
<file path=[Content_Types].xml><?xml version="1.0" encoding="utf-8"?>
<Types xmlns="http://schemas.openxmlformats.org/package/2006/content-types">
  <Default Extension="jpeg" ContentType="image/jpeg"/>
  <Default Extension="JPG" ContentType="image/.jpg"/>
  <Default Extension="emf" ContentType="image/x-emf"/>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56" r:id="rId4"/>
    <p:sldId id="258" r:id="rId5"/>
    <p:sldId id="259" r:id="rId7"/>
    <p:sldId id="272" r:id="rId8"/>
    <p:sldId id="477" r:id="rId9"/>
    <p:sldId id="564" r:id="rId10"/>
    <p:sldId id="478" r:id="rId11"/>
    <p:sldId id="271" r:id="rId12"/>
    <p:sldId id="479" r:id="rId13"/>
    <p:sldId id="480" r:id="rId14"/>
    <p:sldId id="333" r:id="rId15"/>
    <p:sldId id="565" r:id="rId16"/>
    <p:sldId id="481" r:id="rId17"/>
    <p:sldId id="334" r:id="rId18"/>
    <p:sldId id="482" r:id="rId19"/>
    <p:sldId id="483" r:id="rId20"/>
    <p:sldId id="260" r:id="rId21"/>
    <p:sldId id="261" r:id="rId22"/>
    <p:sldId id="262" r:id="rId23"/>
    <p:sldId id="263" r:id="rId24"/>
    <p:sldId id="264" r:id="rId25"/>
    <p:sldId id="265" r:id="rId26"/>
    <p:sldId id="266" r:id="rId27"/>
    <p:sldId id="540" r:id="rId28"/>
    <p:sldId id="267" r:id="rId29"/>
    <p:sldId id="268" r:id="rId30"/>
    <p:sldId id="269" r:id="rId31"/>
    <p:sldId id="270" r:id="rId32"/>
    <p:sldId id="274" r:id="rId33"/>
    <p:sldId id="508" r:id="rId34"/>
    <p:sldId id="275" r:id="rId35"/>
    <p:sldId id="277" r:id="rId36"/>
    <p:sldId id="278" r:id="rId37"/>
    <p:sldId id="468" r:id="rId38"/>
    <p:sldId id="279" r:id="rId39"/>
    <p:sldId id="281" r:id="rId40"/>
    <p:sldId id="282" r:id="rId41"/>
    <p:sldId id="283" r:id="rId42"/>
    <p:sldId id="284" r:id="rId43"/>
    <p:sldId id="285" r:id="rId44"/>
    <p:sldId id="286" r:id="rId45"/>
    <p:sldId id="287" r:id="rId46"/>
    <p:sldId id="288" r:id="rId47"/>
    <p:sldId id="289" r:id="rId48"/>
    <p:sldId id="290" r:id="rId49"/>
    <p:sldId id="291" r:id="rId50"/>
    <p:sldId id="541" r:id="rId51"/>
    <p:sldId id="292" r:id="rId52"/>
    <p:sldId id="293" r:id="rId53"/>
    <p:sldId id="294" r:id="rId54"/>
    <p:sldId id="542" r:id="rId55"/>
    <p:sldId id="503" r:id="rId56"/>
    <p:sldId id="295" r:id="rId57"/>
    <p:sldId id="543" r:id="rId58"/>
    <p:sldId id="296" r:id="rId59"/>
    <p:sldId id="297" r:id="rId60"/>
    <p:sldId id="544" r:id="rId61"/>
    <p:sldId id="300" r:id="rId62"/>
    <p:sldId id="301" r:id="rId63"/>
    <p:sldId id="302" r:id="rId64"/>
    <p:sldId id="303" r:id="rId65"/>
    <p:sldId id="304" r:id="rId66"/>
    <p:sldId id="553" r:id="rId67"/>
    <p:sldId id="488" r:id="rId68"/>
    <p:sldId id="474" r:id="rId69"/>
    <p:sldId id="308" r:id="rId70"/>
    <p:sldId id="489" r:id="rId71"/>
    <p:sldId id="490" r:id="rId72"/>
    <p:sldId id="306" r:id="rId73"/>
    <p:sldId id="307" r:id="rId74"/>
    <p:sldId id="309" r:id="rId75"/>
    <p:sldId id="310" r:id="rId76"/>
    <p:sldId id="311" r:id="rId77"/>
    <p:sldId id="546" r:id="rId78"/>
    <p:sldId id="312" r:id="rId79"/>
    <p:sldId id="491" r:id="rId80"/>
    <p:sldId id="313" r:id="rId81"/>
    <p:sldId id="552" r:id="rId82"/>
    <p:sldId id="314" r:id="rId83"/>
    <p:sldId id="315" r:id="rId84"/>
    <p:sldId id="316" r:id="rId85"/>
    <p:sldId id="317" r:id="rId86"/>
    <p:sldId id="547" r:id="rId87"/>
    <p:sldId id="318" r:id="rId88"/>
    <p:sldId id="319" r:id="rId89"/>
    <p:sldId id="320" r:id="rId90"/>
    <p:sldId id="321" r:id="rId91"/>
    <p:sldId id="555" r:id="rId92"/>
    <p:sldId id="323" r:id="rId93"/>
    <p:sldId id="556" r:id="rId94"/>
    <p:sldId id="325" r:id="rId95"/>
    <p:sldId id="326" r:id="rId96"/>
    <p:sldId id="327" r:id="rId97"/>
    <p:sldId id="328" r:id="rId98"/>
    <p:sldId id="511" r:id="rId99"/>
    <p:sldId id="330" r:id="rId100"/>
    <p:sldId id="331" r:id="rId101"/>
    <p:sldId id="332" r:id="rId102"/>
    <p:sldId id="557" r:id="rId103"/>
    <p:sldId id="505" r:id="rId104"/>
    <p:sldId id="506" r:id="rId105"/>
    <p:sldId id="338" r:id="rId106"/>
    <p:sldId id="339" r:id="rId107"/>
    <p:sldId id="340" r:id="rId108"/>
    <p:sldId id="486" r:id="rId109"/>
    <p:sldId id="341" r:id="rId110"/>
    <p:sldId id="342" r:id="rId111"/>
    <p:sldId id="558" r:id="rId112"/>
    <p:sldId id="344" r:id="rId113"/>
    <p:sldId id="559" r:id="rId114"/>
    <p:sldId id="346" r:id="rId115"/>
    <p:sldId id="347" r:id="rId116"/>
    <p:sldId id="560" r:id="rId117"/>
    <p:sldId id="561" r:id="rId118"/>
    <p:sldId id="350" r:id="rId119"/>
    <p:sldId id="351" r:id="rId120"/>
    <p:sldId id="533" r:id="rId121"/>
    <p:sldId id="562" r:id="rId122"/>
    <p:sldId id="563" r:id="rId123"/>
    <p:sldId id="512" r:id="rId124"/>
    <p:sldId id="355" r:id="rId125"/>
    <p:sldId id="356" r:id="rId126"/>
    <p:sldId id="357" r:id="rId127"/>
    <p:sldId id="534" r:id="rId128"/>
    <p:sldId id="359" r:id="rId129"/>
    <p:sldId id="507" r:id="rId130"/>
    <p:sldId id="362" r:id="rId131"/>
    <p:sldId id="363" r:id="rId132"/>
    <p:sldId id="364" r:id="rId133"/>
    <p:sldId id="365" r:id="rId134"/>
    <p:sldId id="366" r:id="rId135"/>
    <p:sldId id="367" r:id="rId136"/>
    <p:sldId id="391" r:id="rId137"/>
    <p:sldId id="392" r:id="rId138"/>
    <p:sldId id="393" r:id="rId139"/>
    <p:sldId id="394" r:id="rId140"/>
    <p:sldId id="396" r:id="rId141"/>
    <p:sldId id="397" r:id="rId142"/>
    <p:sldId id="398" r:id="rId143"/>
    <p:sldId id="399" r:id="rId144"/>
    <p:sldId id="400" r:id="rId145"/>
    <p:sldId id="401" r:id="rId146"/>
    <p:sldId id="402" r:id="rId147"/>
    <p:sldId id="403" r:id="rId148"/>
    <p:sldId id="404" r:id="rId149"/>
    <p:sldId id="405" r:id="rId150"/>
    <p:sldId id="414" r:id="rId151"/>
    <p:sldId id="415" r:id="rId152"/>
    <p:sldId id="453" r:id="rId153"/>
    <p:sldId id="454" r:id="rId154"/>
    <p:sldId id="406" r:id="rId155"/>
    <p:sldId id="376" r:id="rId156"/>
    <p:sldId id="516" r:id="rId157"/>
    <p:sldId id="517" r:id="rId158"/>
    <p:sldId id="518" r:id="rId159"/>
    <p:sldId id="539" r:id="rId160"/>
    <p:sldId id="519" r:id="rId161"/>
    <p:sldId id="520" r:id="rId162"/>
    <p:sldId id="521" r:id="rId163"/>
    <p:sldId id="522" r:id="rId164"/>
    <p:sldId id="523" r:id="rId165"/>
    <p:sldId id="524" r:id="rId166"/>
    <p:sldId id="525" r:id="rId167"/>
    <p:sldId id="526" r:id="rId168"/>
    <p:sldId id="527" r:id="rId169"/>
    <p:sldId id="528" r:id="rId170"/>
    <p:sldId id="529" r:id="rId171"/>
    <p:sldId id="530" r:id="rId172"/>
    <p:sldId id="531" r:id="rId173"/>
    <p:sldId id="532" r:id="rId174"/>
    <p:sldId id="385" r:id="rId175"/>
    <p:sldId id="386" r:id="rId176"/>
    <p:sldId id="538" r:id="rId177"/>
    <p:sldId id="390" r:id="rId178"/>
    <p:sldId id="535" r:id="rId179"/>
    <p:sldId id="536" r:id="rId180"/>
    <p:sldId id="387" r:id="rId181"/>
    <p:sldId id="537" r:id="rId182"/>
    <p:sldId id="388" r:id="rId183"/>
    <p:sldId id="566" r:id="rId184"/>
    <p:sldId id="567" r:id="rId185"/>
    <p:sldId id="475" r:id="rId186"/>
    <p:sldId id="395" r:id="rId187"/>
    <p:sldId id="416" r:id="rId188"/>
    <p:sldId id="456" r:id="rId189"/>
    <p:sldId id="457" r:id="rId190"/>
    <p:sldId id="513" r:id="rId191"/>
    <p:sldId id="514" r:id="rId192"/>
    <p:sldId id="464" r:id="rId193"/>
    <p:sldId id="455" r:id="rId194"/>
    <p:sldId id="459" r:id="rId195"/>
    <p:sldId id="487" r:id="rId196"/>
    <p:sldId id="458" r:id="rId197"/>
    <p:sldId id="460" r:id="rId198"/>
    <p:sldId id="461" r:id="rId199"/>
    <p:sldId id="462" r:id="rId200"/>
    <p:sldId id="280" r:id="rId201"/>
    <p:sldId id="463" r:id="rId202"/>
    <p:sldId id="466" r:id="rId203"/>
    <p:sldId id="407" r:id="rId204"/>
    <p:sldId id="408" r:id="rId205"/>
    <p:sldId id="548" r:id="rId206"/>
    <p:sldId id="549" r:id="rId207"/>
    <p:sldId id="550" r:id="rId208"/>
    <p:sldId id="551" r:id="rId209"/>
    <p:sldId id="469" r:id="rId210"/>
    <p:sldId id="473" r:id="rId211"/>
    <p:sldId id="470" r:id="rId212"/>
    <p:sldId id="471" r:id="rId213"/>
    <p:sldId id="472" r:id="rId214"/>
    <p:sldId id="368" r:id="rId215"/>
    <p:sldId id="476" r:id="rId216"/>
    <p:sldId id="369" r:id="rId217"/>
    <p:sldId id="370" r:id="rId218"/>
    <p:sldId id="371" r:id="rId219"/>
    <p:sldId id="372" r:id="rId220"/>
    <p:sldId id="373" r:id="rId221"/>
    <p:sldId id="374" r:id="rId222"/>
    <p:sldId id="375" r:id="rId223"/>
    <p:sldId id="417" r:id="rId224"/>
    <p:sldId id="418" r:id="rId225"/>
    <p:sldId id="438" r:id="rId226"/>
    <p:sldId id="439" r:id="rId227"/>
    <p:sldId id="440" r:id="rId228"/>
    <p:sldId id="442" r:id="rId229"/>
    <p:sldId id="443" r:id="rId230"/>
    <p:sldId id="444" r:id="rId231"/>
    <p:sldId id="445" r:id="rId232"/>
    <p:sldId id="446" r:id="rId233"/>
    <p:sldId id="447" r:id="rId234"/>
    <p:sldId id="448" r:id="rId235"/>
    <p:sldId id="449" r:id="rId236"/>
    <p:sldId id="450" r:id="rId237"/>
    <p:sldId id="451" r:id="rId238"/>
    <p:sldId id="452" r:id="rId239"/>
    <p:sldId id="580" r:id="rId240"/>
    <p:sldId id="568" r:id="rId241"/>
    <p:sldId id="569" r:id="rId242"/>
    <p:sldId id="570" r:id="rId243"/>
    <p:sldId id="571" r:id="rId244"/>
    <p:sldId id="572" r:id="rId245"/>
    <p:sldId id="573" r:id="rId246"/>
    <p:sldId id="574" r:id="rId247"/>
    <p:sldId id="575" r:id="rId248"/>
    <p:sldId id="576" r:id="rId249"/>
    <p:sldId id="577" r:id="rId250"/>
    <p:sldId id="578" r:id="rId251"/>
    <p:sldId id="579" r:id="rId252"/>
    <p:sldId id="419" r:id="rId253"/>
    <p:sldId id="420" r:id="rId254"/>
    <p:sldId id="423" r:id="rId255"/>
    <p:sldId id="424" r:id="rId256"/>
    <p:sldId id="425" r:id="rId257"/>
    <p:sldId id="426" r:id="rId258"/>
    <p:sldId id="427" r:id="rId259"/>
    <p:sldId id="428" r:id="rId260"/>
    <p:sldId id="429" r:id="rId261"/>
    <p:sldId id="430" r:id="rId262"/>
    <p:sldId id="431" r:id="rId263"/>
    <p:sldId id="432" r:id="rId264"/>
    <p:sldId id="433" r:id="rId265"/>
    <p:sldId id="434" r:id="rId266"/>
    <p:sldId id="435" r:id="rId267"/>
    <p:sldId id="436" r:id="rId268"/>
    <p:sldId id="437" r:id="rId269"/>
    <p:sldId id="421" r:id="rId270"/>
    <p:sldId id="492" r:id="rId271"/>
    <p:sldId id="422" r:id="rId272"/>
    <p:sldId id="493" r:id="rId273"/>
    <p:sldId id="494" r:id="rId274"/>
    <p:sldId id="496" r:id="rId275"/>
    <p:sldId id="498" r:id="rId276"/>
    <p:sldId id="500" r:id="rId277"/>
    <p:sldId id="502" r:id="rId278"/>
    <p:sldId id="499" r:id="rId2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256"/>
            <p14:sldId id="258"/>
            <p14:sldId id="259"/>
          </p14:sldIdLst>
        </p14:section>
        <p14:section name="1: Setting up OpenCL" id="{91C3DEB2-F356-46F7-B0D3-75BE1F63042F}">
          <p14:sldIdLst>
            <p14:sldId id="272"/>
            <p14:sldId id="477"/>
            <p14:sldId id="564"/>
            <p14:sldId id="478"/>
            <p14:sldId id="271"/>
            <p14:sldId id="479"/>
            <p14:sldId id="480"/>
            <p14:sldId id="333"/>
            <p14:sldId id="565"/>
            <p14:sldId id="481"/>
            <p14:sldId id="334"/>
            <p14:sldId id="482"/>
            <p14:sldId id="483"/>
          </p14:sldIdLst>
        </p14:section>
        <p14:section name="2: OpenCL Overview" id="{DC146A4F-B8D4-47DF-915E-241A3B6BC927}">
          <p14:sldIdLst>
            <p14:sldId id="260"/>
            <p14:sldId id="261"/>
            <p14:sldId id="262"/>
            <p14:sldId id="263"/>
            <p14:sldId id="264"/>
            <p14:sldId id="265"/>
            <p14:sldId id="266"/>
            <p14:sldId id="540"/>
            <p14:sldId id="267"/>
            <p14:sldId id="268"/>
            <p14:sldId id="269"/>
            <p14:sldId id="270"/>
          </p14:sldIdLst>
        </p14:section>
        <p14:section name="3: OpenCL Concepts" id="{A8630EAE-D807-45E2-AA82-3A971A0FD73F}">
          <p14:sldIdLst>
            <p14:sldId id="274"/>
            <p14:sldId id="508"/>
            <p14:sldId id="275"/>
            <p14:sldId id="277"/>
            <p14:sldId id="278"/>
            <p14:sldId id="468"/>
            <p14:sldId id="279"/>
            <p14:sldId id="281"/>
            <p14:sldId id="282"/>
            <p14:sldId id="283"/>
            <p14:sldId id="284"/>
            <p14:sldId id="285"/>
            <p14:sldId id="286"/>
            <p14:sldId id="287"/>
            <p14:sldId id="288"/>
            <p14:sldId id="289"/>
            <p14:sldId id="290"/>
            <p14:sldId id="291"/>
            <p14:sldId id="541"/>
            <p14:sldId id="292"/>
            <p14:sldId id="293"/>
            <p14:sldId id="294"/>
            <p14:sldId id="542"/>
            <p14:sldId id="503"/>
            <p14:sldId id="295"/>
            <p14:sldId id="543"/>
            <p14:sldId id="296"/>
            <p14:sldId id="297"/>
            <p14:sldId id="544"/>
            <p14:sldId id="300"/>
          </p14:sldIdLst>
        </p14:section>
        <p14:section name="4: OpenCL APIs" id="{F5742A68-DEA9-49EF-B1BC-402301531D11}">
          <p14:sldIdLst>
            <p14:sldId id="301"/>
            <p14:sldId id="302"/>
            <p14:sldId id="303"/>
            <p14:sldId id="304"/>
            <p14:sldId id="553"/>
            <p14:sldId id="488"/>
            <p14:sldId id="474"/>
            <p14:sldId id="308"/>
            <p14:sldId id="489"/>
            <p14:sldId id="490"/>
            <p14:sldId id="306"/>
            <p14:sldId id="307"/>
          </p14:sldIdLst>
        </p14:section>
        <p14:section name="Working with Kernels" id="{81DC4D51-5DCD-4243-835F-D09FF5B1670B}">
          <p14:sldIdLst>
            <p14:sldId id="309"/>
            <p14:sldId id="310"/>
            <p14:sldId id="311"/>
            <p14:sldId id="546"/>
            <p14:sldId id="312"/>
            <p14:sldId id="491"/>
            <p14:sldId id="313"/>
            <p14:sldId id="552"/>
            <p14:sldId id="314"/>
            <p14:sldId id="315"/>
          </p14:sldIdLst>
        </p14:section>
        <p14:section name="5: Kernel Programming" id="{80137859-14FD-4B2D-A2B4-ACA84FD1FFEC}">
          <p14:sldIdLst>
            <p14:sldId id="316"/>
            <p14:sldId id="317"/>
            <p14:sldId id="547"/>
            <p14:sldId id="318"/>
            <p14:sldId id="319"/>
            <p14:sldId id="320"/>
            <p14:sldId id="321"/>
            <p14:sldId id="555"/>
            <p14:sldId id="323"/>
            <p14:sldId id="556"/>
            <p14:sldId id="325"/>
            <p14:sldId id="326"/>
            <p14:sldId id="327"/>
            <p14:sldId id="328"/>
            <p14:sldId id="511"/>
            <p14:sldId id="330"/>
            <p14:sldId id="331"/>
          </p14:sldIdLst>
        </p14:section>
        <p14:section name="6: Memory Hierarchy" id="{B02D8148-2E7A-467C-B92C-7DCF86615645}">
          <p14:sldIdLst>
            <p14:sldId id="332"/>
            <p14:sldId id="557"/>
            <p14:sldId id="505"/>
            <p14:sldId id="506"/>
            <p14:sldId id="338"/>
            <p14:sldId id="339"/>
            <p14:sldId id="340"/>
            <p14:sldId id="486"/>
            <p14:sldId id="341"/>
            <p14:sldId id="342"/>
            <p14:sldId id="558"/>
            <p14:sldId id="344"/>
            <p14:sldId id="559"/>
            <p14:sldId id="346"/>
            <p14:sldId id="347"/>
            <p14:sldId id="560"/>
            <p14:sldId id="561"/>
            <p14:sldId id="350"/>
            <p14:sldId id="351"/>
            <p14:sldId id="533"/>
            <p14:sldId id="562"/>
            <p14:sldId id="563"/>
            <p14:sldId id="512"/>
            <p14:sldId id="355"/>
            <p14:sldId id="356"/>
            <p14:sldId id="357"/>
            <p14:sldId id="534"/>
          </p14:sldIdLst>
        </p14:section>
        <p14:section name="7: Synchronization" id="{D274A64D-BFEA-4FF1-87CF-80E968EDCFFE}">
          <p14:sldIdLst>
            <p14:sldId id="359"/>
            <p14:sldId id="507"/>
            <p14:sldId id="362"/>
            <p14:sldId id="363"/>
            <p14:sldId id="364"/>
            <p14:sldId id="365"/>
            <p14:sldId id="366"/>
            <p14:sldId id="367"/>
          </p14:sldIdLst>
        </p14:section>
        <p14:section name="8: Heterogeneous Computing" id="{DFD188DA-7B0B-441C-B74D-FDDA0C38FDE3}">
          <p14:sldIdLst>
            <p14:sldId id="391"/>
            <p14:sldId id="392"/>
            <p14:sldId id="393"/>
            <p14:sldId id="394"/>
          </p14:sldIdLst>
        </p14:section>
        <p14:section name="9: Portable Performance" id="{7A3EDB78-FCC3-488F-B987-F122952F99A1}">
          <p14:sldIdLst>
            <p14:sldId id="396"/>
            <p14:sldId id="397"/>
            <p14:sldId id="398"/>
            <p14:sldId id="399"/>
            <p14:sldId id="400"/>
            <p14:sldId id="401"/>
            <p14:sldId id="402"/>
            <p14:sldId id="403"/>
            <p14:sldId id="404"/>
            <p14:sldId id="405"/>
            <p14:sldId id="414"/>
            <p14:sldId id="415"/>
            <p14:sldId id="453"/>
            <p14:sldId id="454"/>
            <p14:sldId id="406"/>
          </p14:sldIdLst>
        </p14:section>
        <p14:section name="10: Profiling" id="{C90319B1-F017-497D-9D68-0339E5382A58}">
          <p14:sldIdLst>
            <p14:sldId id="376"/>
            <p14:sldId id="516"/>
            <p14:sldId id="517"/>
            <p14:sldId id="518"/>
            <p14:sldId id="539"/>
            <p14:sldId id="519"/>
            <p14:sldId id="520"/>
            <p14:sldId id="521"/>
            <p14:sldId id="522"/>
            <p14:sldId id="523"/>
            <p14:sldId id="524"/>
            <p14:sldId id="525"/>
            <p14:sldId id="526"/>
            <p14:sldId id="527"/>
            <p14:sldId id="528"/>
            <p14:sldId id="529"/>
            <p14:sldId id="530"/>
            <p14:sldId id="531"/>
            <p14:sldId id="532"/>
          </p14:sldIdLst>
        </p14:section>
        <p14:section name="11: Debugging" id="{EDBF0292-69D5-42CB-9FB5-821C75C0D18E}">
          <p14:sldIdLst>
            <p14:sldId id="385"/>
            <p14:sldId id="386"/>
            <p14:sldId id="538"/>
            <p14:sldId id="390"/>
            <p14:sldId id="535"/>
            <p14:sldId id="536"/>
            <p14:sldId id="387"/>
            <p14:sldId id="537"/>
            <p14:sldId id="388"/>
            <p14:sldId id="566"/>
            <p14:sldId id="567"/>
            <p14:sldId id="475"/>
          </p14:sldIdLst>
        </p14:section>
        <p14:section name="12: Porting CUDA" id="{6DA08385-8B39-4CF1-B8AA-B58107437D0C}">
          <p14:sldIdLst>
            <p14:sldId id="395"/>
            <p14:sldId id="416"/>
            <p14:sldId id="456"/>
            <p14:sldId id="457"/>
            <p14:sldId id="513"/>
            <p14:sldId id="514"/>
            <p14:sldId id="464"/>
            <p14:sldId id="455"/>
            <p14:sldId id="459"/>
            <p14:sldId id="487"/>
            <p14:sldId id="458"/>
            <p14:sldId id="460"/>
            <p14:sldId id="461"/>
            <p14:sldId id="462"/>
            <p14:sldId id="280"/>
            <p14:sldId id="463"/>
            <p14:sldId id="466"/>
          </p14:sldIdLst>
        </p14:section>
        <p14:section name="Conclusion" id="{C0B74BCB-353E-4AA6-AB48-FE70C229DD74}">
          <p14:sldIdLst>
            <p14:sldId id="407"/>
            <p14:sldId id="408"/>
            <p14:sldId id="548"/>
            <p14:sldId id="549"/>
            <p14:sldId id="550"/>
            <p14:sldId id="551"/>
          </p14:sldIdLst>
        </p14:section>
        <p14:section name="OpenCL Versions" id="{AB828554-1F5A-4B4F-B90A-5D2E1EE5F794}">
          <p14:sldIdLst>
            <p14:sldId id="469"/>
            <p14:sldId id="473"/>
            <p14:sldId id="470"/>
            <p14:sldId id="471"/>
            <p14:sldId id="472"/>
          </p14:sldIdLst>
        </p14:section>
        <p14:section name="A: Vector Instructions" id="{79509E48-2B01-4804-8CFD-4E2940F83429}">
          <p14:sldIdLst>
            <p14:sldId id="368"/>
            <p14:sldId id="476"/>
            <p14:sldId id="369"/>
            <p14:sldId id="370"/>
            <p14:sldId id="371"/>
            <p14:sldId id="372"/>
            <p14:sldId id="373"/>
            <p14:sldId id="374"/>
            <p14:sldId id="375"/>
          </p14:sldIdLst>
        </p14:section>
        <p14:section name="B: Events" id="{BC73365D-818F-4602-8478-FE8A37EC585B}">
          <p14:sldIdLst>
            <p14:sldId id="417"/>
            <p14:sldId id="418"/>
            <p14:sldId id="438"/>
            <p14:sldId id="439"/>
            <p14:sldId id="440"/>
            <p14:sldId id="442"/>
            <p14:sldId id="443"/>
            <p14:sldId id="444"/>
            <p14:sldId id="445"/>
            <p14:sldId id="446"/>
            <p14:sldId id="447"/>
            <p14:sldId id="448"/>
            <p14:sldId id="449"/>
            <p14:sldId id="450"/>
            <p14:sldId id="451"/>
            <p14:sldId id="452"/>
          </p14:sldIdLst>
        </p14:section>
        <p14:section name="C: Pinned Memory" id="{775F44C6-60CF-3D42-9A60-6FDA49236BC6}">
          <p14:sldIdLst>
            <p14:sldId id="580"/>
            <p14:sldId id="568"/>
            <p14:sldId id="569"/>
            <p14:sldId id="570"/>
            <p14:sldId id="571"/>
            <p14:sldId id="572"/>
            <p14:sldId id="573"/>
            <p14:sldId id="574"/>
            <p14:sldId id="575"/>
            <p14:sldId id="576"/>
            <p14:sldId id="577"/>
            <p14:sldId id="578"/>
            <p14:sldId id="579"/>
          </p14:sldIdLst>
        </p14:section>
        <p14:section name="D: C++ for C" id="{A43E7558-BF77-452F-9A6A-25DCD74A5379}">
          <p14:sldIdLst>
            <p14:sldId id="419"/>
            <p14:sldId id="420"/>
            <p14:sldId id="423"/>
            <p14:sldId id="424"/>
            <p14:sldId id="425"/>
            <p14:sldId id="426"/>
            <p14:sldId id="427"/>
            <p14:sldId id="428"/>
            <p14:sldId id="429"/>
            <p14:sldId id="430"/>
            <p14:sldId id="431"/>
            <p14:sldId id="432"/>
            <p14:sldId id="433"/>
            <p14:sldId id="434"/>
            <p14:sldId id="435"/>
            <p14:sldId id="436"/>
            <p14:sldId id="437"/>
          </p14:sldIdLst>
        </p14:section>
        <p14:section name="E: Python for C" id="{D2386177-94FF-4DE8-A716-1A20EF41EED2}">
          <p14:sldIdLst>
            <p14:sldId id="421"/>
            <p14:sldId id="492"/>
            <p14:sldId id="422"/>
            <p14:sldId id="493"/>
            <p14:sldId id="494"/>
            <p14:sldId id="496"/>
            <p14:sldId id="498"/>
            <p14:sldId id="500"/>
            <p14:sldId id="502"/>
            <p14:sldId id="49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7" autoAdjust="0"/>
    <p:restoredTop sz="98401" autoAdjust="0"/>
  </p:normalViewPr>
  <p:slideViewPr>
    <p:cSldViewPr>
      <p:cViewPr varScale="1">
        <p:scale>
          <a:sx n="107" d="100"/>
          <a:sy n="107" d="100"/>
        </p:scale>
        <p:origin x="-1672" y="-96"/>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60" d="100"/>
        <a:sy n="60" d="100"/>
      </p:scale>
      <p:origin x="0" y="3611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3" Type="http://schemas.openxmlformats.org/officeDocument/2006/relationships/commentAuthors" Target="commentAuthors.xml"/><Relationship Id="rId282" Type="http://schemas.openxmlformats.org/officeDocument/2006/relationships/tableStyles" Target="tableStyles.xml"/><Relationship Id="rId281" Type="http://schemas.openxmlformats.org/officeDocument/2006/relationships/viewProps" Target="viewProps.xml"/><Relationship Id="rId280" Type="http://schemas.openxmlformats.org/officeDocument/2006/relationships/presProps" Target="presProps.xml"/><Relationship Id="rId28" Type="http://schemas.openxmlformats.org/officeDocument/2006/relationships/slide" Target="slides/slide24.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3.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2.xml"/><Relationship Id="rId259" Type="http://schemas.openxmlformats.org/officeDocument/2006/relationships/slide" Target="slides/slide255.xml"/><Relationship Id="rId258" Type="http://schemas.openxmlformats.org/officeDocument/2006/relationships/slide" Target="slides/slide254.xml"/><Relationship Id="rId257" Type="http://schemas.openxmlformats.org/officeDocument/2006/relationships/slide" Target="slides/slide253.xml"/><Relationship Id="rId256" Type="http://schemas.openxmlformats.org/officeDocument/2006/relationships/slide" Target="slides/slide252.xml"/><Relationship Id="rId255" Type="http://schemas.openxmlformats.org/officeDocument/2006/relationships/slide" Target="slides/slide251.xml"/><Relationship Id="rId254" Type="http://schemas.openxmlformats.org/officeDocument/2006/relationships/slide" Target="slides/slide250.xml"/><Relationship Id="rId253" Type="http://schemas.openxmlformats.org/officeDocument/2006/relationships/slide" Target="slides/slide249.xml"/><Relationship Id="rId252" Type="http://schemas.openxmlformats.org/officeDocument/2006/relationships/slide" Target="slides/slide248.xml"/><Relationship Id="rId251" Type="http://schemas.openxmlformats.org/officeDocument/2006/relationships/slide" Target="slides/slide247.xml"/><Relationship Id="rId250" Type="http://schemas.openxmlformats.org/officeDocument/2006/relationships/slide" Target="slides/slide246.xml"/><Relationship Id="rId25" Type="http://schemas.openxmlformats.org/officeDocument/2006/relationships/slide" Target="slides/slide21.xml"/><Relationship Id="rId249" Type="http://schemas.openxmlformats.org/officeDocument/2006/relationships/slide" Target="slides/slide245.xml"/><Relationship Id="rId248" Type="http://schemas.openxmlformats.org/officeDocument/2006/relationships/slide" Target="slides/slide244.xml"/><Relationship Id="rId247" Type="http://schemas.openxmlformats.org/officeDocument/2006/relationships/slide" Target="slides/slide243.xml"/><Relationship Id="rId246" Type="http://schemas.openxmlformats.org/officeDocument/2006/relationships/slide" Target="slides/slide242.xml"/><Relationship Id="rId245" Type="http://schemas.openxmlformats.org/officeDocument/2006/relationships/slide" Target="slides/slide24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0.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19.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8.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7.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7C675C-B944-486F-8109-1E527AB42EBF}" type="doc">
      <dgm:prSet loTypeId="urn:microsoft.com/office/officeart/2005/8/layout/pyramid1" loCatId="pyramid" qsTypeId="urn:microsoft.com/office/officeart/2005/8/quickstyle/simple1" qsCatId="simple" csTypeId="urn:microsoft.com/office/officeart/2005/8/colors/accent1_2" csCatId="accent1" phldr="1"/>
      <dgm:spPr/>
    </dgm:pt>
    <dgm:pt modelId="{F70328E7-E1E4-4FAA-A193-01C2E2F4AD14}">
      <dgm:prSet phldrT="[Text]"/>
      <dgm:spPr>
        <a:solidFill>
          <a:schemeClr val="accent6"/>
        </a:solidFill>
        <a:ln>
          <a:noFill/>
        </a:ln>
      </dgm:spPr>
      <dgm:t>
        <a:bodyPr/>
        <a:lstStyle/>
        <a:p>
          <a:endParaRPr lang="en-GB" dirty="0"/>
        </a:p>
      </dgm:t>
    </dgm:pt>
    <dgm:pt modelId="{7D92D9A6-DDF6-4D94-98E3-1796F0D9341C}" cxnId="{1744D156-B868-488D-A64D-9F7AD7926B45}" type="parTrans">
      <dgm:prSet/>
      <dgm:spPr/>
      <dgm:t>
        <a:bodyPr/>
        <a:lstStyle/>
        <a:p>
          <a:endParaRPr lang="en-GB"/>
        </a:p>
      </dgm:t>
    </dgm:pt>
    <dgm:pt modelId="{229867F5-C6B0-499D-8ACB-76AD8E324E0C}" cxnId="{1744D156-B868-488D-A64D-9F7AD7926B45}" type="sibTrans">
      <dgm:prSet/>
      <dgm:spPr/>
      <dgm:t>
        <a:bodyPr/>
        <a:lstStyle/>
        <a:p>
          <a:endParaRPr lang="en-GB"/>
        </a:p>
      </dgm:t>
    </dgm:pt>
    <dgm:pt modelId="{CF245904-6651-4210-88E3-794EAE021766}">
      <dgm:prSet phldrT="[Text]"/>
      <dgm:spPr>
        <a:solidFill>
          <a:schemeClr val="accent4"/>
        </a:solidFill>
        <a:ln>
          <a:noFill/>
        </a:ln>
      </dgm:spPr>
      <dgm:t>
        <a:bodyPr/>
        <a:lstStyle/>
        <a:p>
          <a:endParaRPr lang="en-GB" dirty="0"/>
        </a:p>
      </dgm:t>
    </dgm:pt>
    <dgm:pt modelId="{121721A0-8A70-4437-8307-E24ADD98D2F9}" cxnId="{677B550D-8631-4DE9-A56F-DE02D35D3470}" type="parTrans">
      <dgm:prSet/>
      <dgm:spPr/>
      <dgm:t>
        <a:bodyPr/>
        <a:lstStyle/>
        <a:p>
          <a:endParaRPr lang="en-GB"/>
        </a:p>
      </dgm:t>
    </dgm:pt>
    <dgm:pt modelId="{87403D77-6B3F-45DE-9C21-17D47DE5B2E9}" cxnId="{677B550D-8631-4DE9-A56F-DE02D35D3470}" type="sibTrans">
      <dgm:prSet/>
      <dgm:spPr/>
      <dgm:t>
        <a:bodyPr/>
        <a:lstStyle/>
        <a:p>
          <a:endParaRPr lang="en-GB"/>
        </a:p>
      </dgm:t>
    </dgm:pt>
    <dgm:pt modelId="{8C63208B-32B3-4FF5-AC13-ECC2942D22B3}">
      <dgm:prSet phldrT="[Text]"/>
      <dgm:spPr>
        <a:solidFill>
          <a:schemeClr val="accent2"/>
        </a:solidFill>
        <a:ln>
          <a:noFill/>
        </a:ln>
      </dgm:spPr>
      <dgm:t>
        <a:bodyPr/>
        <a:lstStyle/>
        <a:p>
          <a:endParaRPr lang="en-GB" dirty="0"/>
        </a:p>
      </dgm:t>
    </dgm:pt>
    <dgm:pt modelId="{70543741-48AC-4786-9D12-0E81C033F46B}" cxnId="{D30B44BB-A887-4977-A9B7-673AA8D6B31C}" type="parTrans">
      <dgm:prSet/>
      <dgm:spPr/>
      <dgm:t>
        <a:bodyPr/>
        <a:lstStyle/>
        <a:p>
          <a:endParaRPr lang="en-GB"/>
        </a:p>
      </dgm:t>
    </dgm:pt>
    <dgm:pt modelId="{0DC563B8-06BD-45CE-BC2A-367DDBC69202}" cxnId="{D30B44BB-A887-4977-A9B7-673AA8D6B31C}" type="sibTrans">
      <dgm:prSet/>
      <dgm:spPr/>
      <dgm:t>
        <a:bodyPr/>
        <a:lstStyle/>
        <a:p>
          <a:endParaRPr lang="en-GB"/>
        </a:p>
      </dgm:t>
    </dgm:pt>
    <dgm:pt modelId="{CB54A49C-2FB0-4DEF-B1A7-FCB430D43632}">
      <dgm:prSet phldrT="[Text]"/>
      <dgm:spPr>
        <a:solidFill>
          <a:schemeClr val="accent3"/>
        </a:solidFill>
        <a:ln>
          <a:noFill/>
        </a:ln>
      </dgm:spPr>
      <dgm:t>
        <a:bodyPr/>
        <a:lstStyle/>
        <a:p>
          <a:endParaRPr lang="en-GB"/>
        </a:p>
      </dgm:t>
    </dgm:pt>
    <dgm:pt modelId="{13AED8E1-5B2C-45C1-8D1D-6A2F652B8D10}" cxnId="{E7F189FD-3B68-441F-AC25-A93800E917B4}" type="parTrans">
      <dgm:prSet/>
      <dgm:spPr/>
      <dgm:t>
        <a:bodyPr/>
        <a:lstStyle/>
        <a:p>
          <a:endParaRPr lang="en-GB"/>
        </a:p>
      </dgm:t>
    </dgm:pt>
    <dgm:pt modelId="{967CF502-6FC9-41AA-A262-59DBC66C34A5}" cxnId="{E7F189FD-3B68-441F-AC25-A93800E917B4}" type="sibTrans">
      <dgm:prSet/>
      <dgm:spPr/>
      <dgm:t>
        <a:bodyPr/>
        <a:lstStyle/>
        <a:p>
          <a:endParaRPr lang="en-GB"/>
        </a:p>
      </dgm:t>
    </dgm:pt>
    <dgm:pt modelId="{92C7591C-977F-4CE4-9639-BDDD191E1A58}" type="pres">
      <dgm:prSet presAssocID="{5C7C675C-B944-486F-8109-1E527AB42EBF}" presName="Name0" presStyleCnt="0">
        <dgm:presLayoutVars>
          <dgm:dir/>
          <dgm:animLvl val="lvl"/>
          <dgm:resizeHandles val="exact"/>
        </dgm:presLayoutVars>
      </dgm:prSet>
      <dgm:spPr/>
    </dgm:pt>
    <dgm:pt modelId="{53CF9783-55A5-40B6-A155-8AB93D5A275B}" type="pres">
      <dgm:prSet presAssocID="{F70328E7-E1E4-4FAA-A193-01C2E2F4AD14}" presName="Name8" presStyleCnt="0"/>
      <dgm:spPr/>
    </dgm:pt>
    <dgm:pt modelId="{D7D3B013-107F-469E-8AE2-D91D3D19EBE5}" type="pres">
      <dgm:prSet presAssocID="{F70328E7-E1E4-4FAA-A193-01C2E2F4AD14}" presName="level" presStyleLbl="node1" presStyleIdx="0" presStyleCnt="4">
        <dgm:presLayoutVars>
          <dgm:chMax val="1"/>
          <dgm:bulletEnabled val="1"/>
        </dgm:presLayoutVars>
      </dgm:prSet>
      <dgm:spPr/>
      <dgm:t>
        <a:bodyPr/>
        <a:lstStyle/>
        <a:p>
          <a:endParaRPr lang="en-GB"/>
        </a:p>
      </dgm:t>
    </dgm:pt>
    <dgm:pt modelId="{C99C4CE7-E340-45BA-A8E6-F9DE562E0BBF}" type="pres">
      <dgm:prSet presAssocID="{F70328E7-E1E4-4FAA-A193-01C2E2F4AD14}" presName="levelTx" presStyleLbl="revTx" presStyleIdx="0" presStyleCnt="0">
        <dgm:presLayoutVars>
          <dgm:chMax val="1"/>
          <dgm:bulletEnabled val="1"/>
        </dgm:presLayoutVars>
      </dgm:prSet>
      <dgm:spPr/>
      <dgm:t>
        <a:bodyPr/>
        <a:lstStyle/>
        <a:p>
          <a:endParaRPr lang="en-GB"/>
        </a:p>
      </dgm:t>
    </dgm:pt>
    <dgm:pt modelId="{B673AD24-C0F3-4B0D-BB41-5D4A54B00E0E}" type="pres">
      <dgm:prSet presAssocID="{CF245904-6651-4210-88E3-794EAE021766}" presName="Name8" presStyleCnt="0"/>
      <dgm:spPr/>
    </dgm:pt>
    <dgm:pt modelId="{39E00738-F52F-4565-B08B-61C0603CDB91}" type="pres">
      <dgm:prSet presAssocID="{CF245904-6651-4210-88E3-794EAE021766}" presName="level" presStyleLbl="node1" presStyleIdx="1" presStyleCnt="4">
        <dgm:presLayoutVars>
          <dgm:chMax val="1"/>
          <dgm:bulletEnabled val="1"/>
        </dgm:presLayoutVars>
      </dgm:prSet>
      <dgm:spPr/>
      <dgm:t>
        <a:bodyPr/>
        <a:lstStyle/>
        <a:p>
          <a:endParaRPr lang="en-GB"/>
        </a:p>
      </dgm:t>
    </dgm:pt>
    <dgm:pt modelId="{8321F2C4-BA39-4196-878F-8E7E62EB3D1B}" type="pres">
      <dgm:prSet presAssocID="{CF245904-6651-4210-88E3-794EAE021766}" presName="levelTx" presStyleLbl="revTx" presStyleIdx="0" presStyleCnt="0">
        <dgm:presLayoutVars>
          <dgm:chMax val="1"/>
          <dgm:bulletEnabled val="1"/>
        </dgm:presLayoutVars>
      </dgm:prSet>
      <dgm:spPr/>
      <dgm:t>
        <a:bodyPr/>
        <a:lstStyle/>
        <a:p>
          <a:endParaRPr lang="en-GB"/>
        </a:p>
      </dgm:t>
    </dgm:pt>
    <dgm:pt modelId="{732B6185-6CF5-4394-8E3C-72F10739F979}" type="pres">
      <dgm:prSet presAssocID="{CB54A49C-2FB0-4DEF-B1A7-FCB430D43632}" presName="Name8" presStyleCnt="0"/>
      <dgm:spPr/>
    </dgm:pt>
    <dgm:pt modelId="{0A608515-A3C0-41C3-B420-52E46D50B297}" type="pres">
      <dgm:prSet presAssocID="{CB54A49C-2FB0-4DEF-B1A7-FCB430D43632}" presName="level" presStyleLbl="node1" presStyleIdx="2" presStyleCnt="4">
        <dgm:presLayoutVars>
          <dgm:chMax val="1"/>
          <dgm:bulletEnabled val="1"/>
        </dgm:presLayoutVars>
      </dgm:prSet>
      <dgm:spPr/>
      <dgm:t>
        <a:bodyPr/>
        <a:lstStyle/>
        <a:p>
          <a:endParaRPr lang="en-GB"/>
        </a:p>
      </dgm:t>
    </dgm:pt>
    <dgm:pt modelId="{E3002C38-A957-4987-8E9B-FFCB8EFBC46D}" type="pres">
      <dgm:prSet presAssocID="{CB54A49C-2FB0-4DEF-B1A7-FCB430D43632}" presName="levelTx" presStyleLbl="revTx" presStyleIdx="0" presStyleCnt="0">
        <dgm:presLayoutVars>
          <dgm:chMax val="1"/>
          <dgm:bulletEnabled val="1"/>
        </dgm:presLayoutVars>
      </dgm:prSet>
      <dgm:spPr/>
      <dgm:t>
        <a:bodyPr/>
        <a:lstStyle/>
        <a:p>
          <a:endParaRPr lang="en-GB"/>
        </a:p>
      </dgm:t>
    </dgm:pt>
    <dgm:pt modelId="{789C434F-DAC1-4B08-8E0C-16DEFB458A49}" type="pres">
      <dgm:prSet presAssocID="{8C63208B-32B3-4FF5-AC13-ECC2942D22B3}" presName="Name8" presStyleCnt="0"/>
      <dgm:spPr/>
    </dgm:pt>
    <dgm:pt modelId="{4E089A03-A866-4299-A645-1D5C1D111E3E}" type="pres">
      <dgm:prSet presAssocID="{8C63208B-32B3-4FF5-AC13-ECC2942D22B3}" presName="level" presStyleLbl="node1" presStyleIdx="3" presStyleCnt="4">
        <dgm:presLayoutVars>
          <dgm:chMax val="1"/>
          <dgm:bulletEnabled val="1"/>
        </dgm:presLayoutVars>
      </dgm:prSet>
      <dgm:spPr/>
      <dgm:t>
        <a:bodyPr/>
        <a:lstStyle/>
        <a:p>
          <a:endParaRPr lang="en-GB"/>
        </a:p>
      </dgm:t>
    </dgm:pt>
    <dgm:pt modelId="{62895682-2DD9-44A1-B89B-F0840AEFD5A8}" type="pres">
      <dgm:prSet presAssocID="{8C63208B-32B3-4FF5-AC13-ECC2942D22B3}" presName="levelTx" presStyleLbl="revTx" presStyleIdx="0" presStyleCnt="0">
        <dgm:presLayoutVars>
          <dgm:chMax val="1"/>
          <dgm:bulletEnabled val="1"/>
        </dgm:presLayoutVars>
      </dgm:prSet>
      <dgm:spPr/>
      <dgm:t>
        <a:bodyPr/>
        <a:lstStyle/>
        <a:p>
          <a:endParaRPr lang="en-GB"/>
        </a:p>
      </dgm:t>
    </dgm:pt>
  </dgm:ptLst>
  <dgm:cxnLst>
    <dgm:cxn modelId="{4DE77BF4-FFC1-4D47-A248-9B8149450A7E}" type="presOf" srcId="{CB54A49C-2FB0-4DEF-B1A7-FCB430D43632}" destId="{0A608515-A3C0-41C3-B420-52E46D50B297}" srcOrd="0" destOrd="0" presId="urn:microsoft.com/office/officeart/2005/8/layout/pyramid1"/>
    <dgm:cxn modelId="{B6B99E06-27EA-4788-B9ED-FE863617CFAA}" type="presOf" srcId="{F70328E7-E1E4-4FAA-A193-01C2E2F4AD14}" destId="{C99C4CE7-E340-45BA-A8E6-F9DE562E0BBF}" srcOrd="1" destOrd="0" presId="urn:microsoft.com/office/officeart/2005/8/layout/pyramid1"/>
    <dgm:cxn modelId="{784D36D7-5804-47FA-A4BB-0688C799CCBB}" type="presOf" srcId="{CB54A49C-2FB0-4DEF-B1A7-FCB430D43632}" destId="{E3002C38-A957-4987-8E9B-FFCB8EFBC46D}" srcOrd="1" destOrd="0" presId="urn:microsoft.com/office/officeart/2005/8/layout/pyramid1"/>
    <dgm:cxn modelId="{1744D156-B868-488D-A64D-9F7AD7926B45}" srcId="{5C7C675C-B944-486F-8109-1E527AB42EBF}" destId="{F70328E7-E1E4-4FAA-A193-01C2E2F4AD14}" srcOrd="0" destOrd="0" parTransId="{7D92D9A6-DDF6-4D94-98E3-1796F0D9341C}" sibTransId="{229867F5-C6B0-499D-8ACB-76AD8E324E0C}"/>
    <dgm:cxn modelId="{6BBF3203-FABC-47A4-ACC1-7245CB87A623}" type="presOf" srcId="{CF245904-6651-4210-88E3-794EAE021766}" destId="{39E00738-F52F-4565-B08B-61C0603CDB91}" srcOrd="0" destOrd="0" presId="urn:microsoft.com/office/officeart/2005/8/layout/pyramid1"/>
    <dgm:cxn modelId="{4E91AFF9-B630-45C6-8750-7B1E1F17BE13}" type="presOf" srcId="{8C63208B-32B3-4FF5-AC13-ECC2942D22B3}" destId="{4E089A03-A866-4299-A645-1D5C1D111E3E}" srcOrd="0" destOrd="0" presId="urn:microsoft.com/office/officeart/2005/8/layout/pyramid1"/>
    <dgm:cxn modelId="{677B550D-8631-4DE9-A56F-DE02D35D3470}" srcId="{5C7C675C-B944-486F-8109-1E527AB42EBF}" destId="{CF245904-6651-4210-88E3-794EAE021766}" srcOrd="1" destOrd="0" parTransId="{121721A0-8A70-4437-8307-E24ADD98D2F9}" sibTransId="{87403D77-6B3F-45DE-9C21-17D47DE5B2E9}"/>
    <dgm:cxn modelId="{19925C81-CC55-4178-8C1B-B8B36932A153}" type="presOf" srcId="{CF245904-6651-4210-88E3-794EAE021766}" destId="{8321F2C4-BA39-4196-878F-8E7E62EB3D1B}" srcOrd="1" destOrd="0" presId="urn:microsoft.com/office/officeart/2005/8/layout/pyramid1"/>
    <dgm:cxn modelId="{4198F2A9-27A4-47D5-BF65-1CCF97658F3E}" type="presOf" srcId="{5C7C675C-B944-486F-8109-1E527AB42EBF}" destId="{92C7591C-977F-4CE4-9639-BDDD191E1A58}" srcOrd="0" destOrd="0" presId="urn:microsoft.com/office/officeart/2005/8/layout/pyramid1"/>
    <dgm:cxn modelId="{937D2B40-A9E3-4E32-85E6-FD99F3C61D59}" type="presOf" srcId="{F70328E7-E1E4-4FAA-A193-01C2E2F4AD14}" destId="{D7D3B013-107F-469E-8AE2-D91D3D19EBE5}" srcOrd="0" destOrd="0" presId="urn:microsoft.com/office/officeart/2005/8/layout/pyramid1"/>
    <dgm:cxn modelId="{E7F189FD-3B68-441F-AC25-A93800E917B4}" srcId="{5C7C675C-B944-486F-8109-1E527AB42EBF}" destId="{CB54A49C-2FB0-4DEF-B1A7-FCB430D43632}" srcOrd="2" destOrd="0" parTransId="{13AED8E1-5B2C-45C1-8D1D-6A2F652B8D10}" sibTransId="{967CF502-6FC9-41AA-A262-59DBC66C34A5}"/>
    <dgm:cxn modelId="{2CDEF903-7433-4D0C-A636-70BF41F96DC2}" type="presOf" srcId="{8C63208B-32B3-4FF5-AC13-ECC2942D22B3}" destId="{62895682-2DD9-44A1-B89B-F0840AEFD5A8}" srcOrd="1" destOrd="0" presId="urn:microsoft.com/office/officeart/2005/8/layout/pyramid1"/>
    <dgm:cxn modelId="{D30B44BB-A887-4977-A9B7-673AA8D6B31C}" srcId="{5C7C675C-B944-486F-8109-1E527AB42EBF}" destId="{8C63208B-32B3-4FF5-AC13-ECC2942D22B3}" srcOrd="3" destOrd="0" parTransId="{70543741-48AC-4786-9D12-0E81C033F46B}" sibTransId="{0DC563B8-06BD-45CE-BC2A-367DDBC69202}"/>
    <dgm:cxn modelId="{13846A15-F92A-4546-A846-21E6098ED56B}" type="presParOf" srcId="{92C7591C-977F-4CE4-9639-BDDD191E1A58}" destId="{53CF9783-55A5-40B6-A155-8AB93D5A275B}" srcOrd="0" destOrd="0" presId="urn:microsoft.com/office/officeart/2005/8/layout/pyramid1"/>
    <dgm:cxn modelId="{1534F95D-B9FC-4077-BF6D-03041E0D1F40}" type="presParOf" srcId="{53CF9783-55A5-40B6-A155-8AB93D5A275B}" destId="{D7D3B013-107F-469E-8AE2-D91D3D19EBE5}" srcOrd="0" destOrd="0" presId="urn:microsoft.com/office/officeart/2005/8/layout/pyramid1"/>
    <dgm:cxn modelId="{B95FEB69-4465-4F94-BF64-EF02EEB2D051}" type="presParOf" srcId="{53CF9783-55A5-40B6-A155-8AB93D5A275B}" destId="{C99C4CE7-E340-45BA-A8E6-F9DE562E0BBF}" srcOrd="1" destOrd="0" presId="urn:microsoft.com/office/officeart/2005/8/layout/pyramid1"/>
    <dgm:cxn modelId="{FBF90B7A-F27C-4A66-9984-8BA0C2A67660}" type="presParOf" srcId="{92C7591C-977F-4CE4-9639-BDDD191E1A58}" destId="{B673AD24-C0F3-4B0D-BB41-5D4A54B00E0E}" srcOrd="1" destOrd="0" presId="urn:microsoft.com/office/officeart/2005/8/layout/pyramid1"/>
    <dgm:cxn modelId="{122E6E50-3BC0-4E3E-A1A6-C6FB6781B8D3}" type="presParOf" srcId="{B673AD24-C0F3-4B0D-BB41-5D4A54B00E0E}" destId="{39E00738-F52F-4565-B08B-61C0603CDB91}" srcOrd="0" destOrd="0" presId="urn:microsoft.com/office/officeart/2005/8/layout/pyramid1"/>
    <dgm:cxn modelId="{4D39F35D-DA6C-4924-90C7-D32645BADE15}" type="presParOf" srcId="{B673AD24-C0F3-4B0D-BB41-5D4A54B00E0E}" destId="{8321F2C4-BA39-4196-878F-8E7E62EB3D1B}" srcOrd="1" destOrd="0" presId="urn:microsoft.com/office/officeart/2005/8/layout/pyramid1"/>
    <dgm:cxn modelId="{C4DFE8EF-65AF-4AFD-85DC-EE2BF06016EB}" type="presParOf" srcId="{92C7591C-977F-4CE4-9639-BDDD191E1A58}" destId="{732B6185-6CF5-4394-8E3C-72F10739F979}" srcOrd="2" destOrd="0" presId="urn:microsoft.com/office/officeart/2005/8/layout/pyramid1"/>
    <dgm:cxn modelId="{5E08C865-0C11-4E18-9CD8-182FF2D3791B}" type="presParOf" srcId="{732B6185-6CF5-4394-8E3C-72F10739F979}" destId="{0A608515-A3C0-41C3-B420-52E46D50B297}" srcOrd="0" destOrd="0" presId="urn:microsoft.com/office/officeart/2005/8/layout/pyramid1"/>
    <dgm:cxn modelId="{9E9F6440-433E-4504-AE85-25BDBA2FEC43}" type="presParOf" srcId="{732B6185-6CF5-4394-8E3C-72F10739F979}" destId="{E3002C38-A957-4987-8E9B-FFCB8EFBC46D}" srcOrd="1" destOrd="0" presId="urn:microsoft.com/office/officeart/2005/8/layout/pyramid1"/>
    <dgm:cxn modelId="{19F2C781-D2A3-42B5-9CE2-7AD0465F754D}" type="presParOf" srcId="{92C7591C-977F-4CE4-9639-BDDD191E1A58}" destId="{789C434F-DAC1-4B08-8E0C-16DEFB458A49}" srcOrd="3" destOrd="0" presId="urn:microsoft.com/office/officeart/2005/8/layout/pyramid1"/>
    <dgm:cxn modelId="{14488D2E-DE59-4650-9F13-58694C2EB885}" type="presParOf" srcId="{789C434F-DAC1-4B08-8E0C-16DEFB458A49}" destId="{4E089A03-A866-4299-A645-1D5C1D111E3E}" srcOrd="0" destOrd="0" presId="urn:microsoft.com/office/officeart/2005/8/layout/pyramid1"/>
    <dgm:cxn modelId="{7651F9C8-88A0-4D89-8FC6-815DF7CA593A}" type="presParOf" srcId="{789C434F-DAC1-4B08-8E0C-16DEFB458A49}" destId="{62895682-2DD9-44A1-B89B-F0840AEFD5A8}" srcOrd="1" destOrd="0" presId="urn:microsoft.com/office/officeart/2005/8/layout/pyramid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3B013-107F-469E-8AE2-D91D3D19EBE5}">
      <dsp:nvSpPr>
        <dsp:cNvPr id="0" name=""/>
        <dsp:cNvSpPr/>
      </dsp:nvSpPr>
      <dsp:spPr>
        <a:xfrm>
          <a:off x="1487017" y="0"/>
          <a:ext cx="991345" cy="1131490"/>
        </a:xfrm>
        <a:prstGeom prst="trapezoid">
          <a:avLst>
            <a:gd name="adj" fmla="val 50000"/>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dirty="0"/>
        </a:p>
      </dsp:txBody>
      <dsp:txXfrm>
        <a:off x="1487017" y="0"/>
        <a:ext cx="991345" cy="1131490"/>
      </dsp:txXfrm>
    </dsp:sp>
    <dsp:sp modelId="{39E00738-F52F-4565-B08B-61C0603CDB91}">
      <dsp:nvSpPr>
        <dsp:cNvPr id="0" name=""/>
        <dsp:cNvSpPr/>
      </dsp:nvSpPr>
      <dsp:spPr>
        <a:xfrm>
          <a:off x="991345" y="1131490"/>
          <a:ext cx="1982690" cy="1131490"/>
        </a:xfrm>
        <a:prstGeom prst="trapezoid">
          <a:avLst>
            <a:gd name="adj" fmla="val 43807"/>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dirty="0"/>
        </a:p>
      </dsp:txBody>
      <dsp:txXfrm>
        <a:off x="1338316" y="1131490"/>
        <a:ext cx="1288748" cy="1131490"/>
      </dsp:txXfrm>
    </dsp:sp>
    <dsp:sp modelId="{0A608515-A3C0-41C3-B420-52E46D50B297}">
      <dsp:nvSpPr>
        <dsp:cNvPr id="0" name=""/>
        <dsp:cNvSpPr/>
      </dsp:nvSpPr>
      <dsp:spPr>
        <a:xfrm>
          <a:off x="495672" y="2262981"/>
          <a:ext cx="2974035" cy="1131490"/>
        </a:xfrm>
        <a:prstGeom prst="trapezoid">
          <a:avLst>
            <a:gd name="adj" fmla="val 43807"/>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a:p>
      </dsp:txBody>
      <dsp:txXfrm>
        <a:off x="1016128" y="2262981"/>
        <a:ext cx="1933123" cy="1131490"/>
      </dsp:txXfrm>
    </dsp:sp>
    <dsp:sp modelId="{4E089A03-A866-4299-A645-1D5C1D111E3E}">
      <dsp:nvSpPr>
        <dsp:cNvPr id="0" name=""/>
        <dsp:cNvSpPr/>
      </dsp:nvSpPr>
      <dsp:spPr>
        <a:xfrm>
          <a:off x="0" y="3394472"/>
          <a:ext cx="3965381" cy="1131490"/>
        </a:xfrm>
        <a:prstGeom prst="trapezoid">
          <a:avLst>
            <a:gd name="adj" fmla="val 43807"/>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dirty="0"/>
        </a:p>
      </dsp:txBody>
      <dsp:txXfrm>
        <a:off x="693941" y="3394472"/>
        <a:ext cx="2577497" cy="113149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fld>
            <a:endParaRPr lang="en-GB">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fld>
            <a:endParaRPr lang="en-GB">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relevant for zero copy </a:t>
            </a:r>
            <a:r>
              <a:rPr lang="en-GB" dirty="0" err="1" smtClean="0"/>
              <a:t>etc</a:t>
            </a:r>
            <a:r>
              <a:rPr lang="en-GB" baseline="0" dirty="0" smtClean="0"/>
              <a:t> in presence of shared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fld>
            <a:endParaRPr lang="en-GB">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DB33F153-90AC-449F-A303-26940247ABC8}" type="datetime1">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B24CB088-CFF7-44C4-9CCE-18845754E6D4}" type="datetime1">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D3A280C-4DEC-4EEC-BD59-A30886E06BA1}" type="datetime1">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DB33F153-90AC-449F-A303-26940247ABC8}" type="datetime1">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B24CB088-CFF7-44C4-9CCE-18845754E6D4}" type="datetime1">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D3A280C-4DEC-4EEC-BD59-A30886E06BA1}" type="datetime1">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mistymountain.co.uk/flaming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hyperlink" Target="http://www.bsc.es/computer-sciences/performance-tools/paraver" TargetMode="External"/><Relationship Id="rId1" Type="http://schemas.openxmlformats.org/officeDocument/2006/relationships/hyperlink" Target="http://www.bsc.es/computer-sciences/performance-tools/trace-generation"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6.png"/><Relationship Id="rId1"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3.png"/><Relationship Id="rId1" Type="http://schemas.openxmlformats.org/officeDocument/2006/relationships/image" Target="../media/image52.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emf"/></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github.com/jrprice/Oclgrind" TargetMode="Externa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multicore.doc.ic.ac.uk/tools/GPUVerify/" TargetMode="Externa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multicore.doc.ic.ac.uk/tools/GPUVerify/"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developer.amd.com/Resources/hc/OpenCLZone/programming/pages/portingcudatoopencl.aspx"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www.khronos.org/opencl/" TargetMode="External"/></Relationships>
</file>

<file path=ppt/slides/_rels/slide20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hyperlink" Target="https://www.khronos.org/registry/cl/" TargetMode="Externa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0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8.png"/><Relationship Id="rId2" Type="http://schemas.openxmlformats.org/officeDocument/2006/relationships/hyperlink" Target="http://www.khronos.org/message_boards/forumdisplay.php?f=61" TargetMode="External"/><Relationship Id="rId1" Type="http://schemas.openxmlformats.org/officeDocument/2006/relationships/hyperlink" Target="http://www.iwocl.org/" TargetMode="External"/></Relationships>
</file>

<file path=ppt/slides/_rels/slide20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hyperlink" Target="https://github.com/clMathLibraries/clFFT" TargetMode="External"/><Relationship Id="rId2" Type="http://schemas.openxmlformats.org/officeDocument/2006/relationships/hyperlink" Target="https://github.com/clMathLibraries/clBLAS" TargetMode="External"/><Relationship Id="rId1" Type="http://schemas.openxmlformats.org/officeDocument/2006/relationships/hyperlink" Target="https://github.com/Computing-Language-Utility/CLU"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hyperlink" Target="http://www.codeplay.com/"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3" Type="http://schemas.openxmlformats.org/officeDocument/2006/relationships/slideLayout" Target="../slideLayouts/slideLayout13.xml"/><Relationship Id="rId32" Type="http://schemas.openxmlformats.org/officeDocument/2006/relationships/image" Target="../media/image36.png"/><Relationship Id="rId31" Type="http://schemas.openxmlformats.org/officeDocument/2006/relationships/image" Target="../media/image35.jpeg"/><Relationship Id="rId30" Type="http://schemas.openxmlformats.org/officeDocument/2006/relationships/image" Target="../media/image34.png"/><Relationship Id="rId3" Type="http://schemas.openxmlformats.org/officeDocument/2006/relationships/image" Target="../media/image11.png"/><Relationship Id="rId29" Type="http://schemas.openxmlformats.org/officeDocument/2006/relationships/image" Target="../media/image33.png"/><Relationship Id="rId28" Type="http://schemas.openxmlformats.org/officeDocument/2006/relationships/image" Target="../media/image32.png"/><Relationship Id="rId27" Type="http://schemas.openxmlformats.org/officeDocument/2006/relationships/hyperlink" Target="http://www.gshark.com/" TargetMode="External"/><Relationship Id="rId26" Type="http://schemas.openxmlformats.org/officeDocument/2006/relationships/image" Target="../media/image31.png"/><Relationship Id="rId25" Type="http://schemas.openxmlformats.org/officeDocument/2006/relationships/image" Target="../media/image30.jpeg"/><Relationship Id="rId24" Type="http://schemas.openxmlformats.org/officeDocument/2006/relationships/image" Target="../media/image29.png"/><Relationship Id="rId23" Type="http://schemas.openxmlformats.org/officeDocument/2006/relationships/image" Target="../media/image28.png"/><Relationship Id="rId22" Type="http://schemas.openxmlformats.org/officeDocument/2006/relationships/image" Target="../media/image27.png"/><Relationship Id="rId21" Type="http://schemas.openxmlformats.org/officeDocument/2006/relationships/image" Target="../media/image26.jpeg"/><Relationship Id="rId20" Type="http://schemas.openxmlformats.org/officeDocument/2006/relationships/image" Target="../media/image25.png"/><Relationship Id="rId2" Type="http://schemas.openxmlformats.org/officeDocument/2006/relationships/image" Target="../media/image10.png"/><Relationship Id="rId19" Type="http://schemas.openxmlformats.org/officeDocument/2006/relationships/hyperlink" Target="http://www.umu.se/umu/index_eng.html" TargetMode="External"/><Relationship Id="rId18" Type="http://schemas.openxmlformats.org/officeDocument/2006/relationships/image" Target="../media/image24.jpeg"/><Relationship Id="rId17" Type="http://schemas.openxmlformats.org/officeDocument/2006/relationships/image" Target="../media/image23.png"/><Relationship Id="rId16" Type="http://schemas.openxmlformats.org/officeDocument/2006/relationships/image" Target="../media/image22.png"/><Relationship Id="rId15" Type="http://schemas.openxmlformats.org/officeDocument/2006/relationships/image" Target="../media/image21.png"/><Relationship Id="rId14" Type="http://schemas.openxmlformats.org/officeDocument/2006/relationships/image" Target="../media/image20.jpeg"/><Relationship Id="rId13" Type="http://schemas.openxmlformats.org/officeDocument/2006/relationships/image" Target="../media/image19.jpeg"/><Relationship Id="rId12" Type="http://schemas.openxmlformats.org/officeDocument/2006/relationships/image" Target="../media/image18.jpeg"/><Relationship Id="rId11" Type="http://schemas.openxmlformats.org/officeDocument/2006/relationships/image" Target="../media/image17.png"/><Relationship Id="rId10" Type="http://schemas.openxmlformats.org/officeDocument/2006/relationships/hyperlink" Target="http://www.amd.com/" TargetMode="External"/><Relationship Id="rId1" Type="http://schemas.openxmlformats.org/officeDocument/2006/relationships/image" Target="../media/image9.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hyperlink" Target="http://docs.python.org/2/library/index.html" TargetMode="External"/><Relationship Id="rId1" Type="http://schemas.openxmlformats.org/officeDocument/2006/relationships/hyperlink" Target="http://docs.python.org/2/tutorial/index.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6.xml"/><Relationship Id="rId3" Type="http://schemas.openxmlformats.org/officeDocument/2006/relationships/hyperlink" Target="https://www.khronos.org/registry/cl/specs/opencl-1.1.pdf" TargetMode="External"/><Relationship Id="rId2" Type="http://schemas.openxmlformats.org/officeDocument/2006/relationships/hyperlink" Target="https://www.khronos.org/files/opencl-1-1-quick-reference-card.pdf" TargetMode="Externa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dirty="0" smtClean="0"/>
              <a:t>Hands On </a:t>
            </a:r>
            <a:r>
              <a:rPr lang="en-GB" sz="5400" dirty="0" err="1" smtClean="0"/>
              <a:t>OpenCL</a:t>
            </a:r>
            <a:endParaRPr lang="en-GB" sz="5400" dirty="0"/>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smtClean="0">
                <a:solidFill>
                  <a:schemeClr val="tx2"/>
                </a:solidFill>
              </a:rPr>
              <a:t>Created by</a:t>
            </a:r>
            <a:endParaRPr lang="en-GB" dirty="0" smtClean="0">
              <a:solidFill>
                <a:schemeClr val="tx2"/>
              </a:solidFill>
            </a:endParaRPr>
          </a:p>
          <a:p>
            <a:pPr algn="l"/>
            <a:r>
              <a:rPr lang="en-GB" dirty="0" smtClean="0">
                <a:solidFill>
                  <a:schemeClr val="tx2"/>
                </a:solidFill>
              </a:rPr>
              <a:t>Simon McIntosh-Smith</a:t>
            </a:r>
            <a:endParaRPr lang="en-GB" dirty="0" smtClean="0">
              <a:solidFill>
                <a:schemeClr val="tx2"/>
              </a:solidFill>
            </a:endParaRPr>
          </a:p>
          <a:p>
            <a:pPr algn="l"/>
            <a:r>
              <a:rPr lang="en-GB" dirty="0" smtClean="0">
                <a:solidFill>
                  <a:schemeClr val="tx2"/>
                </a:solidFill>
              </a:rPr>
              <a:t>and Tom Deakin</a:t>
            </a:r>
            <a:endParaRPr lang="en-GB" dirty="0">
              <a:solidFill>
                <a:schemeClr val="tx2"/>
              </a:solidFill>
            </a:endParaRPr>
          </a:p>
        </p:txBody>
      </p:sp>
      <p:sp>
        <p:nvSpPr>
          <p:cNvPr id="7" name="Rectangle 6"/>
          <p:cNvSpPr/>
          <p:nvPr/>
        </p:nvSpPr>
        <p:spPr>
          <a:xfrm>
            <a:off x="683568" y="6156592"/>
            <a:ext cx="7776864" cy="584776"/>
          </a:xfrm>
          <a:prstGeom prst="rect">
            <a:avLst/>
          </a:prstGeom>
        </p:spPr>
        <p:txBody>
          <a:bodyPr wrap="square">
            <a:spAutoFit/>
          </a:bodyPr>
          <a:lstStyle/>
          <a:p>
            <a:r>
              <a:rPr lang="en-GB" sz="1600" dirty="0" smtClean="0">
                <a:solidFill>
                  <a:schemeClr val="tx2"/>
                </a:solidFill>
              </a:rPr>
              <a:t>Includes contributions from:</a:t>
            </a:r>
            <a:endParaRPr lang="en-GB" sz="1600" dirty="0" smtClean="0">
              <a:solidFill>
                <a:schemeClr val="tx2"/>
              </a:solidFill>
            </a:endParaRPr>
          </a:p>
          <a:p>
            <a:r>
              <a:rPr lang="en-GB" sz="1600" dirty="0" smtClean="0">
                <a:solidFill>
                  <a:schemeClr val="tx2"/>
                </a:solidFill>
              </a:rPr>
              <a:t>Timothy G. Mattson (Intel)</a:t>
            </a:r>
            <a:r>
              <a:rPr lang="en-GB" sz="1600" dirty="0">
                <a:solidFill>
                  <a:schemeClr val="tx2"/>
                </a:solidFill>
              </a:rPr>
              <a:t> </a:t>
            </a:r>
            <a:r>
              <a:rPr lang="en-GB" sz="1600" dirty="0" smtClean="0">
                <a:solidFill>
                  <a:schemeClr val="tx2"/>
                </a:solidFill>
              </a:rPr>
              <a:t>and Benedict </a:t>
            </a:r>
            <a:r>
              <a:rPr lang="en-GB" sz="1600" dirty="0" err="1" smtClean="0">
                <a:solidFill>
                  <a:schemeClr val="tx2"/>
                </a:solidFill>
              </a:rPr>
              <a:t>Gaster</a:t>
            </a:r>
            <a:r>
              <a:rPr lang="en-GB" sz="1600" dirty="0" smtClean="0">
                <a:solidFill>
                  <a:schemeClr val="tx2"/>
                </a:solidFill>
              </a:rPr>
              <a:t> (Qualcomm)</a:t>
            </a:r>
            <a:endParaRPr lang="en-GB" sz="1600" dirty="0">
              <a:solidFill>
                <a:schemeClr val="tx2"/>
              </a:solidFill>
            </a:endParaRPr>
          </a:p>
        </p:txBody>
      </p:sp>
      <p:pic>
        <p:nvPicPr>
          <p:cNvPr id="8" name="Picture 7" descr="OpenCL_Logo_RGB_60mm.ep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064" y="2420888"/>
            <a:ext cx="2983138" cy="864096"/>
          </a:xfrm>
          <a:prstGeom prst="rect">
            <a:avLst/>
          </a:prstGeom>
        </p:spPr>
      </p:pic>
      <p:pic>
        <p:nvPicPr>
          <p:cNvPr id="1026" name="Picture 2" descr="http://kite.khronos.org/assets/css/images/KITE_300_200_8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970" y="4149080"/>
            <a:ext cx="2753276" cy="1211443"/>
          </a:xfrm>
          <a:prstGeom prst="rect">
            <a:avLst/>
          </a:prstGeom>
          <a:noFill/>
        </p:spPr>
      </p:pic>
      <p:sp>
        <p:nvSpPr>
          <p:cNvPr id="4" name="TextBox 3"/>
          <p:cNvSpPr txBox="1"/>
          <p:nvPr/>
        </p:nvSpPr>
        <p:spPr>
          <a:xfrm>
            <a:off x="7092280" y="6381328"/>
            <a:ext cx="1878489" cy="369332"/>
          </a:xfrm>
          <a:prstGeom prst="rect">
            <a:avLst/>
          </a:prstGeom>
          <a:noFill/>
        </p:spPr>
        <p:txBody>
          <a:bodyPr wrap="none" rtlCol="0">
            <a:spAutoFit/>
          </a:bodyPr>
          <a:lstStyle/>
          <a:p>
            <a:r>
              <a:rPr lang="en-US" dirty="0" smtClean="0"/>
              <a:t>V 1.2 – Nov 2014</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APU</a:t>
            </a:r>
            <a:endParaRPr lang="en-GB" dirty="0"/>
          </a:p>
        </p:txBody>
      </p:sp>
      <p:sp>
        <p:nvSpPr>
          <p:cNvPr id="3" name="Content Placeholder 2"/>
          <p:cNvSpPr>
            <a:spLocks noGrp="1"/>
          </p:cNvSpPr>
          <p:nvPr>
            <p:ph idx="1"/>
          </p:nvPr>
        </p:nvSpPr>
        <p:spPr/>
        <p:txBody>
          <a:bodyPr/>
          <a:lstStyle/>
          <a:p>
            <a:r>
              <a:rPr lang="en-GB" dirty="0" smtClean="0"/>
              <a:t>The easiest way is to follow the AMD GPU instructions to install </a:t>
            </a:r>
            <a:r>
              <a:rPr lang="en-GB" dirty="0" err="1" smtClean="0"/>
              <a:t>fglrx</a:t>
            </a:r>
            <a:r>
              <a:rPr lang="en-GB" dirty="0" smtClean="0"/>
              <a:t>.</a:t>
            </a:r>
            <a:endParaRPr lang="en-GB" dirty="0" smtClean="0"/>
          </a:p>
          <a:p>
            <a:r>
              <a:rPr lang="en-GB" dirty="0" smtClean="0"/>
              <a:t>This means you can use the CPU and GPU parts of your APU as separate </a:t>
            </a:r>
            <a:r>
              <a:rPr lang="en-GB" dirty="0" err="1" smtClean="0"/>
              <a:t>OpenCL</a:t>
            </a:r>
            <a:r>
              <a:rPr lang="en-GB" dirty="0" smtClean="0"/>
              <a:t> devices.</a:t>
            </a:r>
            <a:endParaRPr lang="en-GB" dirty="0" smtClean="0"/>
          </a:p>
          <a:p>
            <a:r>
              <a:rPr lang="en-GB" dirty="0" smtClean="0"/>
              <a:t>You may have to force your BIOS to use integrated graphics if you have a dedicated GPU too.</a:t>
            </a:r>
            <a:endParaRPr lang="en-GB"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endParaRPr lang="en-GB" dirty="0" smtClean="0"/>
          </a:p>
          <a:p>
            <a:pPr lvl="1"/>
            <a:r>
              <a:rPr lang="en-GB" dirty="0" smtClean="0"/>
              <a:t>1024x1024 (whole problem space)</a:t>
            </a:r>
            <a:endParaRPr lang="en-GB" dirty="0" smtClean="0"/>
          </a:p>
          <a:p>
            <a:r>
              <a:rPr lang="en-GB" dirty="0" smtClean="0">
                <a:solidFill>
                  <a:schemeClr val="accent2"/>
                </a:solidFill>
              </a:rPr>
              <a:t>Local </a:t>
            </a:r>
            <a:r>
              <a:rPr lang="en-GB" dirty="0" smtClean="0"/>
              <a:t>Dimensions:</a:t>
            </a:r>
            <a:endParaRPr lang="en-GB" dirty="0" smtClean="0"/>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smtClean="0">
                <a:solidFill>
                  <a:prstClr val="black"/>
                </a:solidFill>
              </a:rPr>
              <a:t>Choose the dimensions that are “best” for your algorithm</a:t>
            </a:r>
            <a:endParaRPr lang="en-GB" dirty="0">
              <a:solidFill>
                <a:prstClr val="black"/>
              </a:solidFill>
            </a:endParaRPr>
          </a:p>
        </p:txBody>
      </p:sp>
      <p:pic>
        <p:nvPicPr>
          <p:cNvPr id="107" name="Picture 1"/>
          <p:cNvPicPr>
            <a:picLocks noChangeAspect="1" noChangeArrowheads="1"/>
          </p:cNvPicPr>
          <p:nvPr/>
        </p:nvPicPr>
        <p:blipFill>
          <a:blip r:embed="rId1"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p:nvPr/>
        </p:nvSpPr>
        <p:spPr bwMode="auto">
          <a:xfrm>
            <a:off x="1892315" y="3050042"/>
            <a:ext cx="255588" cy="255588"/>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p:nvPr/>
        </p:nvSpPr>
        <p:spPr bwMode="auto">
          <a:xfrm>
            <a:off x="2424129" y="2564904"/>
            <a:ext cx="427927" cy="228909"/>
          </a:xfrm>
          <a:prstGeom prst="rect">
            <a:avLst/>
          </a:prstGeom>
          <a:noFill/>
          <a:ln w="12700">
            <a:noFill/>
            <a:miter lim="800000"/>
          </a:ln>
        </p:spPr>
        <p:txBody>
          <a:bodyPr wrap="none" lIns="0" tIns="0" rIns="0" bIns="0">
            <a:spAutoFit/>
          </a:bodyPr>
          <a:lstStyle/>
          <a:p>
            <a:pPr marL="36830">
              <a:tabLst>
                <a:tab pos="66675" algn="l"/>
                <a:tab pos="752475" algn="l"/>
                <a:tab pos="1438275" algn="l"/>
                <a:tab pos="2122170" algn="l"/>
                <a:tab pos="2806700" algn="l"/>
              </a:tabLst>
            </a:pPr>
            <a:r>
              <a:rPr lang="en-US" dirty="0">
                <a:solidFill>
                  <a:prstClr val="black"/>
                </a:solidFill>
              </a:rPr>
              <a:t>1024</a:t>
            </a:r>
            <a:endParaRPr lang="en-US" dirty="0">
              <a:solidFill>
                <a:prstClr val="black"/>
              </a:solidFill>
            </a:endParaRP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p:nvPr/>
        </p:nvSpPr>
        <p:spPr bwMode="auto">
          <a:xfrm rot="-5400000">
            <a:off x="1016107" y="4005564"/>
            <a:ext cx="427927" cy="228909"/>
          </a:xfrm>
          <a:prstGeom prst="rect">
            <a:avLst/>
          </a:prstGeom>
          <a:noFill/>
          <a:ln w="12700">
            <a:noFill/>
            <a:miter lim="800000"/>
          </a:ln>
        </p:spPr>
        <p:txBody>
          <a:bodyPr wrap="none" lIns="0" tIns="0" rIns="0" bIns="0">
            <a:spAutoFit/>
          </a:bodyPr>
          <a:lstStyle/>
          <a:p>
            <a:pPr marL="36830">
              <a:tabLst>
                <a:tab pos="66675" algn="l"/>
                <a:tab pos="752475" algn="l"/>
                <a:tab pos="1438275" algn="l"/>
                <a:tab pos="2122170" algn="l"/>
                <a:tab pos="2806700" algn="l"/>
              </a:tabLst>
            </a:pPr>
            <a:r>
              <a:rPr lang="en-US" dirty="0">
                <a:solidFill>
                  <a:prstClr val="black"/>
                </a:solidFill>
              </a:rPr>
              <a:t>1024</a:t>
            </a:r>
            <a:endParaRPr lang="en-US" dirty="0">
              <a:solidFill>
                <a:prstClr val="black"/>
              </a:solidFill>
            </a:endParaRPr>
          </a:p>
        </p:txBody>
      </p:sp>
      <p:sp>
        <p:nvSpPr>
          <p:cNvPr id="113" name="Rectangle 11"/>
          <p:cNvSpPr/>
          <p:nvPr/>
        </p:nvSpPr>
        <p:spPr bwMode="auto">
          <a:xfrm>
            <a:off x="1635140" y="3050042"/>
            <a:ext cx="257175" cy="255588"/>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14" name="Group 12"/>
          <p:cNvGrpSpPr/>
          <p:nvPr/>
        </p:nvGrpSpPr>
        <p:grpSpPr bwMode="auto">
          <a:xfrm>
            <a:off x="2147903" y="3050042"/>
            <a:ext cx="1535112" cy="255588"/>
            <a:chOff x="0" y="0"/>
            <a:chExt cx="2256" cy="376"/>
          </a:xfrm>
        </p:grpSpPr>
        <p:sp>
          <p:nvSpPr>
            <p:cNvPr id="115" name="Rectangle 13"/>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16" name="Rectangle 14"/>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17" name="Rectangle 15"/>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18" name="Rectangle 16"/>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19" name="Rectangle 17"/>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20" name="Rectangle 18"/>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nvGrpSpPr>
          <p:cNvPr id="121" name="Group 19"/>
          <p:cNvGrpSpPr/>
          <p:nvPr/>
        </p:nvGrpSpPr>
        <p:grpSpPr bwMode="auto">
          <a:xfrm>
            <a:off x="1635145" y="3305630"/>
            <a:ext cx="2047875" cy="1790700"/>
            <a:chOff x="0" y="0"/>
            <a:chExt cx="3008" cy="2632"/>
          </a:xfrm>
        </p:grpSpPr>
        <p:grpSp>
          <p:nvGrpSpPr>
            <p:cNvPr id="122" name="Group 20"/>
            <p:cNvGrpSpPr/>
            <p:nvPr/>
          </p:nvGrpSpPr>
          <p:grpSpPr bwMode="auto">
            <a:xfrm>
              <a:off x="0" y="0"/>
              <a:ext cx="3008" cy="1504"/>
              <a:chOff x="0" y="0"/>
              <a:chExt cx="3008" cy="1504"/>
            </a:xfrm>
          </p:grpSpPr>
          <p:grpSp>
            <p:nvGrpSpPr>
              <p:cNvPr id="154" name="Group 21"/>
              <p:cNvGrpSpPr/>
              <p:nvPr/>
            </p:nvGrpSpPr>
            <p:grpSpPr bwMode="auto">
              <a:xfrm>
                <a:off x="0" y="0"/>
                <a:ext cx="3008" cy="752"/>
                <a:chOff x="0" y="0"/>
                <a:chExt cx="3008" cy="752"/>
              </a:xfrm>
            </p:grpSpPr>
            <p:grpSp>
              <p:nvGrpSpPr>
                <p:cNvPr id="176" name="Group 22"/>
                <p:cNvGrpSpPr/>
                <p:nvPr/>
              </p:nvGrpSpPr>
              <p:grpSpPr bwMode="auto">
                <a:xfrm>
                  <a:off x="0" y="0"/>
                  <a:ext cx="3008" cy="376"/>
                  <a:chOff x="0" y="0"/>
                  <a:chExt cx="3008" cy="376"/>
                </a:xfrm>
              </p:grpSpPr>
              <p:sp>
                <p:nvSpPr>
                  <p:cNvPr id="187" name="Rectangle 23"/>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8" name="Rectangle 24"/>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89" name="Group 25"/>
                  <p:cNvGrpSpPr/>
                  <p:nvPr/>
                </p:nvGrpSpPr>
                <p:grpSpPr bwMode="auto">
                  <a:xfrm>
                    <a:off x="752" y="0"/>
                    <a:ext cx="2256" cy="376"/>
                    <a:chOff x="0" y="0"/>
                    <a:chExt cx="2256" cy="376"/>
                  </a:xfrm>
                </p:grpSpPr>
                <p:sp>
                  <p:nvSpPr>
                    <p:cNvPr id="190" name="Rectangle 26"/>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91" name="Rectangle 27"/>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92" name="Rectangle 28"/>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93" name="Rectangle 29"/>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94" name="Rectangle 30"/>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95" name="Rectangle 31"/>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nvGrpSpPr>
                <p:cNvPr id="177" name="Group 32"/>
                <p:cNvGrpSpPr/>
                <p:nvPr/>
              </p:nvGrpSpPr>
              <p:grpSpPr bwMode="auto">
                <a:xfrm>
                  <a:off x="0" y="376"/>
                  <a:ext cx="3008" cy="376"/>
                  <a:chOff x="0" y="0"/>
                  <a:chExt cx="3008" cy="376"/>
                </a:xfrm>
              </p:grpSpPr>
              <p:sp>
                <p:nvSpPr>
                  <p:cNvPr id="178" name="Rectangle 33"/>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9" name="Rectangle 34"/>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80" name="Group 35"/>
                  <p:cNvGrpSpPr/>
                  <p:nvPr/>
                </p:nvGrpSpPr>
                <p:grpSpPr bwMode="auto">
                  <a:xfrm>
                    <a:off x="752" y="0"/>
                    <a:ext cx="2256" cy="376"/>
                    <a:chOff x="0" y="0"/>
                    <a:chExt cx="2256" cy="376"/>
                  </a:xfrm>
                </p:grpSpPr>
                <p:sp>
                  <p:nvSpPr>
                    <p:cNvPr id="181" name="Rectangle 36"/>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2" name="Rectangle 37"/>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3" name="Rectangle 38"/>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4" name="Rectangle 39"/>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5" name="Rectangle 40"/>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6" name="Rectangle 41"/>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grpSp>
            <p:nvGrpSpPr>
              <p:cNvPr id="155" name="Group 42"/>
              <p:cNvGrpSpPr/>
              <p:nvPr/>
            </p:nvGrpSpPr>
            <p:grpSpPr bwMode="auto">
              <a:xfrm>
                <a:off x="0" y="752"/>
                <a:ext cx="3008" cy="752"/>
                <a:chOff x="0" y="0"/>
                <a:chExt cx="3008" cy="752"/>
              </a:xfrm>
            </p:grpSpPr>
            <p:grpSp>
              <p:nvGrpSpPr>
                <p:cNvPr id="156" name="Group 43"/>
                <p:cNvGrpSpPr/>
                <p:nvPr/>
              </p:nvGrpSpPr>
              <p:grpSpPr bwMode="auto">
                <a:xfrm>
                  <a:off x="0" y="0"/>
                  <a:ext cx="3008" cy="376"/>
                  <a:chOff x="0" y="0"/>
                  <a:chExt cx="3008" cy="376"/>
                </a:xfrm>
              </p:grpSpPr>
              <p:sp>
                <p:nvSpPr>
                  <p:cNvPr id="167" name="Rectangle 44"/>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8" name="Rectangle 45"/>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69" name="Group 46"/>
                  <p:cNvGrpSpPr/>
                  <p:nvPr/>
                </p:nvGrpSpPr>
                <p:grpSpPr bwMode="auto">
                  <a:xfrm>
                    <a:off x="752" y="0"/>
                    <a:ext cx="2256" cy="376"/>
                    <a:chOff x="0" y="0"/>
                    <a:chExt cx="2256" cy="376"/>
                  </a:xfrm>
                </p:grpSpPr>
                <p:sp>
                  <p:nvSpPr>
                    <p:cNvPr id="170" name="Rectangle 47"/>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1" name="Rectangle 48"/>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2" name="Rectangle 49"/>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3" name="Rectangle 50"/>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4" name="Rectangle 51"/>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5" name="Rectangle 52"/>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nvGrpSpPr>
                <p:cNvPr id="157" name="Group 53"/>
                <p:cNvGrpSpPr/>
                <p:nvPr/>
              </p:nvGrpSpPr>
              <p:grpSpPr bwMode="auto">
                <a:xfrm>
                  <a:off x="0" y="376"/>
                  <a:ext cx="3008" cy="376"/>
                  <a:chOff x="0" y="0"/>
                  <a:chExt cx="3008" cy="376"/>
                </a:xfrm>
              </p:grpSpPr>
              <p:sp>
                <p:nvSpPr>
                  <p:cNvPr id="158" name="Rectangle 54"/>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59" name="Rectangle 55"/>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60" name="Group 56"/>
                  <p:cNvGrpSpPr/>
                  <p:nvPr/>
                </p:nvGrpSpPr>
                <p:grpSpPr bwMode="auto">
                  <a:xfrm>
                    <a:off x="752" y="0"/>
                    <a:ext cx="2256" cy="376"/>
                    <a:chOff x="0" y="0"/>
                    <a:chExt cx="2256" cy="376"/>
                  </a:xfrm>
                </p:grpSpPr>
                <p:sp>
                  <p:nvSpPr>
                    <p:cNvPr id="161" name="Rectangle 57"/>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2" name="Rectangle 58"/>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3" name="Rectangle 59"/>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4" name="Rectangle 60"/>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5" name="Rectangle 61"/>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6" name="Rectangle 62"/>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grpSp>
        <p:grpSp>
          <p:nvGrpSpPr>
            <p:cNvPr id="123" name="Group 63"/>
            <p:cNvGrpSpPr/>
            <p:nvPr/>
          </p:nvGrpSpPr>
          <p:grpSpPr bwMode="auto">
            <a:xfrm>
              <a:off x="0" y="1504"/>
              <a:ext cx="3008" cy="752"/>
              <a:chOff x="0" y="0"/>
              <a:chExt cx="3008" cy="752"/>
            </a:xfrm>
          </p:grpSpPr>
          <p:grpSp>
            <p:nvGrpSpPr>
              <p:cNvPr id="134" name="Group 64"/>
              <p:cNvGrpSpPr/>
              <p:nvPr/>
            </p:nvGrpSpPr>
            <p:grpSpPr bwMode="auto">
              <a:xfrm>
                <a:off x="0" y="0"/>
                <a:ext cx="3008" cy="376"/>
                <a:chOff x="0" y="0"/>
                <a:chExt cx="3008" cy="376"/>
              </a:xfrm>
            </p:grpSpPr>
            <p:sp>
              <p:nvSpPr>
                <p:cNvPr id="145" name="Rectangle 65"/>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6" name="Rectangle 66"/>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47" name="Group 67"/>
                <p:cNvGrpSpPr/>
                <p:nvPr/>
              </p:nvGrpSpPr>
              <p:grpSpPr bwMode="auto">
                <a:xfrm>
                  <a:off x="752" y="0"/>
                  <a:ext cx="2256" cy="376"/>
                  <a:chOff x="0" y="0"/>
                  <a:chExt cx="2256" cy="376"/>
                </a:xfrm>
              </p:grpSpPr>
              <p:sp>
                <p:nvSpPr>
                  <p:cNvPr id="148" name="Rectangle 68"/>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9" name="Rectangle 69"/>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50" name="Rectangle 70"/>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51" name="Rectangle 71"/>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52" name="Rectangle 72"/>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53" name="Rectangle 73"/>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nvGrpSpPr>
              <p:cNvPr id="135" name="Group 74"/>
              <p:cNvGrpSpPr/>
              <p:nvPr/>
            </p:nvGrpSpPr>
            <p:grpSpPr bwMode="auto">
              <a:xfrm>
                <a:off x="0" y="376"/>
                <a:ext cx="3008" cy="376"/>
                <a:chOff x="0" y="0"/>
                <a:chExt cx="3008" cy="376"/>
              </a:xfrm>
            </p:grpSpPr>
            <p:sp>
              <p:nvSpPr>
                <p:cNvPr id="136" name="Rectangle 75"/>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37" name="Rectangle 76"/>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38" name="Group 77"/>
                <p:cNvGrpSpPr/>
                <p:nvPr/>
              </p:nvGrpSpPr>
              <p:grpSpPr bwMode="auto">
                <a:xfrm>
                  <a:off x="752" y="0"/>
                  <a:ext cx="2256" cy="376"/>
                  <a:chOff x="0" y="0"/>
                  <a:chExt cx="2256" cy="376"/>
                </a:xfrm>
              </p:grpSpPr>
              <p:sp>
                <p:nvSpPr>
                  <p:cNvPr id="139" name="Rectangle 78"/>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0" name="Rectangle 79"/>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1" name="Rectangle 80"/>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2" name="Rectangle 81"/>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3" name="Rectangle 82"/>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4" name="Rectangle 83"/>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grpSp>
          <p:nvGrpSpPr>
            <p:cNvPr id="124" name="Group 84"/>
            <p:cNvGrpSpPr/>
            <p:nvPr/>
          </p:nvGrpSpPr>
          <p:grpSpPr bwMode="auto">
            <a:xfrm>
              <a:off x="0" y="2256"/>
              <a:ext cx="3008" cy="376"/>
              <a:chOff x="0" y="0"/>
              <a:chExt cx="3008" cy="376"/>
            </a:xfrm>
          </p:grpSpPr>
          <p:sp>
            <p:nvSpPr>
              <p:cNvPr id="125" name="Rectangle 85"/>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26" name="Rectangle 86"/>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27" name="Group 87"/>
              <p:cNvGrpSpPr/>
              <p:nvPr/>
            </p:nvGrpSpPr>
            <p:grpSpPr bwMode="auto">
              <a:xfrm>
                <a:off x="752" y="0"/>
                <a:ext cx="2256" cy="376"/>
                <a:chOff x="0" y="0"/>
                <a:chExt cx="2256" cy="376"/>
              </a:xfrm>
            </p:grpSpPr>
            <p:sp>
              <p:nvSpPr>
                <p:cNvPr id="128" name="Rectangle 88"/>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29" name="Rectangle 89"/>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30" name="Rectangle 90"/>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31" name="Rectangle 91"/>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32" name="Rectangle 92"/>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33" name="Rectangle 93"/>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sp>
        <p:nvSpPr>
          <p:cNvPr id="196" name="Rectangle 169"/>
          <p:cNvSpPr/>
          <p:nvPr/>
        </p:nvSpPr>
        <p:spPr bwMode="auto">
          <a:xfrm>
            <a:off x="3176629" y="4062867"/>
            <a:ext cx="255587" cy="255588"/>
          </a:xfrm>
          <a:prstGeom prst="rect">
            <a:avLst/>
          </a:prstGeom>
          <a:noFill/>
          <a:ln w="50800">
            <a:solidFill>
              <a:srgbClr val="FFFF66"/>
            </a:solidFill>
            <a:miter lim="800000"/>
          </a:ln>
        </p:spPr>
        <p:txBody>
          <a:bodyPr lIns="0" tIns="0" rIns="0" bIns="0"/>
          <a:lstStyle/>
          <a:p>
            <a:endParaRPr lang="en-US">
              <a:solidFill>
                <a:prstClr val="black"/>
              </a:solidFill>
            </a:endParaRPr>
          </a:p>
        </p:txBody>
      </p:sp>
      <p:sp>
        <p:nvSpPr>
          <p:cNvPr id="197" name="Rectangle 170"/>
          <p:cNvSpPr/>
          <p:nvPr/>
        </p:nvSpPr>
        <p:spPr bwMode="auto">
          <a:xfrm>
            <a:off x="2152665" y="4318455"/>
            <a:ext cx="255588" cy="255587"/>
          </a:xfrm>
          <a:prstGeom prst="rect">
            <a:avLst/>
          </a:prstGeom>
          <a:noFill/>
          <a:ln w="50800">
            <a:solidFill>
              <a:srgbClr val="FFFF66"/>
            </a:solidFill>
            <a:miter lim="800000"/>
          </a:ln>
        </p:spPr>
        <p:txBody>
          <a:bodyPr lIns="0" tIns="0" rIns="0" bIns="0"/>
          <a:lstStyle/>
          <a:p>
            <a:endParaRPr lang="en-US">
              <a:solidFill>
                <a:prstClr val="black"/>
              </a:solidFill>
            </a:endParaRPr>
          </a:p>
        </p:txBody>
      </p:sp>
      <p:grpSp>
        <p:nvGrpSpPr>
          <p:cNvPr id="198" name="Group 171"/>
          <p:cNvGrpSpPr/>
          <p:nvPr/>
        </p:nvGrpSpPr>
        <p:grpSpPr bwMode="auto">
          <a:xfrm>
            <a:off x="2155851" y="4062867"/>
            <a:ext cx="1084263" cy="495300"/>
            <a:chOff x="0" y="0"/>
            <a:chExt cx="1592" cy="728"/>
          </a:xfrm>
        </p:grpSpPr>
        <p:sp>
          <p:nvSpPr>
            <p:cNvPr id="199" name="Rectangle 172"/>
            <p:cNvSpPr/>
            <p:nvPr/>
          </p:nvSpPr>
          <p:spPr bwMode="auto">
            <a:xfrm rot="10800000">
              <a:off x="0" y="632"/>
              <a:ext cx="96" cy="96"/>
            </a:xfrm>
            <a:prstGeom prst="rect">
              <a:avLst/>
            </a:prstGeom>
            <a:solidFill>
              <a:srgbClr val="DD181A"/>
            </a:solidFill>
            <a:ln w="25400">
              <a:solidFill>
                <a:schemeClr val="tx1"/>
              </a:solidFill>
              <a:miter lim="800000"/>
            </a:ln>
          </p:spPr>
          <p:txBody>
            <a:bodyPr rot="10800000" lIns="0" tIns="0" rIns="0" bIns="0"/>
            <a:lstStyle/>
            <a:p>
              <a:endParaRPr lang="en-US">
                <a:solidFill>
                  <a:prstClr val="black"/>
                </a:solidFill>
              </a:endParaRPr>
            </a:p>
          </p:txBody>
        </p:sp>
        <p:sp>
          <p:nvSpPr>
            <p:cNvPr id="200" name="Rectangle 173"/>
            <p:cNvSpPr/>
            <p:nvPr/>
          </p:nvSpPr>
          <p:spPr bwMode="auto">
            <a:xfrm rot="10800000">
              <a:off x="1496" y="0"/>
              <a:ext cx="96" cy="96"/>
            </a:xfrm>
            <a:prstGeom prst="rect">
              <a:avLst/>
            </a:prstGeom>
            <a:solidFill>
              <a:srgbClr val="DD181A"/>
            </a:solidFill>
            <a:ln w="25400">
              <a:solidFill>
                <a:schemeClr val="tx1"/>
              </a:solidFill>
              <a:miter lim="800000"/>
            </a:ln>
          </p:spPr>
          <p:txBody>
            <a:bodyPr rot="10800000" lIns="0" tIns="0" rIns="0" bIns="0"/>
            <a:lstStyle/>
            <a:p>
              <a:endParaRPr lang="en-US">
                <a:solidFill>
                  <a:prstClr val="black"/>
                </a:solidFill>
              </a:endParaRPr>
            </a:p>
          </p:txBody>
        </p:sp>
      </p:grpSp>
      <p:sp>
        <p:nvSpPr>
          <p:cNvPr id="201" name="Rectangle 175"/>
          <p:cNvSpPr/>
          <p:nvPr/>
        </p:nvSpPr>
        <p:spPr bwMode="auto">
          <a:xfrm>
            <a:off x="4835549" y="2756355"/>
            <a:ext cx="3408859" cy="1231106"/>
          </a:xfrm>
          <a:prstGeom prst="rect">
            <a:avLst/>
          </a:prstGeom>
          <a:noFill/>
          <a:ln w="50800">
            <a:noFill/>
            <a:miter lim="800000"/>
          </a:ln>
        </p:spPr>
        <p:txBody>
          <a:bodyPr wrap="square" lIns="0" tIns="0" rIns="0" bIns="0">
            <a:spAutoFit/>
          </a:bodyPr>
          <a:lstStyle/>
          <a:p>
            <a:pPr marL="36830" algn="ctr">
              <a:tabLst>
                <a:tab pos="66675" algn="l"/>
                <a:tab pos="752475" algn="l"/>
                <a:tab pos="1438275" algn="l"/>
                <a:tab pos="2122170"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endParaRPr lang="en-US" sz="2000" b="1" dirty="0">
              <a:solidFill>
                <a:prstClr val="black"/>
              </a:solidFill>
            </a:endParaRPr>
          </a:p>
          <a:p>
            <a:pPr marL="36830" algn="ctr">
              <a:tabLst>
                <a:tab pos="66675" algn="l"/>
                <a:tab pos="752475" algn="l"/>
                <a:tab pos="1438275" algn="l"/>
                <a:tab pos="2122170"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endParaRPr lang="en-US" sz="2000" b="1" dirty="0">
              <a:solidFill>
                <a:srgbClr val="9BBB59"/>
              </a:solidFill>
            </a:endParaRP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p:nvPr/>
        </p:nvSpPr>
        <p:spPr bwMode="auto">
          <a:xfrm>
            <a:off x="4835552" y="4224963"/>
            <a:ext cx="2676525" cy="923330"/>
          </a:xfrm>
          <a:prstGeom prst="rect">
            <a:avLst/>
          </a:prstGeom>
          <a:noFill/>
          <a:ln w="50800">
            <a:noFill/>
            <a:miter lim="800000"/>
          </a:ln>
        </p:spPr>
        <p:txBody>
          <a:bodyPr lIns="0" tIns="0" rIns="0" bIns="0">
            <a:spAutoFit/>
          </a:bodyPr>
          <a:lstStyle/>
          <a:p>
            <a:pPr marL="36830" algn="ctr">
              <a:tabLst>
                <a:tab pos="66675" algn="l"/>
                <a:tab pos="752475" algn="l"/>
                <a:tab pos="1438275" algn="l"/>
                <a:tab pos="2122170"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p:nvPr/>
        </p:nvSpPr>
        <p:spPr bwMode="auto">
          <a:xfrm>
            <a:off x="1895516" y="3050042"/>
            <a:ext cx="250825" cy="255588"/>
          </a:xfrm>
          <a:prstGeom prst="rect">
            <a:avLst/>
          </a:prstGeom>
          <a:noFill/>
          <a:ln w="57150">
            <a:solidFill>
              <a:srgbClr val="FFFF66"/>
            </a:solidFill>
            <a:miter lim="800000"/>
          </a:ln>
        </p:spPr>
        <p:txBody>
          <a:bodyPr wrap="none" lIns="39182" tIns="19591" rIns="39182" bIns="19591" anchor="ctr"/>
          <a:lstStyle/>
          <a:p>
            <a:endParaRPr lang="en-US">
              <a:solidFill>
                <a:prstClr val="black"/>
              </a:solidFill>
            </a:endParaRPr>
          </a:p>
        </p:txBody>
      </p:sp>
      <p:sp>
        <p:nvSpPr>
          <p:cNvPr id="207" name="Rectangle 187"/>
          <p:cNvSpPr/>
          <p:nvPr/>
        </p:nvSpPr>
        <p:spPr bwMode="auto">
          <a:xfrm>
            <a:off x="1895490" y="3050042"/>
            <a:ext cx="65088" cy="65088"/>
          </a:xfrm>
          <a:prstGeom prst="rect">
            <a:avLst/>
          </a:prstGeom>
          <a:solidFill>
            <a:srgbClr val="99CC00"/>
          </a:solidFill>
          <a:ln w="25400">
            <a:solidFill>
              <a:schemeClr val="bg1"/>
            </a:solidFill>
            <a:miter lim="800000"/>
          </a:ln>
        </p:spPr>
        <p:txBody>
          <a:bodyPr wrap="none" lIns="39182" tIns="19591" rIns="39182" bIns="19591" anchor="ctr"/>
          <a:lstStyle/>
          <a:p>
            <a:endParaRPr lang="en-US">
              <a:solidFill>
                <a:prstClr val="black"/>
              </a:solidFill>
            </a:endParaRPr>
          </a:p>
        </p:txBody>
      </p:sp>
      <p:sp>
        <p:nvSpPr>
          <p:cNvPr id="208" name="Rectangle 188"/>
          <p:cNvSpPr/>
          <p:nvPr/>
        </p:nvSpPr>
        <p:spPr bwMode="auto">
          <a:xfrm>
            <a:off x="2078071" y="3240542"/>
            <a:ext cx="66675" cy="65088"/>
          </a:xfrm>
          <a:prstGeom prst="rect">
            <a:avLst/>
          </a:prstGeom>
          <a:solidFill>
            <a:srgbClr val="99CC00"/>
          </a:solidFill>
          <a:ln w="25400">
            <a:solidFill>
              <a:schemeClr val="bg1"/>
            </a:solidFill>
            <a:miter lim="800000"/>
          </a:ln>
        </p:spPr>
        <p:txBody>
          <a:bodyPr wrap="none" lIns="39182" tIns="19591" rIns="39182" bIns="19591" anchor="ctr"/>
          <a:lstStyle/>
          <a:p>
            <a:endParaRPr lang="en-US">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smtClean="0">
                <a:solidFill>
                  <a:schemeClr val="accent1"/>
                </a:solidFill>
              </a:rPr>
              <a:t>Private Memory</a:t>
            </a:r>
            <a:endParaRPr lang="en-GB" dirty="0" smtClean="0">
              <a:solidFill>
                <a:schemeClr val="accent1"/>
              </a:solidFill>
            </a:endParaRPr>
          </a:p>
          <a:p>
            <a:pPr lvl="1"/>
            <a:r>
              <a:rPr lang="en-GB" dirty="0" smtClean="0"/>
              <a:t>Per work-item</a:t>
            </a:r>
            <a:endParaRPr lang="en-GB" dirty="0" smtClean="0"/>
          </a:p>
          <a:p>
            <a:r>
              <a:rPr lang="en-GB" dirty="0" smtClean="0">
                <a:solidFill>
                  <a:schemeClr val="accent3"/>
                </a:solidFill>
              </a:rPr>
              <a:t>Local Memory</a:t>
            </a:r>
            <a:endParaRPr lang="en-GB" dirty="0" smtClean="0">
              <a:solidFill>
                <a:schemeClr val="accent3"/>
              </a:solidFill>
            </a:endParaRPr>
          </a:p>
          <a:p>
            <a:pPr lvl="1"/>
            <a:r>
              <a:rPr lang="en-GB" dirty="0" smtClean="0"/>
              <a:t>Shared within a</a:t>
            </a:r>
            <a:endParaRPr lang="en-GB" dirty="0" smtClean="0"/>
          </a:p>
          <a:p>
            <a:pPr marL="457200" lvl="1" indent="0">
              <a:buNone/>
            </a:pPr>
            <a:r>
              <a:rPr lang="en-GB" dirty="0"/>
              <a:t>	</a:t>
            </a:r>
            <a:r>
              <a:rPr lang="en-GB" dirty="0" smtClean="0"/>
              <a:t>work-group</a:t>
            </a:r>
            <a:endParaRPr lang="en-GB" dirty="0" smtClean="0"/>
          </a:p>
          <a:p>
            <a:r>
              <a:rPr lang="en-GB" dirty="0" smtClean="0">
                <a:solidFill>
                  <a:schemeClr val="accent6"/>
                </a:solidFill>
              </a:rPr>
              <a:t>Global/Constant Memory</a:t>
            </a:r>
            <a:endParaRPr lang="en-GB" dirty="0" smtClean="0">
              <a:solidFill>
                <a:schemeClr val="accent6"/>
              </a:solidFill>
            </a:endParaRPr>
          </a:p>
          <a:p>
            <a:pPr lvl="1"/>
            <a:r>
              <a:rPr lang="en-GB" dirty="0" smtClean="0"/>
              <a:t>Visible to all</a:t>
            </a:r>
            <a:endParaRPr lang="en-GB" dirty="0" smtClean="0"/>
          </a:p>
          <a:p>
            <a:pPr marL="457200" lvl="1" indent="0">
              <a:buNone/>
            </a:pPr>
            <a:r>
              <a:rPr lang="en-GB" dirty="0"/>
              <a:t>	</a:t>
            </a:r>
            <a:r>
              <a:rPr lang="en-GB" dirty="0" smtClean="0"/>
              <a:t>work-groups</a:t>
            </a:r>
            <a:endParaRPr lang="en-GB" dirty="0" smtClean="0"/>
          </a:p>
          <a:p>
            <a:r>
              <a:rPr lang="en-GB" dirty="0" smtClean="0">
                <a:solidFill>
                  <a:schemeClr val="accent2"/>
                </a:solidFill>
              </a:rPr>
              <a:t>Host memory</a:t>
            </a:r>
            <a:endParaRPr lang="en-GB" dirty="0" smtClean="0">
              <a:solidFill>
                <a:schemeClr val="accent2"/>
              </a:solidFill>
            </a:endParaRPr>
          </a:p>
          <a:p>
            <a:pPr lvl="1"/>
            <a:r>
              <a:rPr lang="en-GB" dirty="0" smtClean="0"/>
              <a:t>On the CPU</a:t>
            </a:r>
            <a:endParaRPr lang="en-GB" dirty="0" smtClean="0"/>
          </a:p>
        </p:txBody>
      </p:sp>
      <p:pic>
        <p:nvPicPr>
          <p:cNvPr id="7" name="Content Placeholder 6" descr="opencl_memory_hierarchy.jpg"/>
          <p:cNvPicPr>
            <a:picLocks noGrp="1"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solidFill>
                  <a:prstClr val="black"/>
                </a:solidFill>
              </a:rPr>
              <a:t>Memory management is </a:t>
            </a:r>
            <a:r>
              <a:rPr lang="en-GB" sz="2800" b="1" dirty="0" smtClean="0">
                <a:solidFill>
                  <a:srgbClr val="C0504D"/>
                </a:solidFill>
              </a:rPr>
              <a:t>explicit</a:t>
            </a:r>
            <a:r>
              <a:rPr lang="en-GB" sz="2800" dirty="0" smtClean="0">
                <a:solidFill>
                  <a:prstClr val="black"/>
                </a:solidFill>
              </a:rPr>
              <a:t>: </a:t>
            </a:r>
            <a:br>
              <a:rPr lang="en-GB" sz="2800" dirty="0" smtClean="0">
                <a:solidFill>
                  <a:prstClr val="black"/>
                </a:solidFill>
              </a:rPr>
            </a:br>
            <a:r>
              <a:rPr lang="en-GB" sz="2800" dirty="0" smtClean="0">
                <a:solidFill>
                  <a:prstClr val="black"/>
                </a:solidFill>
              </a:rPr>
              <a:t>You are responsible for moving data from</a:t>
            </a:r>
            <a:endParaRPr lang="en-GB" sz="2800" dirty="0" smtClean="0">
              <a:solidFill>
                <a:prstClr val="black"/>
              </a:solidFill>
            </a:endParaRPr>
          </a:p>
          <a:p>
            <a:r>
              <a:rPr lang="en-GB" sz="2800" dirty="0" smtClean="0">
                <a:solidFill>
                  <a:prstClr val="black"/>
                </a:solidFill>
              </a:rPr>
              <a:t>	host → global → local </a:t>
            </a:r>
            <a:r>
              <a:rPr lang="en-GB" sz="2800" i="1" dirty="0" smtClean="0">
                <a:solidFill>
                  <a:prstClr val="black"/>
                </a:solidFill>
              </a:rPr>
              <a:t>and</a:t>
            </a:r>
            <a:r>
              <a:rPr lang="en-GB" sz="2800" dirty="0" smtClean="0">
                <a:solidFill>
                  <a:prstClr val="black"/>
                </a:solidFill>
              </a:rPr>
              <a:t> back</a:t>
            </a:r>
            <a:endParaRPr lang="en-GB" sz="2800" dirty="0" smtClean="0">
              <a:solidFill>
                <a:prstClr val="black"/>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smtClean="0">
                <a:solidFill>
                  <a:schemeClr val="accent1"/>
                </a:solidFill>
              </a:rPr>
              <a:t>Private Memory</a:t>
            </a:r>
            <a:endParaRPr lang="en-GB" dirty="0" smtClean="0">
              <a:solidFill>
                <a:schemeClr val="accent1"/>
              </a:solidFill>
            </a:endParaRPr>
          </a:p>
          <a:p>
            <a:pPr lvl="1"/>
            <a:r>
              <a:rPr lang="en-GB" dirty="0" smtClean="0"/>
              <a:t>Fastest &amp; smallest: O(10) words/WI</a:t>
            </a:r>
            <a:endParaRPr lang="en-GB" dirty="0" smtClean="0"/>
          </a:p>
          <a:p>
            <a:r>
              <a:rPr lang="en-GB" dirty="0" smtClean="0">
                <a:solidFill>
                  <a:schemeClr val="accent3"/>
                </a:solidFill>
              </a:rPr>
              <a:t>Local Memory</a:t>
            </a:r>
            <a:endParaRPr lang="en-GB" dirty="0" smtClean="0">
              <a:solidFill>
                <a:schemeClr val="accent3"/>
              </a:solidFill>
            </a:endParaRPr>
          </a:p>
          <a:p>
            <a:pPr lvl="1"/>
            <a:r>
              <a:rPr lang="en-GB" dirty="0" smtClean="0"/>
              <a:t>Shared by all WI’s in a work-group</a:t>
            </a:r>
            <a:endParaRPr lang="en-GB" dirty="0" smtClean="0"/>
          </a:p>
          <a:p>
            <a:pPr lvl="1"/>
            <a:r>
              <a:rPr lang="en-GB" dirty="0" smtClean="0"/>
              <a:t>But not shared between work-groups!</a:t>
            </a:r>
            <a:endParaRPr lang="en-GB" dirty="0" smtClean="0"/>
          </a:p>
          <a:p>
            <a:pPr lvl="1"/>
            <a:r>
              <a:rPr lang="en-GB" dirty="0" smtClean="0"/>
              <a:t>O(1-10) Kbytes per work-group</a:t>
            </a:r>
            <a:endParaRPr lang="en-GB" dirty="0" smtClean="0"/>
          </a:p>
          <a:p>
            <a:r>
              <a:rPr lang="en-GB" dirty="0" smtClean="0">
                <a:solidFill>
                  <a:schemeClr val="accent6"/>
                </a:solidFill>
              </a:rPr>
              <a:t>Global/Constant Memory</a:t>
            </a:r>
            <a:endParaRPr lang="en-GB" dirty="0" smtClean="0">
              <a:solidFill>
                <a:schemeClr val="accent6"/>
              </a:solidFill>
            </a:endParaRPr>
          </a:p>
          <a:p>
            <a:pPr lvl="1"/>
            <a:r>
              <a:rPr lang="en-GB" dirty="0" smtClean="0"/>
              <a:t>O(1-10) </a:t>
            </a:r>
            <a:r>
              <a:rPr lang="en-GB" dirty="0" err="1" smtClean="0"/>
              <a:t>Gbytes</a:t>
            </a:r>
            <a:r>
              <a:rPr lang="en-GB" dirty="0" smtClean="0"/>
              <a:t> of Global memory</a:t>
            </a:r>
            <a:endParaRPr lang="en-GB" dirty="0" smtClean="0"/>
          </a:p>
          <a:p>
            <a:pPr lvl="1"/>
            <a:r>
              <a:rPr lang="en-GB" dirty="0" smtClean="0"/>
              <a:t>O(10-100) Kbytes of Constant memory</a:t>
            </a:r>
            <a:endParaRPr lang="en-GB" dirty="0" smtClean="0"/>
          </a:p>
          <a:p>
            <a:r>
              <a:rPr lang="en-GB" dirty="0" smtClean="0">
                <a:solidFill>
                  <a:schemeClr val="accent2"/>
                </a:solidFill>
              </a:rPr>
              <a:t>Host memory</a:t>
            </a:r>
            <a:endParaRPr lang="en-GB" dirty="0" smtClean="0">
              <a:solidFill>
                <a:schemeClr val="accent2"/>
              </a:solidFill>
            </a:endParaRPr>
          </a:p>
          <a:p>
            <a:pPr lvl="1"/>
            <a:r>
              <a:rPr lang="en-GB" dirty="0" smtClean="0"/>
              <a:t>On the CPU - </a:t>
            </a:r>
            <a:r>
              <a:rPr lang="en-GB" dirty="0" err="1" smtClean="0"/>
              <a:t>GBytes</a:t>
            </a:r>
            <a:endParaRPr lang="en-GB" dirty="0" smtClean="0"/>
          </a:p>
        </p:txBody>
      </p:sp>
      <p:pic>
        <p:nvPicPr>
          <p:cNvPr id="7" name="Content Placeholder 6" descr="opencl_memory_hierarchy.jpg"/>
          <p:cNvPicPr>
            <a:picLocks noGrp="1"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t>Memory management is </a:t>
            </a:r>
            <a:r>
              <a:rPr lang="en-GB" sz="2800" b="1" dirty="0" smtClean="0">
                <a:solidFill>
                  <a:schemeClr val="accent2"/>
                </a:solidFill>
              </a:rPr>
              <a:t>explicit</a:t>
            </a:r>
            <a:r>
              <a:rPr lang="en-GB" sz="2800" dirty="0" smtClean="0"/>
              <a:t>: </a:t>
            </a:r>
            <a:br>
              <a:rPr lang="en-GB" sz="2800" dirty="0" smtClean="0"/>
            </a:br>
            <a:r>
              <a:rPr lang="en-GB" sz="2800" dirty="0" smtClean="0"/>
              <a:t>O(1-10) </a:t>
            </a:r>
            <a:r>
              <a:rPr lang="en-GB" sz="2800" dirty="0" err="1" smtClean="0"/>
              <a:t>Gbytes</a:t>
            </a:r>
            <a:r>
              <a:rPr lang="en-GB" sz="2800" dirty="0" smtClean="0"/>
              <a:t>/s bandwidth to discrete GPUs for</a:t>
            </a:r>
            <a:endParaRPr lang="en-GB" sz="2800" dirty="0" smtClean="0"/>
          </a:p>
          <a:p>
            <a:r>
              <a:rPr lang="en-GB" sz="2800" dirty="0"/>
              <a:t> </a:t>
            </a:r>
            <a:r>
              <a:rPr lang="en-GB" sz="2800" dirty="0" smtClean="0"/>
              <a:t>     Host &lt;-&gt; Global transfers</a:t>
            </a:r>
            <a:endParaRPr lang="en-GB" sz="28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Private Memory</a:t>
            </a:r>
            <a:endParaRPr lang="en-GB" dirty="0"/>
          </a:p>
        </p:txBody>
      </p:sp>
      <p:sp>
        <p:nvSpPr>
          <p:cNvPr id="6" name="Content Placeholder 5"/>
          <p:cNvSpPr>
            <a:spLocks noGrp="1"/>
          </p:cNvSpPr>
          <p:nvPr>
            <p:ph idx="1"/>
          </p:nvPr>
        </p:nvSpPr>
        <p:spPr/>
        <p:txBody>
          <a:bodyPr>
            <a:normAutofit fontScale="85000" lnSpcReduction="10000"/>
          </a:bodyPr>
          <a:lstStyle/>
          <a:p>
            <a:r>
              <a:rPr lang="en-GB" dirty="0" smtClean="0"/>
              <a:t>Managing the memory hierarchy is one of </a:t>
            </a:r>
            <a:r>
              <a:rPr lang="en-GB" sz="3300" b="1" i="1" u="sng" dirty="0" smtClean="0">
                <a:solidFill>
                  <a:schemeClr val="accent2"/>
                </a:solidFill>
              </a:rPr>
              <a:t>the</a:t>
            </a:r>
            <a:r>
              <a:rPr lang="en-GB" sz="3300" dirty="0" smtClean="0"/>
              <a:t> </a:t>
            </a:r>
            <a:r>
              <a:rPr lang="en-GB" dirty="0" smtClean="0"/>
              <a:t>most important things to get right to achieve good performance</a:t>
            </a:r>
            <a:endParaRPr lang="en-GB" dirty="0" smtClean="0"/>
          </a:p>
          <a:p>
            <a:endParaRPr lang="en-GB" dirty="0"/>
          </a:p>
          <a:p>
            <a:r>
              <a:rPr lang="en-GB" dirty="0" smtClean="0"/>
              <a:t>Private Memory:</a:t>
            </a:r>
            <a:endParaRPr lang="en-GB" dirty="0" smtClean="0"/>
          </a:p>
          <a:p>
            <a:pPr lvl="1"/>
            <a:r>
              <a:rPr lang="en-GB" dirty="0" smtClean="0"/>
              <a:t>A </a:t>
            </a:r>
            <a:r>
              <a:rPr lang="en-GB" b="1" dirty="0" smtClean="0">
                <a:solidFill>
                  <a:schemeClr val="accent1"/>
                </a:solidFill>
              </a:rPr>
              <a:t>very scarce </a:t>
            </a:r>
            <a:r>
              <a:rPr lang="en-GB" dirty="0" smtClean="0"/>
              <a:t>resource, only a few tens of 32-bit words per Work-Item at most</a:t>
            </a:r>
            <a:endParaRPr lang="en-GB" dirty="0" smtClean="0"/>
          </a:p>
          <a:p>
            <a:pPr lvl="1"/>
            <a:r>
              <a:rPr lang="en-GB" dirty="0" smtClean="0"/>
              <a:t>If you use </a:t>
            </a:r>
            <a:r>
              <a:rPr lang="en-GB" dirty="0" smtClean="0">
                <a:solidFill>
                  <a:schemeClr val="accent2"/>
                </a:solidFill>
              </a:rPr>
              <a:t>too much</a:t>
            </a:r>
            <a:r>
              <a:rPr lang="en-GB" dirty="0" smtClean="0"/>
              <a:t> it </a:t>
            </a:r>
            <a:r>
              <a:rPr lang="en-GB" dirty="0" smtClean="0">
                <a:solidFill>
                  <a:schemeClr val="accent2"/>
                </a:solidFill>
              </a:rPr>
              <a:t>spills to global memory </a:t>
            </a:r>
            <a:r>
              <a:rPr lang="en-GB" dirty="0" smtClean="0"/>
              <a:t>or </a:t>
            </a:r>
            <a:r>
              <a:rPr lang="en-GB" dirty="0" smtClean="0">
                <a:solidFill>
                  <a:schemeClr val="accent2"/>
                </a:solidFill>
              </a:rPr>
              <a:t>reduces the number of Work-Items </a:t>
            </a:r>
            <a:r>
              <a:rPr lang="en-GB" dirty="0" smtClean="0"/>
              <a:t>that can be run at the same time, potentially harming performance*</a:t>
            </a:r>
            <a:endParaRPr lang="en-GB" dirty="0" smtClean="0"/>
          </a:p>
          <a:p>
            <a:pPr lvl="1"/>
            <a:r>
              <a:rPr lang="en-GB" dirty="0" smtClean="0"/>
              <a:t>Think of these like registers on the CPU</a:t>
            </a:r>
            <a:endParaRPr lang="en-GB" dirty="0"/>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smtClean="0"/>
              <a:t>* Occupancy on a GPU</a:t>
            </a:r>
            <a:endParaRPr lang="en-GB"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endParaRPr lang="en-GB" dirty="0"/>
          </a:p>
          <a:p>
            <a:pPr lvl="1">
              <a:lnSpc>
                <a:spcPct val="110000"/>
              </a:lnSpc>
            </a:pPr>
            <a:r>
              <a:rPr lang="en-GB" dirty="0"/>
              <a:t>As multiple Work-Groups will be running on each CU, this means only a fraction of the total Local Memory size is available to each Work-Group</a:t>
            </a:r>
            <a:endParaRPr lang="en-GB" dirty="0"/>
          </a:p>
          <a:p>
            <a:pPr>
              <a:lnSpc>
                <a:spcPct val="110000"/>
              </a:lnSpc>
            </a:pPr>
            <a:r>
              <a:rPr lang="en-GB" dirty="0"/>
              <a:t>Assume O(1-10) </a:t>
            </a:r>
            <a:r>
              <a:rPr lang="en-GB" dirty="0" err="1"/>
              <a:t>KBytes</a:t>
            </a:r>
            <a:r>
              <a:rPr lang="en-GB" dirty="0"/>
              <a:t> of Local Memory per Work-Group</a:t>
            </a:r>
            <a:endParaRPr lang="en-GB" dirty="0"/>
          </a:p>
          <a:p>
            <a:pPr lvl="1">
              <a:lnSpc>
                <a:spcPct val="110000"/>
              </a:lnSpc>
            </a:pPr>
            <a:r>
              <a:rPr lang="en-GB" dirty="0"/>
              <a:t>Your kernels are responsible for transferring data between Local and Global/Constant memories … there are optimized library functions to help</a:t>
            </a:r>
            <a:endParaRPr lang="en-GB" dirty="0"/>
          </a:p>
          <a:p>
            <a:pPr lvl="1">
              <a:lnSpc>
                <a:spcPct val="110000"/>
              </a:lnSpc>
            </a:pPr>
            <a:r>
              <a:rPr lang="en-GB" dirty="0"/>
              <a:t>E.g. </a:t>
            </a:r>
            <a:r>
              <a:rPr lang="en-GB" dirty="0" err="1">
                <a:solidFill>
                  <a:schemeClr val="tx2">
                    <a:lumMod val="75000"/>
                  </a:schemeClr>
                </a:solidFill>
              </a:rPr>
              <a:t>async_work_group_copy</a:t>
            </a:r>
            <a:r>
              <a:rPr lang="en-GB" dirty="0" smtClean="0"/>
              <a:t>(), </a:t>
            </a:r>
            <a:r>
              <a:rPr lang="en-GB" dirty="0" err="1" smtClean="0">
                <a:solidFill>
                  <a:schemeClr val="tx2">
                    <a:lumMod val="75000"/>
                  </a:schemeClr>
                </a:solidFill>
              </a:rPr>
              <a:t>async_workgroup_strided_copy</a:t>
            </a:r>
            <a:r>
              <a:rPr lang="en-GB" dirty="0"/>
              <a:t>(), …</a:t>
            </a:r>
            <a:endParaRPr lang="en-GB" dirty="0"/>
          </a:p>
          <a:p>
            <a:pPr>
              <a:lnSpc>
                <a:spcPct val="110000"/>
              </a:lnSpc>
            </a:pPr>
            <a:r>
              <a:rPr lang="en-GB" dirty="0" smtClean="0"/>
              <a:t>Use </a:t>
            </a:r>
            <a:r>
              <a:rPr lang="en-GB" dirty="0"/>
              <a:t>Local Memory to hold data that can be </a:t>
            </a:r>
            <a:r>
              <a:rPr lang="en-GB" dirty="0">
                <a:solidFill>
                  <a:schemeClr val="accent6"/>
                </a:solidFill>
              </a:rPr>
              <a:t>reused by all the </a:t>
            </a:r>
            <a:r>
              <a:rPr lang="en-GB" dirty="0" smtClean="0">
                <a:solidFill>
                  <a:schemeClr val="accent6"/>
                </a:solidFill>
              </a:rPr>
              <a:t>work-</a:t>
            </a:r>
            <a:r>
              <a:rPr lang="en-GB" dirty="0">
                <a:solidFill>
                  <a:schemeClr val="accent6"/>
                </a:solidFill>
              </a:rPr>
              <a:t>i</a:t>
            </a:r>
            <a:r>
              <a:rPr lang="en-GB" dirty="0" smtClean="0">
                <a:solidFill>
                  <a:schemeClr val="accent6"/>
                </a:solidFill>
              </a:rPr>
              <a:t>tems </a:t>
            </a:r>
            <a:r>
              <a:rPr lang="en-GB" dirty="0"/>
              <a:t>in a </a:t>
            </a:r>
            <a:r>
              <a:rPr lang="en-GB" dirty="0" smtClean="0"/>
              <a:t>work-group</a:t>
            </a:r>
            <a:endParaRPr lang="en-GB" dirty="0"/>
          </a:p>
          <a:p>
            <a:pPr>
              <a:lnSpc>
                <a:spcPct val="110000"/>
              </a:lnSpc>
            </a:pPr>
            <a:r>
              <a:rPr lang="en-GB" dirty="0"/>
              <a:t>Access patterns to Local Memory affect performance in a similar way to accessing Global Memory</a:t>
            </a:r>
            <a:endParaRPr lang="en-GB" dirty="0"/>
          </a:p>
          <a:p>
            <a:pPr lvl="1">
              <a:lnSpc>
                <a:spcPct val="110000"/>
              </a:lnSpc>
            </a:pPr>
            <a:r>
              <a:rPr lang="en-GB" dirty="0"/>
              <a:t>Have to think about things like </a:t>
            </a:r>
            <a:r>
              <a:rPr lang="en-GB" dirty="0" smtClean="0"/>
              <a:t>coalescence &amp; </a:t>
            </a:r>
            <a:r>
              <a:rPr lang="en-GB" dirty="0"/>
              <a:t>bank </a:t>
            </a:r>
            <a:r>
              <a:rPr lang="en-GB" dirty="0" smtClean="0"/>
              <a:t>conflicts</a:t>
            </a:r>
            <a:endParaRPr lang="en-GB" dirty="0"/>
          </a:p>
        </p:txBody>
      </p:sp>
      <p:sp>
        <p:nvSpPr>
          <p:cNvPr id="4" name="TextBox 3"/>
          <p:cNvSpPr txBox="1"/>
          <p:nvPr/>
        </p:nvSpPr>
        <p:spPr>
          <a:xfrm>
            <a:off x="5701080" y="6516052"/>
            <a:ext cx="3442920" cy="369332"/>
          </a:xfrm>
          <a:prstGeom prst="rect">
            <a:avLst/>
          </a:prstGeom>
          <a:noFill/>
        </p:spPr>
        <p:txBody>
          <a:bodyPr wrap="none" rtlCol="0">
            <a:spAutoFit/>
          </a:bodyPr>
          <a:lstStyle/>
          <a:p>
            <a:r>
              <a:rPr lang="en-GB" dirty="0" smtClean="0"/>
              <a:t>* Typical figures for a 2013 GPU</a:t>
            </a:r>
            <a:endParaRPr lang="en-GB"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a:bodyPr>
          <a:lstStyle/>
          <a:p>
            <a:r>
              <a:rPr lang="en-GB" dirty="0" smtClean="0">
                <a:solidFill>
                  <a:schemeClr val="accent2"/>
                </a:solidFill>
              </a:rPr>
              <a:t>Local Memory </a:t>
            </a:r>
            <a:r>
              <a:rPr lang="en-GB" dirty="0" smtClean="0"/>
              <a:t>doesn’t always help…</a:t>
            </a:r>
            <a:endParaRPr lang="en-GB" dirty="0" smtClean="0"/>
          </a:p>
          <a:p>
            <a:pPr lvl="1"/>
            <a:r>
              <a:rPr lang="en-GB" dirty="0" smtClean="0"/>
              <a:t>CPUs don’t have special hardware for it</a:t>
            </a:r>
            <a:endParaRPr lang="en-GB" dirty="0" smtClean="0"/>
          </a:p>
          <a:p>
            <a:pPr lvl="1"/>
            <a:r>
              <a:rPr lang="en-GB" dirty="0" smtClean="0"/>
              <a:t>This can mean excessive use of Local Memory might slow down kernels on CPUs</a:t>
            </a:r>
            <a:endParaRPr lang="en-GB" dirty="0" smtClean="0"/>
          </a:p>
          <a:p>
            <a:pPr lvl="1"/>
            <a:r>
              <a:rPr lang="en-GB" dirty="0" smtClean="0"/>
              <a:t>GPUs now have effective on-chip caches which can provide much of the benefit of Local Memory but without programmer intervention</a:t>
            </a:r>
            <a:endParaRPr lang="en-GB" dirty="0" smtClean="0"/>
          </a:p>
          <a:p>
            <a:pPr lvl="1"/>
            <a:r>
              <a:rPr lang="en-GB" dirty="0" smtClean="0"/>
              <a:t>So, your mileage may vary!</a:t>
            </a:r>
            <a:endParaRPr lang="en-GB"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The Memory Hierarchy</a:t>
            </a:r>
            <a:endParaRPr lang="en-GB" dirty="0"/>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smtClean="0">
              <a:ln>
                <a:noFill/>
              </a:ln>
              <a:solidFill>
                <a:srgbClr val="FFFFFF"/>
              </a:solidFill>
              <a:effectLst/>
              <a:uLnTx/>
              <a:uFillTx/>
              <a:latin typeface="+mj-lt"/>
              <a:ea typeface="MS PGothic"/>
              <a:cs typeface="Arial" panose="020B0604020202020204"/>
              <a:sym typeface="Myriad Set Text" charset="0"/>
            </a:endParaRPr>
          </a:p>
        </p:txBody>
      </p:sp>
      <p:sp>
        <p:nvSpPr>
          <p:cNvPr id="12" name="TextBox 11"/>
          <p:cNvSpPr txBox="1"/>
          <p:nvPr/>
        </p:nvSpPr>
        <p:spPr>
          <a:xfrm>
            <a:off x="5452839" y="1769989"/>
            <a:ext cx="2480166"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rPr>
              <a:t>Private memory</a:t>
            </a: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rPr>
              <a:t>O(10) words/WI</a:t>
            </a:r>
            <a:endPar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rPr>
              <a:t>Local memory</a:t>
            </a: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rPr>
              <a:t>O(1-10) </a:t>
            </a:r>
            <a:r>
              <a:rPr lang="en-US" sz="2000" dirty="0" err="1" smtClean="0">
                <a:solidFill>
                  <a:schemeClr val="accent6">
                    <a:lumMod val="75000"/>
                  </a:schemeClr>
                </a:solidFill>
                <a:latin typeface="+mj-lt"/>
                <a:ea typeface="ヒラギノ角ゴ ProN W3" panose="020B0300000000000000" charset="-128"/>
                <a:cs typeface="Arial" panose="020B0604020202020204"/>
                <a:sym typeface="Myriad Set Text" charset="0"/>
              </a:rPr>
              <a:t>KBytes</a:t>
            </a:r>
            <a:r>
              <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rPr>
              <a:t>/WG</a:t>
            </a:r>
            <a:endParaRPr lang="en-US" sz="2000" dirty="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rPr>
              <a:t>Global memory</a:t>
            </a: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rPr>
              <a:t>O(1-10) </a:t>
            </a:r>
            <a:r>
              <a:rPr lang="en-US" sz="2000" dirty="0" err="1" smtClean="0">
                <a:solidFill>
                  <a:schemeClr val="accent6">
                    <a:lumMod val="75000"/>
                  </a:schemeClr>
                </a:solidFill>
                <a:latin typeface="+mj-lt"/>
                <a:ea typeface="ヒラギノ角ゴ ProN W3" panose="020B0300000000000000" charset="-128"/>
                <a:cs typeface="Arial" panose="020B0604020202020204"/>
                <a:sym typeface="Myriad Set Text" charset="0"/>
              </a:rPr>
              <a:t>GBytes</a:t>
            </a:r>
            <a:endParaRPr lang="en-US" sz="2000" dirty="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rPr>
              <a:t>Host memory</a:t>
            </a: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rPr>
              <a:t>O(1-100) </a:t>
            </a:r>
            <a:r>
              <a:rPr lang="en-US" sz="2000" dirty="0" err="1" smtClean="0">
                <a:solidFill>
                  <a:schemeClr val="accent6">
                    <a:lumMod val="75000"/>
                  </a:schemeClr>
                </a:solidFill>
                <a:latin typeface="+mj-lt"/>
                <a:ea typeface="ヒラギノ角ゴ ProN W3" panose="020B0300000000000000" charset="-128"/>
                <a:cs typeface="Arial" panose="020B0604020202020204"/>
                <a:sym typeface="Myriad Set Text" charset="0"/>
              </a:rPr>
              <a:t>GBytes</a:t>
            </a:r>
            <a:endParaRPr lang="en-US" sz="2000" dirty="0">
              <a:solidFill>
                <a:schemeClr val="accent6">
                  <a:lumMod val="75000"/>
                </a:schemeClr>
              </a:solidFill>
              <a:latin typeface="+mj-lt"/>
              <a:ea typeface="ヒラギノ角ゴ ProN W3" panose="020B0300000000000000" charset="-128"/>
              <a:cs typeface="Arial" panose="020B0604020202020204"/>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smtClean="0">
              <a:ln>
                <a:noFill/>
              </a:ln>
              <a:solidFill>
                <a:schemeClr val="accent3">
                  <a:lumMod val="20000"/>
                  <a:lumOff val="80000"/>
                </a:schemeClr>
              </a:solidFill>
              <a:effectLst/>
              <a:uLnTx/>
              <a:uFillTx/>
              <a:latin typeface="+mj-lt"/>
              <a:ea typeface="MS PGothic"/>
              <a:cs typeface="Arial" panose="020B0604020202020204"/>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rPr>
              <a:t>Private memory</a:t>
            </a: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rPr>
              <a:t>O(2-3) words/cycle/WI</a:t>
            </a:r>
            <a:endPar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rPr>
              <a:t>Local memory</a:t>
            </a: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rPr>
              <a:t>O(10) words/cycle/WG</a:t>
            </a:r>
            <a:endParaRPr lang="en-US" sz="2000" dirty="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rPr>
              <a:t>Global memory</a:t>
            </a: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rPr>
              <a:t>O(100-200) </a:t>
            </a:r>
            <a:r>
              <a:rPr lang="en-US" sz="2000" dirty="0" err="1" smtClean="0">
                <a:solidFill>
                  <a:schemeClr val="accent6">
                    <a:lumMod val="75000"/>
                  </a:schemeClr>
                </a:solidFill>
                <a:latin typeface="+mj-lt"/>
                <a:ea typeface="ヒラギノ角ゴ ProN W3" panose="020B0300000000000000" charset="-128"/>
                <a:cs typeface="Arial" panose="020B0604020202020204"/>
                <a:sym typeface="Myriad Set Text" charset="0"/>
              </a:rPr>
              <a:t>GBytes</a:t>
            </a:r>
            <a:r>
              <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rPr>
              <a:t>/s</a:t>
            </a:r>
            <a:endParaRPr lang="en-US" sz="2000" dirty="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rPr>
              <a:t>Host memory</a:t>
            </a:r>
            <a:endParaRPr lang="en-US" sz="2400" dirty="0" smtClean="0">
              <a:solidFill>
                <a:schemeClr val="accent6">
                  <a:lumMod val="75000"/>
                </a:schemeClr>
              </a:solidFill>
              <a:latin typeface="+mj-lt"/>
              <a:ea typeface="ヒラギノ角ゴ ProN W3" panose="020B0300000000000000" charset="-128"/>
              <a:cs typeface="Arial" panose="020B0604020202020204"/>
              <a:sym typeface="Myriad Set Text" charset="0"/>
            </a:endParaRP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rPr>
              <a:t>O(1-100) </a:t>
            </a:r>
            <a:r>
              <a:rPr lang="en-US" sz="2000" dirty="0" err="1" smtClean="0">
                <a:solidFill>
                  <a:schemeClr val="accent6">
                    <a:lumMod val="75000"/>
                  </a:schemeClr>
                </a:solidFill>
                <a:latin typeface="+mj-lt"/>
                <a:ea typeface="ヒラギノ角ゴ ProN W3" panose="020B0300000000000000" charset="-128"/>
                <a:cs typeface="Arial" panose="020B0604020202020204"/>
                <a:sym typeface="Myriad Set Text" charset="0"/>
              </a:rPr>
              <a:t>GBytes</a:t>
            </a:r>
            <a:r>
              <a:rPr lang="en-US" sz="2000" dirty="0" smtClean="0">
                <a:solidFill>
                  <a:schemeClr val="accent6">
                    <a:lumMod val="75000"/>
                  </a:schemeClr>
                </a:solidFill>
                <a:latin typeface="+mj-lt"/>
                <a:ea typeface="ヒラギノ角ゴ ProN W3" panose="020B0300000000000000" charset="-128"/>
                <a:cs typeface="Arial" panose="020B0604020202020204"/>
                <a:sym typeface="Myriad Set Text" charset="0"/>
              </a:rPr>
              <a:t>/s</a:t>
            </a:r>
            <a:endParaRPr lang="en-US" sz="2000" dirty="0">
              <a:solidFill>
                <a:schemeClr val="accent6">
                  <a:lumMod val="75000"/>
                </a:schemeClr>
              </a:solidFill>
              <a:latin typeface="+mj-lt"/>
              <a:ea typeface="ヒラギノ角ゴ ProN W3" panose="020B0300000000000000" charset="-128"/>
              <a:cs typeface="Arial" panose="020B0604020202020204"/>
              <a:sym typeface="Myriad Set Text" charset="0"/>
            </a:endParaRPr>
          </a:p>
        </p:txBody>
      </p:sp>
      <p:sp>
        <p:nvSpPr>
          <p:cNvPr id="15" name="TextBox 14"/>
          <p:cNvSpPr txBox="1"/>
          <p:nvPr/>
        </p:nvSpPr>
        <p:spPr>
          <a:xfrm>
            <a:off x="1115616" y="6045210"/>
            <a:ext cx="6229189" cy="336502"/>
          </a:xfrm>
          <a:prstGeom prst="rect">
            <a:avLst/>
          </a:prstGeom>
          <a:noFill/>
        </p:spPr>
        <p:txBody>
          <a:bodyPr wrap="none" rtlCol="0">
            <a:spAutoFit/>
          </a:bodyPr>
          <a:lstStyle/>
          <a:p>
            <a:pPr fontAlgn="base">
              <a:lnSpc>
                <a:spcPct val="99000"/>
              </a:lnSpc>
              <a:spcBef>
                <a:spcPct val="0"/>
              </a:spcBef>
              <a:spcAft>
                <a:spcPct val="0"/>
              </a:spcAft>
            </a:pPr>
            <a:r>
              <a:rPr lang="en-US" sz="1600" dirty="0" smtClean="0">
                <a:latin typeface="+mj-lt"/>
                <a:ea typeface="ヒラギノ角ゴ ProN W3" panose="020B0300000000000000" charset="-128"/>
                <a:cs typeface="Arial" panose="020B0604020202020204"/>
                <a:sym typeface="Myriad Set Text" charset="0"/>
              </a:rPr>
              <a:t>Speeds and feeds approx. for a high-end discrete GPU, circa 2011</a:t>
            </a:r>
            <a:endParaRPr lang="en-US" sz="1600" dirty="0">
              <a:latin typeface="+mj-lt"/>
              <a:ea typeface="ヒラギノ角ゴ ProN W3" panose="020B0300000000000000" charset="-128"/>
              <a:cs typeface="Arial" panose="020B0604020202020204"/>
              <a:sym typeface="Myriad Set Text" charset="0"/>
            </a:endParaRP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panose="020B0300000000000000" charset="-128"/>
                <a:cs typeface="Arial" panose="020B0604020202020204"/>
                <a:sym typeface="Myriad Set Text" charset="0"/>
              </a:rPr>
              <a:t>Bandwidths</a:t>
            </a:r>
            <a:endParaRPr lang="en-US" sz="2400" b="1" dirty="0">
              <a:solidFill>
                <a:schemeClr val="accent2"/>
              </a:solidFill>
              <a:latin typeface="+mj-lt"/>
              <a:ea typeface="ヒラギノ角ゴ ProN W3" panose="020B0300000000000000" charset="-128"/>
              <a:cs typeface="Arial" panose="020B0604020202020204"/>
              <a:sym typeface="Myriad Set Text" charset="0"/>
            </a:endParaRP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panose="020B0300000000000000" charset="-128"/>
                <a:cs typeface="Arial" panose="020B0604020202020204"/>
                <a:sym typeface="Myriad Set Text" charset="0"/>
              </a:rPr>
              <a:t>Sizes</a:t>
            </a:r>
            <a:endParaRPr lang="en-US" sz="2400" b="1" dirty="0">
              <a:solidFill>
                <a:schemeClr val="accent2"/>
              </a:solidFill>
              <a:latin typeface="+mj-lt"/>
              <a:ea typeface="ヒラギノ角ゴ ProN W3" panose="020B0300000000000000" charset="-128"/>
              <a:cs typeface="Arial" panose="020B0604020202020204"/>
              <a:sym typeface="Myriad Set Text"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Memory Consistency</a:t>
            </a:r>
            <a:endParaRPr lang="en-GB" dirty="0"/>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endParaRPr lang="en-GB" dirty="0"/>
          </a:p>
          <a:p>
            <a:pPr lvl="1">
              <a:lnSpc>
                <a:spcPct val="110000"/>
              </a:lnSpc>
            </a:pPr>
            <a:r>
              <a:rPr lang="en-GB" dirty="0"/>
              <a:t>T</a:t>
            </a:r>
            <a:r>
              <a:rPr lang="en-GB" dirty="0" smtClean="0"/>
              <a:t>he </a:t>
            </a:r>
            <a:r>
              <a:rPr lang="en-GB" dirty="0"/>
              <a:t>state of memory visible to a work-item is not guaranteed to be consistent across the collection of work-items at all times.</a:t>
            </a:r>
            <a:endParaRPr lang="en-GB" dirty="0"/>
          </a:p>
          <a:p>
            <a:pPr>
              <a:lnSpc>
                <a:spcPct val="110000"/>
              </a:lnSpc>
            </a:pPr>
            <a:r>
              <a:rPr lang="en-GB" dirty="0"/>
              <a:t>Within a work-item:</a:t>
            </a:r>
            <a:endParaRPr lang="en-GB" dirty="0"/>
          </a:p>
          <a:p>
            <a:pPr lvl="1">
              <a:lnSpc>
                <a:spcPct val="110000"/>
              </a:lnSpc>
            </a:pPr>
            <a:r>
              <a:rPr lang="en-GB" dirty="0"/>
              <a:t>Memory has load/store consistency to </a:t>
            </a:r>
            <a:r>
              <a:rPr lang="en-GB" dirty="0" smtClean="0"/>
              <a:t>the work-item’s private </a:t>
            </a:r>
            <a:r>
              <a:rPr lang="en-GB" dirty="0"/>
              <a:t>view of </a:t>
            </a:r>
            <a:r>
              <a:rPr lang="en-GB" dirty="0" smtClean="0"/>
              <a:t>memory, i.e. it sees its own reads and writes correctly</a:t>
            </a:r>
            <a:endParaRPr lang="en-GB" dirty="0"/>
          </a:p>
          <a:p>
            <a:pPr>
              <a:lnSpc>
                <a:spcPct val="110000"/>
              </a:lnSpc>
            </a:pPr>
            <a:r>
              <a:rPr lang="en-GB" dirty="0"/>
              <a:t>Within a work-group:</a:t>
            </a:r>
            <a:endParaRPr lang="en-GB" dirty="0"/>
          </a:p>
          <a:p>
            <a:pPr lvl="1">
              <a:lnSpc>
                <a:spcPct val="110000"/>
              </a:lnSpc>
            </a:pPr>
            <a:r>
              <a:rPr lang="en-GB" dirty="0"/>
              <a:t>Local memory is consistent between work-items at a barrier.</a:t>
            </a:r>
            <a:endParaRPr lang="en-GB" dirty="0"/>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a:t>
            </a:r>
            <a:r>
              <a:rPr lang="en-GB" b="1" u="sng" dirty="0" smtClean="0"/>
              <a:t>groups!!</a:t>
            </a:r>
            <a:endParaRPr lang="en-GB" b="1" u="sng" dirty="0" smtClean="0"/>
          </a:p>
          <a:p>
            <a:pPr lvl="1">
              <a:lnSpc>
                <a:spcPct val="110000"/>
              </a:lnSpc>
            </a:pPr>
            <a:r>
              <a:rPr lang="en-GB" dirty="0"/>
              <a:t>T</a:t>
            </a:r>
            <a:r>
              <a:rPr lang="en-GB" dirty="0" smtClean="0"/>
              <a: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a:t>
            </a:r>
            <a:r>
              <a:rPr lang="en-GB" dirty="0" smtClean="0"/>
              <a:t>is enforced by </a:t>
            </a:r>
            <a:r>
              <a:rPr lang="en-GB" dirty="0" smtClean="0">
                <a:solidFill>
                  <a:schemeClr val="accent2"/>
                </a:solidFill>
              </a:rPr>
              <a:t>synchronization </a:t>
            </a:r>
            <a:r>
              <a:rPr lang="en-GB" dirty="0"/>
              <a:t>(barriers, events, in-order queue) </a:t>
            </a:r>
            <a:endParaRPr lang="en-GB"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584400"/>
            <a:ext cx="8784976" cy="2161135"/>
          </a:xfrm>
        </p:spPr>
        <p:txBody>
          <a:bodyPr>
            <a:noAutofit/>
          </a:bodyPr>
          <a:lstStyle/>
          <a:p>
            <a:r>
              <a:rPr lang="en-GB" sz="2400" dirty="0" smtClean="0"/>
              <a:t>There may be significant overhead to manage work-items and work-groups.</a:t>
            </a:r>
            <a:endParaRPr lang="en-GB" sz="2400" dirty="0" smtClean="0"/>
          </a:p>
          <a:p>
            <a:r>
              <a:rPr lang="en-GB" sz="2400" dirty="0" smtClean="0"/>
              <a:t>So let’s have each work-item compute a full row of C</a:t>
            </a:r>
            <a:endParaRPr lang="en-GB" sz="2400" dirty="0" smtClean="0"/>
          </a:p>
        </p:txBody>
      </p:sp>
      <p:sp>
        <p:nvSpPr>
          <p:cNvPr id="8" name="Rectangle 5"/>
          <p:cNvSpPr>
            <a:spLocks noChangeArrowheads="1"/>
          </p:cNvSpPr>
          <p:nvPr/>
        </p:nvSpPr>
        <p:spPr bwMode="auto">
          <a:xfrm>
            <a:off x="3475135" y="3310744"/>
            <a:ext cx="1150938"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9" name="Text Box 6"/>
          <p:cNvSpPr txBox="1">
            <a:spLocks noChangeArrowheads="1"/>
          </p:cNvSpPr>
          <p:nvPr/>
        </p:nvSpPr>
        <p:spPr bwMode="auto">
          <a:xfrm>
            <a:off x="2829316" y="3653286"/>
            <a:ext cx="541337" cy="461665"/>
          </a:xfrm>
          <a:prstGeom prst="rect">
            <a:avLst/>
          </a:prstGeom>
          <a:noFill/>
          <a:ln w="12700">
            <a:noFill/>
            <a:miter lim="800000"/>
          </a:ln>
          <a:effectLst/>
        </p:spPr>
        <p:txBody>
          <a:bodyPr>
            <a:spAutoFit/>
          </a:bodyPr>
          <a:lstStyle/>
          <a:p>
            <a:pPr eaLnBrk="0" hangingPunct="0">
              <a:spcBef>
                <a:spcPct val="50000"/>
              </a:spcBef>
            </a:pPr>
            <a:r>
              <a:rPr lang="en-US" b="1" dirty="0" smtClean="0">
                <a:solidFill>
                  <a:prstClr val="black"/>
                </a:solidFill>
                <a:latin typeface="Arial" panose="020B0604020202020204" pitchFamily="34" charset="0"/>
                <a:ea typeface="MS PGothic"/>
                <a:cs typeface="Arial" panose="020B0604020202020204"/>
                <a:sym typeface="Myriad Set Text" charset="0"/>
              </a:rPr>
              <a:t>=</a:t>
            </a:r>
            <a:endParaRPr lang="en-US" b="1" dirty="0" smtClean="0">
              <a:solidFill>
                <a:prstClr val="black"/>
              </a:solidFill>
              <a:latin typeface="Arial" panose="020B0604020202020204" pitchFamily="34" charset="0"/>
              <a:ea typeface="MS PGothic"/>
              <a:cs typeface="Arial" panose="020B0604020202020204"/>
              <a:sym typeface="Myriad Set Text" charset="0"/>
            </a:endParaRPr>
          </a:p>
        </p:txBody>
      </p:sp>
      <p:sp>
        <p:nvSpPr>
          <p:cNvPr id="11" name="Text Box 8"/>
          <p:cNvSpPr txBox="1">
            <a:spLocks noChangeArrowheads="1"/>
          </p:cNvSpPr>
          <p:nvPr/>
        </p:nvSpPr>
        <p:spPr bwMode="auto">
          <a:xfrm>
            <a:off x="4690376" y="3653286"/>
            <a:ext cx="163512" cy="461665"/>
          </a:xfrm>
          <a:prstGeom prst="rect">
            <a:avLst/>
          </a:prstGeom>
          <a:noFill/>
          <a:ln w="12700">
            <a:noFill/>
            <a:miter lim="800000"/>
          </a:ln>
          <a:effectLst/>
        </p:spPr>
        <p:txBody>
          <a:bodyPr>
            <a:spAutoFit/>
          </a:bodyPr>
          <a:lstStyle/>
          <a:p>
            <a:pPr eaLnBrk="0" hangingPunct="0">
              <a:spcBef>
                <a:spcPct val="50000"/>
              </a:spcBef>
            </a:pPr>
            <a:r>
              <a:rPr lang="en-US" b="1" dirty="0" smtClean="0">
                <a:solidFill>
                  <a:prstClr val="black"/>
                </a:solidFill>
                <a:latin typeface="Arial" panose="020B0604020202020204" pitchFamily="34" charset="0"/>
                <a:ea typeface="MS PGothic"/>
                <a:cs typeface="Arial" panose="020B0604020202020204"/>
                <a:sym typeface="Myriad Set Text" charset="0"/>
              </a:rPr>
              <a:t>x</a:t>
            </a:r>
            <a:endParaRPr lang="en-US" b="1" dirty="0" smtClean="0">
              <a:solidFill>
                <a:prstClr val="black"/>
              </a:solidFill>
              <a:latin typeface="Arial" panose="020B0604020202020204" pitchFamily="34" charset="0"/>
              <a:ea typeface="MS PGothic"/>
              <a:cs typeface="Arial" panose="020B0604020202020204"/>
              <a:sym typeface="Myriad Set Text" charset="0"/>
            </a:endParaRPr>
          </a:p>
        </p:txBody>
      </p:sp>
      <p:sp>
        <p:nvSpPr>
          <p:cNvPr id="13" name="Rectangle 10"/>
          <p:cNvSpPr>
            <a:spLocks noChangeArrowheads="1"/>
          </p:cNvSpPr>
          <p:nvPr/>
        </p:nvSpPr>
        <p:spPr bwMode="auto">
          <a:xfrm>
            <a:off x="3475135" y="3755244"/>
            <a:ext cx="1150938" cy="1270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5" name="Text Box 12"/>
          <p:cNvSpPr txBox="1">
            <a:spLocks noChangeArrowheads="1"/>
          </p:cNvSpPr>
          <p:nvPr/>
        </p:nvSpPr>
        <p:spPr bwMode="auto">
          <a:xfrm>
            <a:off x="3543427" y="3437758"/>
            <a:ext cx="676275" cy="307777"/>
          </a:xfrm>
          <a:prstGeom prst="rect">
            <a:avLst/>
          </a:prstGeom>
          <a:noFill/>
          <a:ln w="12700">
            <a:noFill/>
            <a:miter lim="800000"/>
          </a:ln>
          <a:effectLst/>
        </p:spPr>
        <p:txBody>
          <a:bodyPr>
            <a:spAutoFit/>
          </a:bodyPr>
          <a:lstStyle/>
          <a:p>
            <a:pPr eaLnBrk="0" hangingPunct="0">
              <a:spcBef>
                <a:spcPct val="50000"/>
              </a:spcBef>
            </a:pPr>
            <a:r>
              <a:rPr lang="en-US" sz="1400" smtClean="0">
                <a:solidFill>
                  <a:prstClr val="black"/>
                </a:solidFill>
                <a:latin typeface="Trebuchet MS" panose="020B0603020202020204"/>
                <a:ea typeface="MS PGothic"/>
                <a:cs typeface="Arial" panose="020B0604020202020204"/>
                <a:sym typeface="Myriad Set Text" charset="0"/>
              </a:rPr>
              <a:t>A(i,:)</a:t>
            </a:r>
            <a:endParaRPr lang="en-US" sz="1400" smtClean="0">
              <a:solidFill>
                <a:prstClr val="black"/>
              </a:solidFill>
              <a:latin typeface="Trebuchet MS" panose="020B0603020202020204"/>
              <a:ea typeface="MS PGothic"/>
              <a:cs typeface="Arial" panose="020B0604020202020204"/>
              <a:sym typeface="Myriad Set Text" charset="0"/>
            </a:endParaRPr>
          </a:p>
        </p:txBody>
      </p:sp>
      <p:sp>
        <p:nvSpPr>
          <p:cNvPr id="16" name="Rectangle 13"/>
          <p:cNvSpPr>
            <a:spLocks noChangeArrowheads="1"/>
          </p:cNvSpPr>
          <p:nvPr/>
        </p:nvSpPr>
        <p:spPr bwMode="auto">
          <a:xfrm>
            <a:off x="5024538" y="3310744"/>
            <a:ext cx="1152525"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7" name="Rectangle 14"/>
          <p:cNvSpPr>
            <a:spLocks noChangeArrowheads="1"/>
          </p:cNvSpPr>
          <p:nvPr/>
        </p:nvSpPr>
        <p:spPr bwMode="auto">
          <a:xfrm>
            <a:off x="5253135" y="3310744"/>
            <a:ext cx="134938" cy="10795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8" name="Text Box 15"/>
          <p:cNvSpPr txBox="1">
            <a:spLocks noChangeArrowheads="1"/>
          </p:cNvSpPr>
          <p:nvPr/>
        </p:nvSpPr>
        <p:spPr bwMode="auto">
          <a:xfrm>
            <a:off x="5438873" y="3691758"/>
            <a:ext cx="677862" cy="307777"/>
          </a:xfrm>
          <a:prstGeom prst="rect">
            <a:avLst/>
          </a:prstGeom>
          <a:noFill/>
          <a:ln w="12700">
            <a:noFill/>
            <a:miter lim="800000"/>
          </a:ln>
          <a:effectLst/>
        </p:spPr>
        <p:txBody>
          <a:bodyPr>
            <a:spAutoFit/>
          </a:bodyPr>
          <a:lstStyle/>
          <a:p>
            <a:pPr eaLnBrk="0" hangingPunct="0">
              <a:spcBef>
                <a:spcPct val="50000"/>
              </a:spcBef>
            </a:pPr>
            <a:r>
              <a:rPr lang="en-US" sz="1400" smtClean="0">
                <a:solidFill>
                  <a:prstClr val="black"/>
                </a:solidFill>
                <a:latin typeface="Trebuchet MS" panose="020B0603020202020204"/>
                <a:ea typeface="MS PGothic"/>
                <a:cs typeface="Arial" panose="020B0604020202020204"/>
                <a:sym typeface="Myriad Set Text" charset="0"/>
              </a:rPr>
              <a:t>B(:,j)</a:t>
            </a:r>
            <a:endParaRPr lang="en-US" sz="1400" smtClean="0">
              <a:solidFill>
                <a:prstClr val="black"/>
              </a:solidFill>
              <a:latin typeface="Trebuchet MS" panose="020B0603020202020204"/>
              <a:ea typeface="MS PGothic"/>
              <a:cs typeface="Arial" panose="020B0604020202020204"/>
              <a:sym typeface="Myriad Set Text" charset="0"/>
            </a:endParaRPr>
          </a:p>
        </p:txBody>
      </p:sp>
      <p:sp>
        <p:nvSpPr>
          <p:cNvPr id="19" name="Rectangle 16"/>
          <p:cNvSpPr>
            <a:spLocks noChangeArrowheads="1"/>
          </p:cNvSpPr>
          <p:nvPr/>
        </p:nvSpPr>
        <p:spPr bwMode="auto">
          <a:xfrm>
            <a:off x="1412142" y="3310744"/>
            <a:ext cx="1150938"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1" name="Text Box 18"/>
          <p:cNvSpPr txBox="1">
            <a:spLocks noChangeArrowheads="1"/>
          </p:cNvSpPr>
          <p:nvPr/>
        </p:nvSpPr>
        <p:spPr bwMode="auto">
          <a:xfrm>
            <a:off x="1597880" y="3501258"/>
            <a:ext cx="677862" cy="307777"/>
          </a:xfrm>
          <a:prstGeom prst="rect">
            <a:avLst/>
          </a:prstGeom>
          <a:noFill/>
          <a:ln w="12700">
            <a:noFill/>
            <a:miter lim="800000"/>
          </a:ln>
          <a:effectLst/>
        </p:spPr>
        <p:txBody>
          <a:bodyPr>
            <a:spAutoFit/>
          </a:bodyPr>
          <a:lstStyle/>
          <a:p>
            <a:pPr eaLnBrk="0" hangingPunct="0">
              <a:spcBef>
                <a:spcPct val="50000"/>
              </a:spcBef>
            </a:pPr>
            <a:r>
              <a:rPr lang="en-US" sz="1400" dirty="0" smtClean="0">
                <a:solidFill>
                  <a:prstClr val="black"/>
                </a:solidFill>
                <a:latin typeface="Trebuchet MS" panose="020B0603020202020204"/>
                <a:ea typeface="MS PGothic"/>
                <a:cs typeface="Arial" panose="020B0604020202020204"/>
                <a:sym typeface="Myriad Set Text" charset="0"/>
              </a:rPr>
              <a:t>C(</a:t>
            </a:r>
            <a:r>
              <a:rPr lang="en-US" sz="1400" dirty="0" err="1" smtClean="0">
                <a:solidFill>
                  <a:prstClr val="black"/>
                </a:solidFill>
                <a:latin typeface="Trebuchet MS" panose="020B0603020202020204"/>
                <a:ea typeface="MS PGothic"/>
                <a:cs typeface="Arial" panose="020B0604020202020204"/>
                <a:sym typeface="Myriad Set Text" charset="0"/>
              </a:rPr>
              <a:t>i,j</a:t>
            </a:r>
            <a:r>
              <a:rPr lang="en-US" sz="1400" dirty="0" smtClean="0">
                <a:solidFill>
                  <a:prstClr val="black"/>
                </a:solidFill>
                <a:latin typeface="Trebuchet MS" panose="020B0603020202020204"/>
                <a:ea typeface="MS PGothic"/>
                <a:cs typeface="Arial" panose="020B0604020202020204"/>
                <a:sym typeface="Myriad Set Text" charset="0"/>
              </a:rPr>
              <a:t>)</a:t>
            </a:r>
            <a:endParaRPr lang="en-US" sz="1400" dirty="0" smtClean="0">
              <a:solidFill>
                <a:prstClr val="black"/>
              </a:solidFill>
              <a:latin typeface="Trebuchet MS" panose="020B0603020202020204"/>
              <a:ea typeface="MS PGothic"/>
              <a:cs typeface="Arial" panose="020B0604020202020204"/>
              <a:sym typeface="Myriad Set Text" charset="0"/>
            </a:endParaRPr>
          </a:p>
        </p:txBody>
      </p:sp>
      <p:sp>
        <p:nvSpPr>
          <p:cNvPr id="22" name="TextBox 21"/>
          <p:cNvSpPr txBox="1"/>
          <p:nvPr/>
        </p:nvSpPr>
        <p:spPr>
          <a:xfrm>
            <a:off x="611560" y="4491653"/>
            <a:ext cx="8064896" cy="397032"/>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panose="020B0603020202020204"/>
                <a:ea typeface="ヒラギノ角ゴ ProN W3" panose="020B0300000000000000" charset="-128"/>
                <a:cs typeface="Arial" panose="020B0604020202020204"/>
                <a:sym typeface="Myriad Set Text" charset="0"/>
              </a:rPr>
              <a:t>Dot product of a row of A and a column of B for each element of C</a:t>
            </a:r>
            <a:endParaRPr lang="en-US" sz="2000" b="1" dirty="0">
              <a:solidFill>
                <a:prstClr val="black"/>
              </a:solidFill>
              <a:latin typeface="Trebuchet MS" panose="020B0603020202020204"/>
              <a:ea typeface="ヒラギノ角ゴ ProN W3" panose="020B0300000000000000" charset="-128"/>
              <a:cs typeface="Arial" panose="020B0604020202020204"/>
              <a:sym typeface="Myriad Set Text" charset="0"/>
            </a:endParaRPr>
          </a:p>
        </p:txBody>
      </p:sp>
      <p:sp>
        <p:nvSpPr>
          <p:cNvPr id="24" name="Rectangle 10"/>
          <p:cNvSpPr>
            <a:spLocks noChangeArrowheads="1"/>
          </p:cNvSpPr>
          <p:nvPr/>
        </p:nvSpPr>
        <p:spPr bwMode="auto">
          <a:xfrm>
            <a:off x="1412142" y="3761988"/>
            <a:ext cx="1150938" cy="1270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5" name="Rectangle 9"/>
          <p:cNvSpPr>
            <a:spLocks noChangeArrowheads="1"/>
          </p:cNvSpPr>
          <p:nvPr/>
        </p:nvSpPr>
        <p:spPr bwMode="auto">
          <a:xfrm>
            <a:off x="1752154" y="3760114"/>
            <a:ext cx="136525" cy="127000"/>
          </a:xfrm>
          <a:prstGeom prst="rect">
            <a:avLst/>
          </a:prstGeom>
          <a:solidFill>
            <a:schemeClr val="accent2"/>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6" name="Content Placeholder 4"/>
          <p:cNvSpPr txBox="1"/>
          <p:nvPr/>
        </p:nvSpPr>
        <p:spPr>
          <a:xfrm>
            <a:off x="251520" y="5016027"/>
            <a:ext cx="8784976" cy="12744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dirty="0" smtClean="0"/>
              <a:t>And with an eye towards future optimizations, let’s collect work-items into work-groups with 64 work-items per work-group </a:t>
            </a:r>
            <a:endParaRPr lang="en-GB" sz="2400" dirty="0"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smtClean="0"/>
              <a:t>An N-dimension domain of work-items</a:t>
            </a:r>
            <a:endParaRPr lang="en-GB" sz="3600" dirty="0"/>
          </a:p>
        </p:txBody>
      </p:sp>
      <p:sp>
        <p:nvSpPr>
          <p:cNvPr id="3" name="Content Placeholder 2"/>
          <p:cNvSpPr>
            <a:spLocks noGrp="1"/>
          </p:cNvSpPr>
          <p:nvPr>
            <p:ph idx="1"/>
          </p:nvPr>
        </p:nvSpPr>
        <p:spPr>
          <a:xfrm>
            <a:off x="107504" y="1124744"/>
            <a:ext cx="8856984" cy="1735798"/>
          </a:xfrm>
        </p:spPr>
        <p:txBody>
          <a:bodyPr>
            <a:normAutofit fontScale="85000" lnSpcReduction="20000"/>
          </a:bodyPr>
          <a:lstStyle/>
          <a:p>
            <a:r>
              <a:rPr lang="en-GB" dirty="0">
                <a:solidFill>
                  <a:schemeClr val="accent2"/>
                </a:solidFill>
              </a:rPr>
              <a:t>Global </a:t>
            </a:r>
            <a:r>
              <a:rPr lang="en-GB" dirty="0" smtClean="0"/>
              <a:t>Dimensions: 1024 (1D)</a:t>
            </a:r>
            <a:endParaRPr lang="en-GB" dirty="0" smtClean="0"/>
          </a:p>
          <a:p>
            <a:pPr marL="0" indent="0">
              <a:buNone/>
            </a:pPr>
            <a:r>
              <a:rPr lang="en-GB" dirty="0"/>
              <a:t>	</a:t>
            </a:r>
            <a:r>
              <a:rPr lang="en-GB" dirty="0" smtClean="0"/>
              <a:t>Whole </a:t>
            </a:r>
            <a:r>
              <a:rPr lang="en-GB" dirty="0"/>
              <a:t>problem space (index space)</a:t>
            </a:r>
            <a:endParaRPr lang="en-GB" dirty="0"/>
          </a:p>
          <a:p>
            <a:r>
              <a:rPr lang="en-GB" dirty="0">
                <a:solidFill>
                  <a:schemeClr val="accent2"/>
                </a:solidFill>
              </a:rPr>
              <a:t>Local </a:t>
            </a:r>
            <a:r>
              <a:rPr lang="en-GB" dirty="0"/>
              <a:t>Dimensions: </a:t>
            </a:r>
            <a:r>
              <a:rPr lang="en-GB" dirty="0" smtClean="0"/>
              <a:t> 64 (work-items per work-group)</a:t>
            </a:r>
            <a:endParaRPr lang="en-GB" dirty="0" smtClean="0"/>
          </a:p>
          <a:p>
            <a:pPr marL="0" indent="0">
              <a:buNone/>
            </a:pPr>
            <a:r>
              <a:rPr lang="en-GB" dirty="0"/>
              <a:t>	</a:t>
            </a:r>
            <a:r>
              <a:rPr lang="en-GB" dirty="0" smtClean="0"/>
              <a:t>Only 1024/64 = 16 work-groups in total</a:t>
            </a:r>
            <a:endParaRPr lang="en-GB" dirty="0"/>
          </a:p>
          <a:p>
            <a:endParaRPr lang="en-GB" dirty="0"/>
          </a:p>
        </p:txBody>
      </p:sp>
      <p:sp>
        <p:nvSpPr>
          <p:cNvPr id="4" name="Content Placeholder 2"/>
          <p:cNvSpPr txBox="1"/>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Important implication: </a:t>
            </a:r>
            <a:r>
              <a:rPr lang="en-GB" dirty="0" smtClean="0"/>
              <a:t>we will have a </a:t>
            </a:r>
            <a:r>
              <a:rPr lang="en-GB" dirty="0"/>
              <a:t>lot fewer work-items per </a:t>
            </a:r>
            <a:r>
              <a:rPr lang="en-GB" dirty="0" smtClean="0"/>
              <a:t>work-group </a:t>
            </a:r>
            <a:r>
              <a:rPr lang="en-GB" dirty="0"/>
              <a:t>(64</a:t>
            </a:r>
            <a:r>
              <a:rPr lang="en-GB" dirty="0" smtClean="0"/>
              <a:t>) and work-groups (16). </a:t>
            </a:r>
            <a:r>
              <a:rPr lang="en-GB" dirty="0"/>
              <a:t>Why might this matter?</a:t>
            </a:r>
            <a:endParaRPr lang="en-GB" dirty="0"/>
          </a:p>
        </p:txBody>
      </p:sp>
      <p:sp>
        <p:nvSpPr>
          <p:cNvPr id="5" name="Rectangle 3"/>
          <p:cNvSpPr/>
          <p:nvPr/>
        </p:nvSpPr>
        <p:spPr bwMode="auto">
          <a:xfrm>
            <a:off x="862012" y="2204864"/>
            <a:ext cx="37190" cy="323165"/>
          </a:xfrm>
          <a:prstGeom prst="rect">
            <a:avLst/>
          </a:prstGeom>
          <a:noFill/>
          <a:ln w="12700">
            <a:noFill/>
            <a:miter lim="800000"/>
          </a:ln>
        </p:spPr>
        <p:txBody>
          <a:bodyPr wrap="none" lIns="0" tIns="0" rIns="0" bIns="0">
            <a:spAutoFit/>
          </a:bodyPr>
          <a:lstStyle/>
          <a:p>
            <a:pPr marL="36830">
              <a:lnSpc>
                <a:spcPct val="100000"/>
              </a:lnSpc>
              <a:tabLst>
                <a:tab pos="66675" algn="l"/>
                <a:tab pos="752475" algn="l"/>
                <a:tab pos="1438275" algn="l"/>
                <a:tab pos="2122170" algn="l"/>
                <a:tab pos="2806700" algn="l"/>
              </a:tabLst>
            </a:pPr>
            <a:endParaRPr lang="en-US" sz="2100">
              <a:solidFill>
                <a:schemeClr val="tx1"/>
              </a:solidFill>
              <a:latin typeface="Arial" panose="020B0604020202020204"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p:nvPr/>
        </p:nvSpPr>
        <p:spPr bwMode="auto">
          <a:xfrm rot="-5400000">
            <a:off x="2816307" y="4174838"/>
            <a:ext cx="427927" cy="228909"/>
          </a:xfrm>
          <a:prstGeom prst="rect">
            <a:avLst/>
          </a:prstGeom>
          <a:noFill/>
          <a:ln w="12700">
            <a:noFill/>
            <a:miter lim="800000"/>
          </a:ln>
        </p:spPr>
        <p:txBody>
          <a:bodyPr wrap="none" lIns="0" tIns="0" rIns="0" bIns="0">
            <a:spAutoFit/>
          </a:bodyPr>
          <a:lstStyle/>
          <a:p>
            <a:pPr marL="36830">
              <a:tabLst>
                <a:tab pos="66675" algn="l"/>
                <a:tab pos="752475" algn="l"/>
                <a:tab pos="1438275" algn="l"/>
                <a:tab pos="2122170" algn="l"/>
                <a:tab pos="2806700" algn="l"/>
              </a:tabLst>
            </a:pPr>
            <a:r>
              <a:rPr lang="en-US" dirty="0" smtClean="0">
                <a:solidFill>
                  <a:schemeClr val="tx1"/>
                </a:solidFill>
                <a:latin typeface="Arial" panose="020B0604020202020204" pitchFamily="34" charset="0"/>
              </a:rPr>
              <a:t>1024</a:t>
            </a:r>
            <a:endParaRPr lang="en-US" dirty="0">
              <a:solidFill>
                <a:schemeClr val="tx1"/>
              </a:solidFill>
              <a:latin typeface="Arial" panose="020B0604020202020204" pitchFamily="34" charset="0"/>
            </a:endParaRP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Line 9"/>
          <p:cNvSpPr>
            <a:spLocks noChangeShapeType="1"/>
          </p:cNvSpPr>
          <p:nvPr/>
        </p:nvSpPr>
        <p:spPr bwMode="auto">
          <a:xfrm rot="10800000">
            <a:off x="5638279" y="3301571"/>
            <a:ext cx="0" cy="175234"/>
          </a:xfrm>
          <a:prstGeom prst="line">
            <a:avLst/>
          </a:prstGeom>
          <a:noFill/>
          <a:ln w="12700" cmpd="sng">
            <a:solidFill>
              <a:schemeClr val="tx1"/>
            </a:solidFill>
            <a:miter lim="800000"/>
            <a:headEnd type="triangle" w="med" len="med"/>
            <a:tailEnd type="triangle" w="med" len="med"/>
          </a:ln>
          <a:effectLst/>
        </p:spPr>
        <p:txBody>
          <a:bodyPr lIns="0" tIns="0" rIns="0" bIns="0"/>
          <a:lstStyle/>
          <a:p>
            <a:pPr>
              <a:defRPr/>
            </a:pPr>
            <a:endParaRPr lang="en-US"/>
          </a:p>
        </p:txBody>
      </p:sp>
      <p:sp>
        <p:nvSpPr>
          <p:cNvPr id="15" name="Rectangle 10"/>
          <p:cNvSpPr/>
          <p:nvPr/>
        </p:nvSpPr>
        <p:spPr bwMode="auto">
          <a:xfrm rot="-5400000">
            <a:off x="5700907" y="3261402"/>
            <a:ext cx="251992" cy="228524"/>
          </a:xfrm>
          <a:prstGeom prst="rect">
            <a:avLst/>
          </a:prstGeom>
          <a:noFill/>
          <a:ln w="12700">
            <a:noFill/>
            <a:miter lim="800000"/>
          </a:ln>
        </p:spPr>
        <p:txBody>
          <a:bodyPr wrap="none" lIns="0" tIns="0" rIns="0" bIns="0">
            <a:spAutoFit/>
          </a:bodyPr>
          <a:lstStyle/>
          <a:p>
            <a:pPr marL="36830">
              <a:tabLst>
                <a:tab pos="66675" algn="l"/>
                <a:tab pos="752475" algn="l"/>
                <a:tab pos="1438275" algn="l"/>
                <a:tab pos="2122170" algn="l"/>
                <a:tab pos="2806700" algn="l"/>
              </a:tabLst>
            </a:pPr>
            <a:r>
              <a:rPr lang="en-US" dirty="0" smtClean="0">
                <a:solidFill>
                  <a:schemeClr val="tx1"/>
                </a:solidFill>
                <a:latin typeface="Arial" panose="020B0604020202020204" pitchFamily="34" charset="0"/>
              </a:rPr>
              <a:t>64</a:t>
            </a:r>
            <a:endParaRPr lang="en-US" dirty="0">
              <a:solidFill>
                <a:schemeClr val="tx1"/>
              </a:solidFill>
              <a:latin typeface="Arial" panose="020B0604020202020204" pitchFamily="34" charset="0"/>
            </a:endParaRPr>
          </a:p>
        </p:txBody>
      </p: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Intel CPU</a:t>
            </a:r>
            <a:endParaRPr lang="en-GB" dirty="0"/>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smtClean="0"/>
              <a:t>NB: requires an Intel</a:t>
            </a:r>
            <a:r>
              <a:rPr lang="en-GB" dirty="0"/>
              <a:t>® Xeon™ </a:t>
            </a:r>
            <a:r>
              <a:rPr lang="en-GB" dirty="0" smtClean="0"/>
              <a:t>processor on Linux</a:t>
            </a:r>
            <a:endParaRPr lang="en-GB" dirty="0" smtClean="0"/>
          </a:p>
          <a:p>
            <a:r>
              <a:rPr lang="en-GB" dirty="0" smtClean="0"/>
              <a:t>Download the Xeon Linux SDK from the Intel website</a:t>
            </a:r>
            <a:endParaRPr lang="en-GB" dirty="0" smtClean="0"/>
          </a:p>
          <a:p>
            <a:r>
              <a:rPr lang="en-GB" dirty="0" smtClean="0"/>
              <a:t>Extract the download</a:t>
            </a:r>
            <a:endParaRPr lang="en-GB" dirty="0" smtClean="0"/>
          </a:p>
          <a:p>
            <a:pPr lvl="1"/>
            <a:r>
              <a:rPr lang="en-GB" b="1" dirty="0" smtClean="0">
                <a:solidFill>
                  <a:schemeClr val="accent6">
                    <a:lumMod val="75000"/>
                  </a:schemeClr>
                </a:solidFill>
                <a:latin typeface="Courier New Bold" panose="02070309020205020404"/>
                <a:cs typeface="Courier New Bold" panose="02070309020205020404"/>
              </a:rPr>
              <a:t>tar -</a:t>
            </a:r>
            <a:r>
              <a:rPr lang="en-GB" b="1" dirty="0" err="1" smtClean="0">
                <a:solidFill>
                  <a:schemeClr val="accent6">
                    <a:lumMod val="75000"/>
                  </a:schemeClr>
                </a:solidFill>
                <a:latin typeface="Courier New Bold" panose="02070309020205020404"/>
                <a:cs typeface="Courier New Bold" panose="02070309020205020404"/>
              </a:rPr>
              <a:t>zxf</a:t>
            </a:r>
            <a:r>
              <a:rPr lang="en-GB" b="1" dirty="0" smtClean="0">
                <a:solidFill>
                  <a:schemeClr val="accent6">
                    <a:lumMod val="75000"/>
                  </a:schemeClr>
                </a:solidFill>
                <a:latin typeface="Courier New Bold" panose="02070309020205020404"/>
                <a:cs typeface="Courier New Bold" panose="02070309020205020404"/>
              </a:rPr>
              <a:t> </a:t>
            </a:r>
            <a:r>
              <a:rPr lang="en-GB" b="1" dirty="0" err="1" smtClean="0">
                <a:solidFill>
                  <a:schemeClr val="accent6">
                    <a:lumMod val="75000"/>
                  </a:schemeClr>
                </a:solidFill>
                <a:latin typeface="Courier New Bold" panose="02070309020205020404"/>
                <a:cs typeface="Courier New Bold" panose="02070309020205020404"/>
              </a:rPr>
              <a:t>download.tar.gz</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Install some </a:t>
            </a:r>
            <a:r>
              <a:rPr lang="en-GB" dirty="0" err="1" smtClean="0"/>
              <a:t>dependancies</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apt-get install rpm alien libnuma1</a:t>
            </a:r>
            <a:endParaRPr lang="en-GB" b="1" dirty="0">
              <a:solidFill>
                <a:schemeClr val="accent6">
                  <a:lumMod val="75000"/>
                </a:schemeClr>
              </a:solidFill>
              <a:latin typeface="Courier New Bold" panose="02070309020205020404"/>
              <a:cs typeface="Courier New Bold" panose="02070309020205020404"/>
            </a:endParaRPr>
          </a:p>
          <a:p>
            <a:r>
              <a:rPr lang="en-GB" dirty="0" smtClean="0"/>
              <a:t>Install them using alien</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alien –</a:t>
            </a:r>
            <a:r>
              <a:rPr lang="en-GB" b="1" dirty="0" err="1" smtClean="0">
                <a:solidFill>
                  <a:schemeClr val="accent6">
                    <a:lumMod val="75000"/>
                  </a:schemeClr>
                </a:solidFill>
                <a:latin typeface="Courier New Bold" panose="02070309020205020404"/>
                <a:cs typeface="Courier New Bold" panose="02070309020205020404"/>
              </a:rPr>
              <a:t>i</a:t>
            </a:r>
            <a:r>
              <a:rPr lang="en-GB" b="1" dirty="0" smtClean="0">
                <a:solidFill>
                  <a:schemeClr val="accent6">
                    <a:lumMod val="75000"/>
                  </a:schemeClr>
                </a:solidFill>
                <a:latin typeface="Courier New Bold" panose="02070309020205020404"/>
                <a:cs typeface="Courier New Bold" panose="02070309020205020404"/>
              </a:rPr>
              <a:t> *base*.rpm *</a:t>
            </a:r>
            <a:r>
              <a:rPr lang="en-GB" b="1" dirty="0" err="1" smtClean="0">
                <a:solidFill>
                  <a:schemeClr val="accent6">
                    <a:lumMod val="75000"/>
                  </a:schemeClr>
                </a:solidFill>
                <a:latin typeface="Courier New Bold" panose="02070309020205020404"/>
                <a:cs typeface="Courier New Bold" panose="02070309020205020404"/>
              </a:rPr>
              <a:t>intel-cpu</a:t>
            </a:r>
            <a:r>
              <a:rPr lang="en-GB" b="1" dirty="0" smtClean="0">
                <a:solidFill>
                  <a:schemeClr val="accent6">
                    <a:lumMod val="75000"/>
                  </a:schemeClr>
                </a:solidFill>
                <a:latin typeface="Courier New Bold" panose="02070309020205020404"/>
                <a:cs typeface="Courier New Bold" panose="02070309020205020404"/>
              </a:rPr>
              <a:t>*.rpm *</a:t>
            </a:r>
            <a:r>
              <a:rPr lang="en-GB" b="1" dirty="0" err="1" smtClean="0">
                <a:solidFill>
                  <a:schemeClr val="accent6">
                    <a:lumMod val="75000"/>
                  </a:schemeClr>
                </a:solidFill>
                <a:latin typeface="Courier New Bold" panose="02070309020205020404"/>
                <a:cs typeface="Courier New Bold" panose="02070309020205020404"/>
              </a:rPr>
              <a:t>devel</a:t>
            </a:r>
            <a:r>
              <a:rPr lang="en-GB" b="1" dirty="0" smtClean="0">
                <a:solidFill>
                  <a:schemeClr val="accent6">
                    <a:lumMod val="75000"/>
                  </a:schemeClr>
                </a:solidFill>
                <a:latin typeface="Courier New Bold" panose="02070309020205020404"/>
                <a:cs typeface="Courier New Bold" panose="02070309020205020404"/>
              </a:rPr>
              <a:t>*.rpm</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Copy the ICD to the right location</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cp /opt/</a:t>
            </a:r>
            <a:r>
              <a:rPr lang="en-GB" b="1" dirty="0" err="1" smtClean="0">
                <a:solidFill>
                  <a:schemeClr val="accent6">
                    <a:lumMod val="75000"/>
                  </a:schemeClr>
                </a:solidFill>
                <a:latin typeface="Courier New Bold" panose="02070309020205020404"/>
                <a:cs typeface="Courier New Bold" panose="02070309020205020404"/>
              </a:rPr>
              <a:t>intel</a:t>
            </a:r>
            <a:r>
              <a:rPr lang="en-GB" b="1" dirty="0" smtClean="0">
                <a:solidFill>
                  <a:schemeClr val="accent6">
                    <a:lumMod val="75000"/>
                  </a:schemeClr>
                </a:solidFill>
                <a:latin typeface="Courier New Bold" panose="02070309020205020404"/>
                <a:cs typeface="Courier New Bold" panose="02070309020205020404"/>
              </a:rPr>
              <a:t>/&lt;version&gt;/etc/intel64.icd /etc/</a:t>
            </a:r>
            <a:r>
              <a:rPr lang="en-GB" b="1" dirty="0" err="1" smtClean="0">
                <a:solidFill>
                  <a:schemeClr val="accent6">
                    <a:lumMod val="75000"/>
                  </a:schemeClr>
                </a:solidFill>
                <a:latin typeface="Courier New Bold" panose="02070309020205020404"/>
                <a:cs typeface="Courier New Bold" panose="02070309020205020404"/>
              </a:rPr>
              <a:t>OpenCL</a:t>
            </a:r>
            <a:r>
              <a:rPr lang="en-GB" b="1" dirty="0" smtClean="0">
                <a:solidFill>
                  <a:schemeClr val="accent6">
                    <a:lumMod val="75000"/>
                  </a:schemeClr>
                </a:solidFill>
                <a:latin typeface="Courier New Bold" panose="02070309020205020404"/>
                <a:cs typeface="Courier New Bold" panose="02070309020205020404"/>
              </a:rPr>
              <a:t>/vendors/</a:t>
            </a:r>
            <a:endParaRPr lang="en-GB" b="1" dirty="0" smtClean="0">
              <a:solidFill>
                <a:schemeClr val="accent6">
                  <a:lumMod val="75000"/>
                </a:schemeClr>
              </a:solidFill>
              <a:latin typeface="Courier New Bold" panose="02070309020205020404"/>
              <a:cs typeface="Courier New Bold" panose="02070309020205020404"/>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41277"/>
            <a:ext cx="3491880" cy="3744416"/>
          </a:xfrm>
        </p:spPr>
        <p:txBody>
          <a:bodyPr>
            <a:normAutofit/>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endParaRPr lang="en-GB" sz="2000" b="1" dirty="0" smtClean="0">
              <a:latin typeface="Courier"/>
            </a:endParaRP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N,</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endParaRPr lang="en-GB" sz="2000" b="1" dirty="0" smtClean="0">
              <a:latin typeface="Courier"/>
            </a:endParaRP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endParaRPr lang="en-GB" sz="2000" b="1" dirty="0" smtClean="0">
              <a:latin typeface="Courier"/>
            </a:endParaRPr>
          </a:p>
          <a:p>
            <a:pPr marL="0" indent="0">
              <a:buNone/>
            </a:pPr>
            <a:r>
              <a:rPr lang="en-GB" sz="2000" b="1" dirty="0" smtClean="0">
                <a:solidFill>
                  <a:srgbClr val="401B5B"/>
                </a:solidFill>
                <a:latin typeface="Courier"/>
              </a:rPr>
              <a:t>   __</a:t>
            </a:r>
            <a:r>
              <a:rPr lang="en-GB" sz="2000" b="1" dirty="0">
                <a:solidFill>
                  <a:srgbClr val="401B5B"/>
                </a:solidFill>
                <a:latin typeface="Courier"/>
              </a:rPr>
              <a:t>global </a:t>
            </a:r>
            <a:r>
              <a:rPr lang="en-GB" sz="2000" b="1" dirty="0">
                <a:solidFill>
                  <a:schemeClr val="accent2"/>
                </a:solidFill>
                <a:latin typeface="Courier"/>
              </a:rPr>
              <a:t>float</a:t>
            </a:r>
            <a:r>
              <a:rPr lang="en-GB" sz="2000" b="1" dirty="0">
                <a:latin typeface="Courier"/>
              </a:rPr>
              <a:t> *C</a:t>
            </a:r>
            <a:r>
              <a:rPr lang="en-GB" sz="2000" b="1" dirty="0" smtClean="0">
                <a:latin typeface="Courier"/>
              </a:rPr>
              <a:t>)</a:t>
            </a: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2800" dirty="0" smtClean="0"/>
              <a:t>One work item per row of C</a:t>
            </a:r>
            <a:endParaRPr lang="en-GB" sz="2800" dirty="0"/>
          </a:p>
        </p:txBody>
      </p:sp>
      <p:sp>
        <p:nvSpPr>
          <p:cNvPr id="4" name="Content Placeholder 2"/>
          <p:cNvSpPr txBox="1"/>
          <p:nvPr/>
        </p:nvSpPr>
        <p:spPr>
          <a:xfrm>
            <a:off x="3563888" y="1700808"/>
            <a:ext cx="51229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GB" sz="2000" b="1" dirty="0" smtClean="0">
                <a:solidFill>
                  <a:prstClr val="black"/>
                </a:solidFill>
                <a:latin typeface="Courier"/>
              </a:rPr>
              <a:t>{</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a:t>
            </a:r>
            <a:r>
              <a:rPr lang="en-GB" sz="2000" b="1" dirty="0" err="1" smtClean="0">
                <a:solidFill>
                  <a:srgbClr val="C0504D"/>
                </a:solidFill>
                <a:latin typeface="Courier"/>
              </a:rPr>
              <a:t>int</a:t>
            </a:r>
            <a:r>
              <a:rPr lang="en-GB" sz="2000" b="1" dirty="0">
                <a:solidFill>
                  <a:prstClr val="black"/>
                </a:solidFill>
                <a:latin typeface="Courier"/>
              </a:rPr>
              <a:t> j, </a:t>
            </a:r>
            <a:r>
              <a:rPr lang="en-GB" sz="2000" b="1" dirty="0" smtClean="0">
                <a:solidFill>
                  <a:prstClr val="black"/>
                </a:solidFill>
                <a:latin typeface="Courier"/>
              </a:rPr>
              <a:t>k;</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a:t>
            </a:r>
            <a:r>
              <a:rPr lang="en-GB" sz="2000" b="1" dirty="0" err="1" smtClean="0">
                <a:solidFill>
                  <a:srgbClr val="C0504D"/>
                </a:solidFill>
                <a:latin typeface="Courier"/>
              </a:rPr>
              <a:t>int</a:t>
            </a:r>
            <a:r>
              <a:rPr lang="en-GB" sz="2000" b="1" dirty="0" smtClean="0">
                <a:solidFill>
                  <a:srgbClr val="C0504D"/>
                </a:solidFill>
                <a:latin typeface="Courier"/>
              </a:rPr>
              <a:t> </a:t>
            </a:r>
            <a:r>
              <a:rPr lang="en-GB" sz="2000" b="1" dirty="0" smtClean="0">
                <a:solidFill>
                  <a:prstClr val="black"/>
                </a:solidFill>
                <a:latin typeface="Courier"/>
              </a:rPr>
              <a:t>i =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(0);</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a:solidFill>
                  <a:srgbClr val="C0504D"/>
                </a:solidFill>
                <a:latin typeface="Courier"/>
              </a:rPr>
              <a:t>float </a:t>
            </a:r>
            <a:r>
              <a:rPr lang="en-GB" sz="2000" b="1" dirty="0" err="1" smtClean="0">
                <a:solidFill>
                  <a:prstClr val="black"/>
                </a:solidFill>
                <a:latin typeface="Courier"/>
              </a:rPr>
              <a:t>tmp</a:t>
            </a:r>
            <a:r>
              <a:rPr lang="en-GB" sz="2000" b="1" dirty="0" smtClean="0">
                <a:solidFill>
                  <a:prstClr val="black"/>
                </a:solidFill>
                <a:latin typeface="Courier"/>
              </a:rPr>
              <a:t>;</a:t>
            </a:r>
            <a:endParaRPr lang="en-GB" sz="2000" b="1" dirty="0" smtClean="0">
              <a:solidFill>
                <a:prstClr val="black"/>
              </a:solidFill>
              <a:latin typeface="Courier"/>
            </a:endParaRPr>
          </a:p>
          <a:p>
            <a:pPr marL="0" indent="0">
              <a:buNone/>
            </a:pPr>
            <a:r>
              <a:rPr lang="en-GB" sz="2000" b="1" dirty="0" smtClean="0">
                <a:solidFill>
                  <a:schemeClr val="accent1"/>
                </a:solidFill>
                <a:latin typeface="Courier"/>
              </a:rPr>
              <a:t>  </a:t>
            </a:r>
            <a:r>
              <a:rPr lang="en-GB" sz="2000" b="1" dirty="0">
                <a:latin typeface="Courier"/>
              </a:rPr>
              <a:t>for (j = 0; j &lt; </a:t>
            </a:r>
            <a:r>
              <a:rPr lang="en-GB" sz="2000" b="1" dirty="0" smtClean="0">
                <a:latin typeface="Courier"/>
              </a:rPr>
              <a:t>N; </a:t>
            </a:r>
            <a:r>
              <a:rPr lang="en-GB" sz="2000" b="1" dirty="0">
                <a:latin typeface="Courier"/>
              </a:rPr>
              <a:t>j++) {</a:t>
            </a:r>
            <a:endParaRPr lang="en-GB" sz="2000" b="1" dirty="0">
              <a:latin typeface="Courier"/>
            </a:endParaRP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err="1" smtClean="0">
                <a:latin typeface="Courier"/>
              </a:rPr>
              <a:t>tmp</a:t>
            </a:r>
            <a:r>
              <a:rPr lang="en-GB" sz="2000" b="1" dirty="0" smtClean="0">
                <a:latin typeface="Courier"/>
              </a:rPr>
              <a:t> </a:t>
            </a:r>
            <a:r>
              <a:rPr lang="en-GB" sz="2000" b="1" dirty="0">
                <a:latin typeface="Courier"/>
              </a:rPr>
              <a:t>= 0.0f;</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for (k = 0; k &lt; N; k++) </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N+k</a:t>
            </a:r>
            <a:r>
              <a:rPr lang="en-GB" sz="2000" b="1" dirty="0" smtClean="0">
                <a:solidFill>
                  <a:prstClr val="black"/>
                </a:solidFill>
                <a:latin typeface="Courier"/>
              </a:rPr>
              <a:t>]*B[k*</a:t>
            </a:r>
            <a:r>
              <a:rPr lang="en-GB" sz="2000" b="1" dirty="0" err="1" smtClean="0">
                <a:solidFill>
                  <a:prstClr val="black"/>
                </a:solidFill>
                <a:latin typeface="Courier"/>
              </a:rPr>
              <a:t>N+j</a:t>
            </a:r>
            <a:r>
              <a:rPr lang="en-GB" sz="2000" b="1" dirty="0" smtClean="0">
                <a:solidFill>
                  <a:prstClr val="black"/>
                </a:solidFill>
                <a:latin typeface="Courier"/>
              </a:rPr>
              <a:t>];</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C[</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a:solidFill>
                  <a:prstClr val="black"/>
                </a:solidFill>
                <a:latin typeface="Courier"/>
              </a:rPr>
              <a:t> </a:t>
            </a:r>
            <a:r>
              <a:rPr lang="en-GB" sz="2000" b="1" dirty="0" smtClean="0">
                <a:solidFill>
                  <a:prstClr val="black"/>
                </a:solidFill>
                <a:latin typeface="Courier"/>
              </a:rPr>
              <a:t> }</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cxnSp>
        <p:nvCxnSpPr>
          <p:cNvPr id="6" name="Straight Connector 5"/>
          <p:cNvCxnSpPr/>
          <p:nvPr/>
        </p:nvCxnSpPr>
        <p:spPr>
          <a:xfrm flipH="1">
            <a:off x="3452651" y="1700808"/>
            <a:ext cx="15766" cy="44253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4832093"/>
          </a:xfrm>
          <a:prstGeom prst="rect">
            <a:avLst/>
          </a:prstGeom>
        </p:spPr>
        <p:txBody>
          <a:bodyPr wrap="square">
            <a:spAutoFit/>
          </a:bodyPr>
          <a:lstStyle/>
          <a:p>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Setup the buffers, initialize matrices</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and write them into global memory</a:t>
            </a:r>
            <a:endParaRPr lang="en-US" sz="1100" b="1" dirty="0">
              <a:solidFill>
                <a:schemeClr val="tx1"/>
              </a:solidFill>
              <a:latin typeface="Courier New Bold" panose="02070309020205020404"/>
            </a:endParaRPr>
          </a:p>
          <a:p>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initmat</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h_A</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GB" sz="1100" b="1" dirty="0" smtClean="0">
                <a:solidFill>
                  <a:schemeClr val="tx1"/>
                </a:solidFill>
                <a:latin typeface="Courier New Bold" panose="02070309020205020404"/>
              </a:rPr>
              <a:t>cl::Buffer </a:t>
            </a:r>
            <a:r>
              <a:rPr lang="en-GB" sz="1100" b="1" dirty="0" err="1" smtClean="0">
                <a:solidFill>
                  <a:schemeClr val="tx1"/>
                </a:solidFill>
                <a:latin typeface="Courier New Bold" panose="02070309020205020404"/>
              </a:rPr>
              <a:t>d_a</a:t>
            </a:r>
            <a:r>
              <a:rPr lang="en-GB" sz="1100" b="1" dirty="0" smtClean="0">
                <a:solidFill>
                  <a:schemeClr val="tx1"/>
                </a:solidFill>
                <a:latin typeface="Courier New Bold" panose="02070309020205020404"/>
              </a:rPr>
              <a:t>(context</a:t>
            </a:r>
            <a:r>
              <a:rPr lang="en-GB" sz="1100" b="1" dirty="0" smtClean="0">
                <a:solidFill>
                  <a:schemeClr val="tx1"/>
                </a:solidFill>
                <a:latin typeface="Courier New Bold" panose="02070309020205020404"/>
              </a:rPr>
              <a:t>, </a:t>
            </a:r>
            <a:r>
              <a:rPr lang="en-GB" sz="1100" b="1" dirty="0" err="1" smtClean="0">
                <a:solidFill>
                  <a:schemeClr val="tx1"/>
                </a:solidFill>
                <a:latin typeface="Courier New Bold" panose="02070309020205020404"/>
              </a:rPr>
              <a:t>h_A.begin</a:t>
            </a:r>
            <a:r>
              <a:rPr lang="en-GB" sz="1100" b="1" dirty="0" smtClean="0">
                <a:solidFill>
                  <a:schemeClr val="tx1"/>
                </a:solidFill>
                <a:latin typeface="Courier New Bold" panose="02070309020205020404"/>
              </a:rPr>
              <a:t>(),</a:t>
            </a:r>
            <a:r>
              <a:rPr lang="en-GB" sz="1100" b="1" dirty="0" err="1" smtClean="0">
                <a:solidFill>
                  <a:schemeClr val="tx1"/>
                </a:solidFill>
                <a:latin typeface="Courier New Bold" panose="02070309020205020404"/>
              </a:rPr>
              <a:t>h_A.end</a:t>
            </a:r>
            <a:r>
              <a:rPr lang="en-GB" sz="1100" b="1" dirty="0" smtClean="0">
                <a:solidFill>
                  <a:schemeClr val="tx1"/>
                </a:solidFill>
                <a:latin typeface="Courier New Bold" panose="02070309020205020404"/>
              </a:rPr>
              <a:t>()</a:t>
            </a:r>
            <a:r>
              <a:rPr lang="en-GB" sz="1100" b="1" dirty="0" smtClean="0">
                <a:solidFill>
                  <a:schemeClr val="tx1"/>
                </a:solidFill>
                <a:latin typeface="Courier New Bold" panose="02070309020205020404"/>
              </a:rPr>
              <a:t>, true);</a:t>
            </a:r>
            <a:endParaRPr lang="en-US"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cl::Buffer </a:t>
            </a:r>
            <a:r>
              <a:rPr lang="en-GB" sz="1100" b="1" dirty="0" err="1" smtClean="0">
                <a:solidFill>
                  <a:schemeClr val="tx1"/>
                </a:solidFill>
                <a:latin typeface="Courier New Bold" panose="02070309020205020404"/>
              </a:rPr>
              <a:t>d_b</a:t>
            </a:r>
            <a:r>
              <a:rPr lang="en-GB" sz="1100" b="1" dirty="0" smtClean="0">
                <a:solidFill>
                  <a:schemeClr val="tx1"/>
                </a:solidFill>
                <a:latin typeface="Courier New Bold" panose="02070309020205020404"/>
              </a:rPr>
              <a:t>(context, </a:t>
            </a:r>
            <a:r>
              <a:rPr lang="en-GB" sz="1100" b="1" dirty="0" err="1" smtClean="0">
                <a:solidFill>
                  <a:schemeClr val="tx1"/>
                </a:solidFill>
                <a:latin typeface="Courier New Bold" panose="02070309020205020404"/>
              </a:rPr>
              <a:t>h_B.begin</a:t>
            </a:r>
            <a:r>
              <a:rPr lang="en-GB" sz="1100" b="1" dirty="0" smtClean="0">
                <a:solidFill>
                  <a:schemeClr val="tx1"/>
                </a:solidFill>
                <a:latin typeface="Courier New Bold" panose="02070309020205020404"/>
              </a:rPr>
              <a:t>(),</a:t>
            </a:r>
            <a:r>
              <a:rPr lang="en-GB" sz="1100" b="1" dirty="0" err="1" smtClean="0">
                <a:solidFill>
                  <a:schemeClr val="tx1"/>
                </a:solidFill>
                <a:latin typeface="Courier New Bold" panose="02070309020205020404"/>
              </a:rPr>
              <a:t>h_B.end</a:t>
            </a:r>
            <a:r>
              <a:rPr lang="en-GB" sz="1100" b="1" dirty="0" smtClean="0">
                <a:solidFill>
                  <a:schemeClr val="tx1"/>
                </a:solidFill>
                <a:latin typeface="Courier New Bold" panose="02070309020205020404"/>
              </a:rPr>
              <a:t>()</a:t>
            </a:r>
            <a:r>
              <a:rPr lang="en-GB" sz="1100" b="1" dirty="0" smtClean="0">
                <a:solidFill>
                  <a:schemeClr val="tx1"/>
                </a:solidFill>
                <a:latin typeface="Courier New Bold" panose="02070309020205020404"/>
              </a:rPr>
              <a:t>, true);</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cl::Buffer </a:t>
            </a:r>
            <a:r>
              <a:rPr lang="en-US" sz="1100" b="1" dirty="0" err="1" smtClean="0">
                <a:solidFill>
                  <a:schemeClr val="tx1"/>
                </a:solidFill>
                <a:latin typeface="Courier New Bold" panose="02070309020205020404"/>
              </a:rPr>
              <a:t>d_c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cl::Buffer</a:t>
            </a:r>
            <a:r>
              <a:rPr lang="en-US" sz="1100" b="1" dirty="0" smtClean="0">
                <a:solidFill>
                  <a:schemeClr val="tx1"/>
                </a:solidFill>
                <a:latin typeface="Courier New Bold" panose="02070309020205020404"/>
              </a:rPr>
              <a:t>(context, </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smtClean="0">
                <a:solidFill>
                  <a:schemeClr val="tx1"/>
                </a:solidFill>
                <a:latin typeface="Courier New Bold" panose="02070309020205020404"/>
              </a:rPr>
              <a:t>CL_MEM_WRITE_ONLY,</a:t>
            </a:r>
            <a:endParaRPr lang="en-US" sz="1100" b="1" dirty="0" smtClean="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sizeof</a:t>
            </a:r>
            <a:r>
              <a:rPr lang="en-US" sz="1100" b="1" dirty="0">
                <a:solidFill>
                  <a:schemeClr val="tx1"/>
                </a:solidFill>
                <a:latin typeface="Courier New Bold" panose="02070309020205020404"/>
              </a:rPr>
              <a:t>(float</a:t>
            </a:r>
            <a:r>
              <a:rPr lang="en-US" sz="1100" b="1" dirty="0" smtClean="0">
                <a:solidFill>
                  <a:schemeClr val="tx1"/>
                </a:solidFill>
                <a:latin typeface="Courier New Bold" panose="02070309020205020404"/>
              </a:rPr>
              <a:t>) * </a:t>
            </a:r>
            <a:r>
              <a:rPr lang="en-US" sz="1100" b="1" dirty="0" err="1" smtClean="0">
                <a:solidFill>
                  <a:schemeClr val="tx1"/>
                </a:solidFill>
                <a:latin typeface="Courier New Bold" panose="02070309020205020404"/>
              </a:rPr>
              <a:t>szC</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endParaRPr lang="en-US" sz="1100" b="1" dirty="0" smtClean="0">
              <a:solidFill>
                <a:schemeClr val="tx1"/>
              </a:solidFill>
              <a:latin typeface="Courier New Bold" panose="02070309020205020404"/>
            </a:endParaRPr>
          </a:p>
          <a:p>
            <a:endParaRPr lang="en-US" sz="1100" b="1" dirty="0" smtClean="0">
              <a:solidFill>
                <a:schemeClr val="tx1"/>
              </a:solidFill>
              <a:latin typeface="Courier New Bold" panose="02070309020205020404"/>
            </a:endParaRPr>
          </a:p>
          <a:p>
            <a:r>
              <a:rPr lang="da-DK" sz="1100" b="1" dirty="0" smtClean="0">
                <a:solidFill>
                  <a:schemeClr val="tx1"/>
                </a:solidFill>
                <a:latin typeface="Courier New Bold" panose="02070309020205020404"/>
              </a:rPr>
              <a:t>  </a:t>
            </a:r>
            <a:r>
              <a:rPr lang="da-DK" sz="1100" b="1" dirty="0" smtClean="0">
                <a:solidFill>
                  <a:schemeClr val="tx1"/>
                </a:solidFill>
                <a:latin typeface="Courier New Bold" panose="02070309020205020404"/>
              </a:rPr>
              <a:t>cl</a:t>
            </a:r>
            <a:r>
              <a:rPr lang="da-DK" sz="1100" b="1" dirty="0" smtClean="0">
                <a:solidFill>
                  <a:schemeClr val="tx1"/>
                </a:solidFill>
                <a:latin typeface="Courier New Bold" panose="02070309020205020404"/>
              </a:rPr>
              <a:t>::make_kernel&lt;int, int, int,</a:t>
            </a:r>
            <a:endParaRPr lang="da-DK" sz="1100" b="1" dirty="0" smtClean="0">
              <a:solidFill>
                <a:schemeClr val="tx1"/>
              </a:solidFill>
              <a:latin typeface="Courier New Bold" panose="02070309020205020404"/>
            </a:endParaRPr>
          </a:p>
          <a:p>
            <a:r>
              <a:rPr lang="da-DK" sz="1100" b="1" dirty="0">
                <a:latin typeface="Courier New Bold" panose="02070309020205020404"/>
              </a:rPr>
              <a:t> </a:t>
            </a:r>
            <a:r>
              <a:rPr lang="da-DK" sz="1100" b="1" dirty="0" smtClean="0">
                <a:latin typeface="Courier New Bold" panose="02070309020205020404"/>
              </a:rPr>
              <a:t>                 </a:t>
            </a:r>
            <a:r>
              <a:rPr lang="da-DK" sz="1100" b="1" dirty="0" smtClean="0">
                <a:solidFill>
                  <a:schemeClr val="tx1"/>
                </a:solidFill>
                <a:latin typeface="Courier New Bold" panose="02070309020205020404"/>
              </a:rPr>
              <a:t>cl::Buffer, cl::Buffer, cl::Buffer&gt; </a:t>
            </a:r>
            <a:endParaRPr lang="da-DK" sz="1100" b="1" dirty="0" smtClean="0">
              <a:solidFill>
                <a:schemeClr val="tx1"/>
              </a:solidFill>
              <a:latin typeface="Courier New Bold" panose="02070309020205020404"/>
            </a:endParaRPr>
          </a:p>
          <a:p>
            <a:r>
              <a:rPr lang="da-DK" sz="1100" b="1" dirty="0">
                <a:latin typeface="Courier New Bold" panose="02070309020205020404"/>
              </a:rPr>
              <a:t> </a:t>
            </a:r>
            <a:r>
              <a:rPr lang="da-DK" sz="1100" b="1" dirty="0" smtClean="0">
                <a:latin typeface="Courier New Bold" panose="02070309020205020404"/>
              </a:rPr>
              <a:t>                 </a:t>
            </a:r>
            <a:r>
              <a:rPr lang="da-DK" sz="1100" b="1" dirty="0" err="1" smtClean="0">
                <a:latin typeface="Courier New Bold" panose="02070309020205020404"/>
              </a:rPr>
              <a:t>krow</a:t>
            </a:r>
            <a:r>
              <a:rPr lang="da-DK" sz="1100" b="1" dirty="0" smtClean="0">
                <a:solidFill>
                  <a:schemeClr val="tx1"/>
                </a:solidFill>
                <a:latin typeface="Courier New Bold" panose="02070309020205020404"/>
              </a:rPr>
              <a:t>(</a:t>
            </a:r>
            <a:r>
              <a:rPr lang="da-DK" sz="1100" b="1" dirty="0" smtClean="0">
                <a:solidFill>
                  <a:schemeClr val="tx1"/>
                </a:solidFill>
                <a:latin typeface="Courier New Bold" panose="02070309020205020404"/>
              </a:rPr>
              <a:t>program, "mmul");</a:t>
            </a:r>
            <a:endParaRPr lang="da-DK"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zero_mat</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start_time</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wtime</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smtClean="0">
              <a:solidFill>
                <a:schemeClr val="tx1"/>
              </a:solidFill>
              <a:latin typeface="Courier New Bold" panose="02070309020205020404"/>
            </a:endParaRPr>
          </a:p>
          <a:p>
            <a:r>
              <a:rPr lang="en-US" sz="1100" b="1" dirty="0" smtClean="0">
                <a:latin typeface="Courier New Bold" panose="02070309020205020404"/>
              </a:rPr>
              <a:t>  </a:t>
            </a:r>
            <a:r>
              <a:rPr lang="en-US" sz="1100" b="1" dirty="0" err="1" smtClean="0">
                <a:latin typeface="Courier New Bold" panose="02070309020205020404"/>
              </a:rPr>
              <a:t>krow</a:t>
            </a:r>
            <a:r>
              <a:rPr lang="en-US" sz="1100" b="1" dirty="0" smtClean="0">
                <a:solidFill>
                  <a:schemeClr val="tx1"/>
                </a:solidFill>
                <a:latin typeface="Courier New Bold" panose="02070309020205020404"/>
              </a:rPr>
              <a:t>(cl::</a:t>
            </a:r>
            <a:r>
              <a:rPr lang="en-US" sz="1100" b="1" dirty="0" err="1" smtClean="0">
                <a:solidFill>
                  <a:schemeClr val="tx1"/>
                </a:solidFill>
                <a:latin typeface="Courier New Bold" panose="02070309020205020404"/>
              </a:rPr>
              <a:t>EnqueueArgs</a:t>
            </a:r>
            <a:r>
              <a:rPr lang="en-US" sz="1100" b="1" dirty="0" smtClean="0">
                <a:solidFill>
                  <a:schemeClr val="tx1"/>
                </a:solidFill>
                <a:latin typeface="Courier New Bold" panose="02070309020205020404"/>
              </a:rPr>
              <a:t>(queue,</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smtClean="0">
                <a:solidFill>
                  <a:schemeClr val="tx1"/>
                </a:solidFill>
                <a:latin typeface="Courier New Bold" panose="02070309020205020404"/>
              </a:rPr>
              <a:t>cl::</a:t>
            </a:r>
            <a:r>
              <a:rPr lang="en-US" sz="1100" b="1" dirty="0" err="1" smtClean="0">
                <a:solidFill>
                  <a:schemeClr val="tx1"/>
                </a:solidFill>
                <a:latin typeface="Courier New Bold" panose="02070309020205020404"/>
              </a:rPr>
              <a:t>NDRange</a:t>
            </a:r>
            <a:r>
              <a:rPr lang="en-US" sz="1100" b="1" dirty="0" smtClean="0">
                <a:solidFill>
                  <a:schemeClr val="tx1"/>
                </a:solidFill>
                <a:latin typeface="Courier New Bold" panose="02070309020205020404"/>
              </a:rPr>
              <a:t>(</a:t>
            </a:r>
            <a:r>
              <a:rPr lang="en-US" sz="1100" b="1" dirty="0" err="1" smtClean="0">
                <a:solidFill>
                  <a:schemeClr val="tx1"/>
                </a:solidFill>
                <a:latin typeface="Courier New Bold" panose="02070309020205020404"/>
              </a:rPr>
              <a:t>Ndim</a:t>
            </a:r>
            <a:r>
              <a:rPr lang="en-US" sz="1100" b="1" dirty="0" smtClean="0">
                <a:solidFill>
                  <a:schemeClr val="tx1"/>
                </a:solidFill>
                <a:latin typeface="Courier New Bold" panose="02070309020205020404"/>
              </a:rPr>
              <a:t>), </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smtClean="0">
                <a:solidFill>
                  <a:schemeClr val="tx1"/>
                </a:solidFill>
                <a:latin typeface="Courier New Bold" panose="02070309020205020404"/>
              </a:rPr>
              <a:t>cl::</a:t>
            </a:r>
            <a:r>
              <a:rPr lang="en-US" sz="1100" b="1" dirty="0" err="1" smtClean="0">
                <a:solidFill>
                  <a:schemeClr val="tx1"/>
                </a:solidFill>
                <a:latin typeface="Courier New Bold" panose="02070309020205020404"/>
              </a:rPr>
              <a:t>NDRange</a:t>
            </a:r>
            <a:r>
              <a:rPr lang="en-US" sz="1100" b="1" dirty="0" smtClean="0">
                <a:solidFill>
                  <a:schemeClr val="tx1"/>
                </a:solidFill>
                <a:latin typeface="Courier New Bold" panose="02070309020205020404"/>
              </a:rPr>
              <a:t>(ORDER/16)),</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err="1" smtClean="0">
                <a:solidFill>
                  <a:schemeClr val="tx1"/>
                </a:solidFill>
                <a:latin typeface="Courier New Bold" panose="02070309020205020404"/>
              </a:rPr>
              <a:t>Ndim</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Mdim</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Pdim</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d_a</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d_b</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d_c</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GB" sz="1100" b="1" dirty="0" smtClean="0">
                <a:solidFill>
                  <a:schemeClr val="tx1"/>
                </a:solidFill>
                <a:latin typeface="Courier New Bold" panose="02070309020205020404"/>
              </a:rPr>
              <a:t>  cl::copy(queue, </a:t>
            </a:r>
            <a:r>
              <a:rPr lang="en-GB" sz="1100" b="1" dirty="0" err="1" smtClean="0">
                <a:solidFill>
                  <a:schemeClr val="tx1"/>
                </a:solidFill>
                <a:latin typeface="Courier New Bold" panose="02070309020205020404"/>
              </a:rPr>
              <a:t>d_c</a:t>
            </a:r>
            <a:r>
              <a:rPr lang="en-GB" sz="1100" b="1" dirty="0" smtClean="0">
                <a:solidFill>
                  <a:schemeClr val="tx1"/>
                </a:solidFill>
                <a:latin typeface="Courier New Bold" panose="02070309020205020404"/>
              </a:rPr>
              <a:t>, </a:t>
            </a:r>
            <a:r>
              <a:rPr lang="en-GB" sz="1100" b="1" dirty="0" err="1" smtClean="0">
                <a:solidFill>
                  <a:schemeClr val="tx1"/>
                </a:solidFill>
                <a:latin typeface="Courier New Bold" panose="02070309020205020404"/>
              </a:rPr>
              <a:t>h_C.begin</a:t>
            </a:r>
            <a:r>
              <a:rPr lang="en-GB" sz="1100" b="1" dirty="0" smtClean="0">
                <a:solidFill>
                  <a:schemeClr val="tx1"/>
                </a:solidFill>
                <a:latin typeface="Courier New Bold" panose="02070309020205020404"/>
              </a:rPr>
              <a:t>()</a:t>
            </a:r>
            <a:r>
              <a:rPr lang="en-GB" sz="1100" b="1" dirty="0" smtClean="0">
                <a:solidFill>
                  <a:schemeClr val="tx1"/>
                </a:solidFill>
                <a:latin typeface="Courier New Bold" panose="02070309020205020404"/>
              </a:rPr>
              <a:t>, </a:t>
            </a:r>
            <a:r>
              <a:rPr lang="en-GB" sz="1100" b="1" dirty="0" err="1" smtClean="0">
                <a:solidFill>
                  <a:schemeClr val="tx1"/>
                </a:solidFill>
                <a:latin typeface="Courier New Bold" panose="02070309020205020404"/>
              </a:rPr>
              <a:t>h_C</a:t>
            </a:r>
            <a:r>
              <a:rPr lang="en-GB" sz="1100" b="1" dirty="0" err="1" smtClean="0">
                <a:latin typeface="Courier New Bold" panose="02070309020205020404"/>
              </a:rPr>
              <a:t>.end</a:t>
            </a:r>
            <a:r>
              <a:rPr lang="en-GB" sz="1100" b="1" dirty="0" smtClean="0">
                <a:latin typeface="Courier New Bold" panose="02070309020205020404"/>
              </a:rPr>
              <a:t>(</a:t>
            </a:r>
            <a:r>
              <a:rPr lang="en-GB" sz="1100" b="1" dirty="0" smtClean="0">
                <a:solidFill>
                  <a:schemeClr val="tx1"/>
                </a:solidFill>
                <a:latin typeface="Courier New Bold" panose="02070309020205020404"/>
              </a:rPr>
              <a:t>)</a:t>
            </a:r>
            <a:r>
              <a:rPr lang="en-GB" sz="1100" b="1" dirty="0" smtClean="0">
                <a:solidFill>
                  <a:schemeClr val="tx1"/>
                </a:solidFill>
                <a:latin typeface="Courier New Bold" panose="02070309020205020404"/>
              </a:rPr>
              <a:t>);</a:t>
            </a:r>
            <a:endParaRPr lang="en-GB"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run_time</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wtime</a:t>
            </a:r>
            <a:r>
              <a:rPr lang="en-US" sz="1100" b="1" dirty="0">
                <a:solidFill>
                  <a:schemeClr val="tx1"/>
                </a:solidFill>
                <a:latin typeface="Courier New Bold" panose="02070309020205020404"/>
              </a:rPr>
              <a:t>() - </a:t>
            </a:r>
            <a:r>
              <a:rPr lang="en-US" sz="1100" b="1" dirty="0" err="1">
                <a:solidFill>
                  <a:schemeClr val="tx1"/>
                </a:solidFill>
                <a:latin typeface="Courier New Bold" panose="02070309020205020404"/>
              </a:rPr>
              <a:t>start_time</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results</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run_time</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panose="02070309020205020404"/>
              </a:rPr>
              <a:t>int</a:t>
            </a:r>
            <a:r>
              <a:rPr lang="en-US" sz="1100" b="1" dirty="0">
                <a:solidFill>
                  <a:schemeClr val="tx1"/>
                </a:solidFill>
                <a:latin typeface="Courier New Bold" panose="02070309020205020404"/>
              </a:rPr>
              <a:t> main(</a:t>
            </a:r>
            <a:r>
              <a:rPr lang="en-US" sz="1100" b="1" dirty="0" err="1">
                <a:solidFill>
                  <a:schemeClr val="tx1"/>
                </a:solidFill>
                <a:latin typeface="Courier New Bold" panose="02070309020205020404"/>
              </a:rPr>
              <a:t>int</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argc</a:t>
            </a:r>
            <a:r>
              <a:rPr lang="en-US" sz="1100" b="1" dirty="0">
                <a:solidFill>
                  <a:schemeClr val="tx1"/>
                </a:solidFill>
                <a:latin typeface="Courier New Bold" panose="02070309020205020404"/>
              </a:rPr>
              <a:t>, char *</a:t>
            </a:r>
            <a:r>
              <a:rPr lang="en-US" sz="1100" b="1" dirty="0" err="1">
                <a:solidFill>
                  <a:schemeClr val="tx1"/>
                </a:solidFill>
                <a:latin typeface="Courier New Bold" panose="02070309020205020404"/>
              </a:rPr>
              <a:t>argv</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std::vector&lt;float&gt; </a:t>
            </a:r>
            <a:r>
              <a:rPr lang="en-US" sz="1100" b="1" dirty="0" err="1" smtClean="0">
                <a:solidFill>
                  <a:schemeClr val="tx1"/>
                </a:solidFill>
                <a:latin typeface="Courier New Bold" panose="02070309020205020404"/>
              </a:rPr>
              <a:t>h_A</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matrices</a:t>
            </a:r>
            <a:endParaRPr lang="en-US" sz="1100" b="1" dirty="0">
              <a:solidFill>
                <a:schemeClr val="tx1"/>
              </a:solidFill>
              <a:latin typeface="Courier New Bold" panose="02070309020205020404"/>
            </a:endParaRPr>
          </a:p>
          <a:p>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int</a:t>
            </a:r>
            <a:r>
              <a:rPr lang="en-US" sz="1100" b="1" dirty="0" smtClean="0">
                <a:solidFill>
                  <a:schemeClr val="tx1"/>
                </a:solidFill>
                <a:latin typeface="Courier New Bold" panose="02070309020205020404"/>
              </a:rPr>
              <a:t> </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A[N][P]</a:t>
            </a:r>
            <a:r>
              <a:rPr lang="en-US" sz="1100" b="1" dirty="0" smtClean="0">
                <a:solidFill>
                  <a:schemeClr val="tx1"/>
                </a:solidFill>
                <a:latin typeface="Courier New Bold" panose="02070309020205020404"/>
              </a:rPr>
              <a:t>,B</a:t>
            </a:r>
            <a:r>
              <a:rPr lang="en-US" sz="1100" b="1" dirty="0">
                <a:solidFill>
                  <a:schemeClr val="tx1"/>
                </a:solidFill>
                <a:latin typeface="Courier New Bold" panose="02070309020205020404"/>
              </a:rPr>
              <a:t>[P][M]</a:t>
            </a:r>
            <a:r>
              <a:rPr lang="en-US" sz="1100" b="1" dirty="0" smtClean="0">
                <a:solidFill>
                  <a:schemeClr val="tx1"/>
                </a:solidFill>
                <a:latin typeface="Courier New Bold" panose="02070309020205020404"/>
              </a:rPr>
              <a:t>,C</a:t>
            </a:r>
            <a:r>
              <a:rPr lang="en-US" sz="1100" b="1" dirty="0">
                <a:solidFill>
                  <a:schemeClr val="tx1"/>
                </a:solidFill>
                <a:latin typeface="Courier New Bold" panose="02070309020205020404"/>
              </a:rPr>
              <a:t>[N][M]</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int</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i</a:t>
            </a:r>
            <a:r>
              <a:rPr lang="en-US" sz="1100" b="1" dirty="0" smtClean="0">
                <a:solidFill>
                  <a:schemeClr val="tx1"/>
                </a:solidFill>
                <a:latin typeface="Courier New Bold" panose="02070309020205020404"/>
              </a:rPr>
              <a:t>, err; </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int</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szA</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szB</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szC</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num</a:t>
            </a:r>
            <a:r>
              <a:rPr lang="en-US" sz="1100" b="1" dirty="0" smtClean="0">
                <a:solidFill>
                  <a:schemeClr val="tx1"/>
                </a:solidFill>
                <a:latin typeface="Courier New Bold" panose="02070309020205020404"/>
              </a:rPr>
              <a:t> elements </a:t>
            </a:r>
            <a:r>
              <a:rPr lang="en-US" sz="1100" b="1" dirty="0">
                <a:solidFill>
                  <a:schemeClr val="tx1"/>
                </a:solidFill>
                <a:latin typeface="Courier New Bold" panose="02070309020205020404"/>
              </a:rPr>
              <a:t>in each matrix</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double </a:t>
            </a:r>
            <a:r>
              <a:rPr lang="en-US" sz="1100" b="1" dirty="0" err="1" smtClean="0">
                <a:solidFill>
                  <a:schemeClr val="tx1"/>
                </a:solidFill>
                <a:latin typeface="Courier New Bold" panose="02070309020205020404"/>
              </a:rPr>
              <a:t>start_time</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run_time</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timing </a:t>
            </a:r>
            <a:r>
              <a:rPr lang="en-US" sz="1100" b="1" dirty="0" smtClean="0">
                <a:solidFill>
                  <a:schemeClr val="tx1"/>
                </a:solidFill>
                <a:latin typeface="Courier New Bold" panose="02070309020205020404"/>
              </a:rPr>
              <a:t>data</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cl::Program program;</a:t>
            </a:r>
            <a:endParaRPr lang="en-US" sz="1100" b="1" dirty="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 </a:t>
            </a:r>
            <a:r>
              <a:rPr lang="en-US" sz="1100" b="1" dirty="0" err="1" smtClean="0">
                <a:solidFill>
                  <a:schemeClr val="tx1"/>
                </a:solidFill>
                <a:latin typeface="Courier New Bold" panose="02070309020205020404"/>
              </a:rPr>
              <a:t>Pdim</a:t>
            </a:r>
            <a:r>
              <a:rPr lang="en-US" sz="1100" b="1" dirty="0" smtClean="0">
                <a:solidFill>
                  <a:schemeClr val="tx1"/>
                </a:solidFill>
                <a:latin typeface="Courier New Bold" panose="02070309020205020404"/>
              </a:rPr>
              <a:t> = </a:t>
            </a:r>
            <a:r>
              <a:rPr lang="en-US" sz="1100" b="1" dirty="0" err="1" smtClean="0">
                <a:solidFill>
                  <a:schemeClr val="tx1"/>
                </a:solidFill>
                <a:latin typeface="Courier New Bold" panose="02070309020205020404"/>
              </a:rPr>
              <a:t>Mdim</a:t>
            </a:r>
            <a:r>
              <a:rPr lang="en-US" sz="1100" b="1" dirty="0" smtClean="0">
                <a:solidFill>
                  <a:schemeClr val="tx1"/>
                </a:solidFill>
                <a:latin typeface="Courier New Bold" panose="02070309020205020404"/>
              </a:rPr>
              <a:t> = ORDER</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szA</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err="1" smtClean="0">
                <a:solidFill>
                  <a:schemeClr val="tx1"/>
                </a:solidFill>
                <a:latin typeface="Courier New Bold" panose="02070309020205020404"/>
              </a:rPr>
              <a:t>szB</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err="1" smtClean="0">
                <a:solidFill>
                  <a:schemeClr val="tx1"/>
                </a:solidFill>
                <a:latin typeface="Courier New Bold" panose="02070309020205020404"/>
              </a:rPr>
              <a:t>szC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h_A</a:t>
            </a:r>
            <a:r>
              <a:rPr lang="en-US" sz="1100" b="1" dirty="0" smtClean="0">
                <a:solidFill>
                  <a:schemeClr val="tx1"/>
                </a:solidFill>
                <a:latin typeface="Courier New Bold" panose="02070309020205020404"/>
              </a:rPr>
              <a:t>   = std::vector&lt;float&gt;(</a:t>
            </a:r>
            <a:r>
              <a:rPr lang="en-US" sz="1100" b="1" dirty="0" err="1" smtClean="0">
                <a:solidFill>
                  <a:schemeClr val="tx1"/>
                </a:solidFill>
                <a:latin typeface="Courier New Bold" panose="02070309020205020404"/>
              </a:rPr>
              <a:t>szA</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smtClean="0">
                <a:solidFill>
                  <a:schemeClr val="tx1"/>
                </a:solidFill>
                <a:latin typeface="Courier New Bold" panose="02070309020205020404"/>
              </a:rPr>
              <a:t>   = std::vector&lt;float&gt;(</a:t>
            </a:r>
            <a:r>
              <a:rPr lang="en-US" sz="1100" b="1" dirty="0" err="1" smtClean="0">
                <a:solidFill>
                  <a:schemeClr val="tx1"/>
                </a:solidFill>
                <a:latin typeface="Courier New Bold" panose="02070309020205020404"/>
              </a:rPr>
              <a:t>szB</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std::vector&lt;float&gt;(</a:t>
            </a:r>
            <a:r>
              <a:rPr lang="en-US" sz="1100" b="1" dirty="0" err="1" smtClean="0">
                <a:solidFill>
                  <a:schemeClr val="tx1"/>
                </a:solidFill>
                <a:latin typeface="Courier New Bold" panose="02070309020205020404"/>
              </a:rPr>
              <a:t>szC</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initmat</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h_A</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Compile for first kernel to setup program</a:t>
            </a:r>
            <a:endParaRPr lang="en-US"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program = cl::Program(</a:t>
            </a:r>
            <a:r>
              <a:rPr lang="en-GB" sz="1100" b="1" dirty="0" err="1" smtClean="0">
                <a:solidFill>
                  <a:schemeClr val="tx1"/>
                </a:solidFill>
                <a:latin typeface="Courier New Bold" panose="02070309020205020404"/>
              </a:rPr>
              <a:t>C_elem_KernelSource</a:t>
            </a:r>
            <a:r>
              <a:rPr lang="en-GB" sz="1100" b="1" dirty="0" smtClean="0">
                <a:solidFill>
                  <a:schemeClr val="tx1"/>
                </a:solidFill>
                <a:latin typeface="Courier New Bold" panose="02070309020205020404"/>
              </a:rPr>
              <a:t>, true);</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Context context(CL_DEVICE_TYPE_DEFAULT);  </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cl::</a:t>
            </a:r>
            <a:r>
              <a:rPr lang="en-GB" sz="1100" b="1" dirty="0" err="1" smtClean="0">
                <a:solidFill>
                  <a:schemeClr val="tx1"/>
                </a:solidFill>
                <a:latin typeface="Courier New Bold" panose="02070309020205020404"/>
              </a:rPr>
              <a:t>CommandQueue</a:t>
            </a:r>
            <a:r>
              <a:rPr lang="en-GB" sz="1100" b="1" dirty="0" smtClean="0">
                <a:solidFill>
                  <a:schemeClr val="tx1"/>
                </a:solidFill>
                <a:latin typeface="Courier New Bold" panose="02070309020205020404"/>
              </a:rPr>
              <a:t> queue(context);</a:t>
            </a:r>
            <a:endParaRPr lang="en-GB" sz="1100" b="1" dirty="0" smtClean="0">
              <a:solidFill>
                <a:schemeClr val="tx1"/>
              </a:solidFill>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err="1" smtClean="0">
                <a:latin typeface="Courier New Bold" panose="02070309020205020404"/>
              </a:rPr>
              <a:t>std</a:t>
            </a:r>
            <a:r>
              <a:rPr lang="en-GB" sz="1100" b="1" dirty="0" smtClean="0">
                <a:latin typeface="Courier New Bold" panose="02070309020205020404"/>
              </a:rPr>
              <a:t>::vector&lt;Device&gt; devices =</a:t>
            </a:r>
            <a:endParaRPr lang="en-GB" sz="1100" b="1" dirty="0" smtClean="0">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err="1" smtClean="0">
                <a:latin typeface="Courier New Bold" panose="02070309020205020404"/>
              </a:rPr>
              <a:t>context.getInfo</a:t>
            </a:r>
            <a:r>
              <a:rPr lang="en-GB" sz="1100" b="1" dirty="0" smtClean="0">
                <a:latin typeface="Courier New Bold" panose="02070309020205020404"/>
              </a:rPr>
              <a:t>&lt;CL_CONTEXT_DEVICES</a:t>
            </a:r>
            <a:r>
              <a:rPr lang="en-GB" sz="1100" b="1" dirty="0" smtClean="0">
                <a:solidFill>
                  <a:schemeClr val="tx1"/>
                </a:solidFill>
                <a:latin typeface="Courier New Bold" panose="02070309020205020404"/>
              </a:rPr>
              <a:t>&gt;();</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cl::Device </a:t>
            </a:r>
            <a:r>
              <a:rPr lang="en-GB" sz="1100" b="1" dirty="0" err="1" smtClean="0">
                <a:solidFill>
                  <a:schemeClr val="tx1"/>
                </a:solidFill>
                <a:latin typeface="Courier New Bold" panose="02070309020205020404"/>
              </a:rPr>
              <a:t>device</a:t>
            </a:r>
            <a:r>
              <a:rPr lang="en-GB" sz="1100" b="1" dirty="0" smtClean="0">
                <a:solidFill>
                  <a:schemeClr val="tx1"/>
                </a:solidFill>
                <a:latin typeface="Courier New Bold" panose="02070309020205020404"/>
              </a:rPr>
              <a:t> = devices[0]; </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std::string s =  </a:t>
            </a:r>
            <a:endParaRPr lang="en-GB" sz="1100" b="1" dirty="0" smtClean="0">
              <a:solidFill>
                <a:schemeClr val="tx1"/>
              </a:solidFill>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err="1" smtClean="0">
                <a:solidFill>
                  <a:schemeClr val="tx1"/>
                </a:solidFill>
                <a:latin typeface="Courier New Bold" panose="02070309020205020404"/>
              </a:rPr>
              <a:t>device.getInfo</a:t>
            </a:r>
            <a:r>
              <a:rPr lang="en-GB" sz="1100" b="1" dirty="0" smtClean="0">
                <a:latin typeface="Courier New Bold" panose="02070309020205020404"/>
              </a:rPr>
              <a:t>&lt;</a:t>
            </a:r>
            <a:r>
              <a:rPr lang="en-GB" sz="1100" b="1" dirty="0" smtClean="0">
                <a:solidFill>
                  <a:schemeClr val="tx1"/>
                </a:solidFill>
                <a:latin typeface="Courier New Bold" panose="02070309020205020404"/>
              </a:rPr>
              <a:t>CL_DEVICE_NAME&gt;();</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std::</a:t>
            </a:r>
            <a:r>
              <a:rPr lang="en-GB" sz="1100" b="1" dirty="0" err="1" smtClean="0">
                <a:solidFill>
                  <a:schemeClr val="tx1"/>
                </a:solidFill>
                <a:latin typeface="Courier New Bold" panose="02070309020205020404"/>
              </a:rPr>
              <a:t>cout</a:t>
            </a:r>
            <a:r>
              <a:rPr lang="en-GB" sz="1100" b="1" dirty="0" smtClean="0">
                <a:solidFill>
                  <a:schemeClr val="tx1"/>
                </a:solidFill>
                <a:latin typeface="Courier New Bold" panose="02070309020205020404"/>
              </a:rPr>
              <a:t> &lt;&lt; "\</a:t>
            </a:r>
            <a:r>
              <a:rPr lang="en-GB" sz="1100" b="1" dirty="0" err="1" smtClean="0">
                <a:solidFill>
                  <a:schemeClr val="tx1"/>
                </a:solidFill>
                <a:latin typeface="Courier New Bold" panose="02070309020205020404"/>
              </a:rPr>
              <a:t>nUsing</a:t>
            </a:r>
            <a:r>
              <a:rPr lang="en-GB" sz="1100" b="1" dirty="0" smtClean="0">
                <a:solidFill>
                  <a:schemeClr val="tx1"/>
                </a:solidFill>
                <a:latin typeface="Courier New Bold" panose="02070309020205020404"/>
              </a:rPr>
              <a:t> OpenCL Device ”</a:t>
            </a:r>
            <a:endParaRPr lang="en-GB" sz="1100" b="1" dirty="0" smtClean="0">
              <a:solidFill>
                <a:schemeClr val="tx1"/>
              </a:solidFill>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smtClean="0">
                <a:solidFill>
                  <a:schemeClr val="tx1"/>
                </a:solidFill>
                <a:latin typeface="Courier New Bold" panose="02070309020205020404"/>
              </a:rPr>
              <a:t> &lt;&lt; s &lt;&lt; "\n";</a:t>
            </a:r>
            <a:endParaRPr lang="en-US" sz="1100" b="1" dirty="0">
              <a:solidFill>
                <a:schemeClr val="tx1"/>
              </a:solidFill>
              <a:latin typeface="Courier New Bold" panose="02070309020205020404"/>
            </a:endParaRP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23" name="TextBox 22"/>
          <p:cNvSpPr txBox="1"/>
          <p:nvPr/>
        </p:nvSpPr>
        <p:spPr>
          <a:xfrm>
            <a:off x="1187624" y="980728"/>
            <a:ext cx="7267698" cy="1631216"/>
          </a:xfrm>
          <a:prstGeom prst="rect">
            <a:avLst/>
          </a:prstGeom>
          <a:solidFill>
            <a:schemeClr val="accent4"/>
          </a:solidFill>
          <a:ln>
            <a:noFill/>
          </a:ln>
        </p:spPr>
        <p:txBody>
          <a:bodyPr wrap="square" rtlCol="0">
            <a:spAutoFit/>
          </a:bodyPr>
          <a:lstStyle/>
          <a:p>
            <a:r>
              <a:rPr lang="en-US" sz="2000" dirty="0" smtClean="0">
                <a:solidFill>
                  <a:schemeClr val="bg1"/>
                </a:solidFill>
              </a:rPr>
              <a:t>Changes to host program:</a:t>
            </a:r>
            <a:endParaRPr lang="en-US" sz="2000" dirty="0" smtClean="0">
              <a:solidFill>
                <a:schemeClr val="bg1"/>
              </a:solidFill>
            </a:endParaRPr>
          </a:p>
          <a:p>
            <a:pPr marL="652780" lvl="1" indent="-457200">
              <a:buFont typeface="+mj-lt"/>
              <a:buAutoNum type="arabicPeriod"/>
            </a:pPr>
            <a:r>
              <a:rPr lang="en-US" sz="2000" dirty="0" smtClean="0">
                <a:solidFill>
                  <a:schemeClr val="bg1"/>
                </a:solidFill>
              </a:rPr>
              <a:t>1D ND Range set to number of rows in the C matrix</a:t>
            </a:r>
            <a:endParaRPr lang="en-US" sz="2000" dirty="0" smtClean="0">
              <a:solidFill>
                <a:schemeClr val="bg1"/>
              </a:solidFill>
            </a:endParaRPr>
          </a:p>
          <a:p>
            <a:pPr marL="652780" lvl="1" indent="-457200">
              <a:buFont typeface="+mj-lt"/>
              <a:buAutoNum type="arabicPeriod"/>
            </a:pPr>
            <a:r>
              <a:rPr lang="en-US" sz="2000" dirty="0" smtClean="0">
                <a:solidFill>
                  <a:schemeClr val="bg1"/>
                </a:solidFill>
              </a:rPr>
              <a:t>Local Dimension set to 64 so number of work-groups match number of compute units (16 in this case) for our order 1024 matrices</a:t>
            </a:r>
            <a:endParaRPr lang="en-US" sz="2000" dirty="0">
              <a:solidFill>
                <a:schemeClr val="bg1"/>
              </a:solidFill>
            </a:endParaRPr>
          </a:p>
        </p:txBody>
      </p:sp>
      <p:sp>
        <p:nvSpPr>
          <p:cNvPr id="24" name="Rectangle 23"/>
          <p:cNvSpPr/>
          <p:nvPr/>
        </p:nvSpPr>
        <p:spPr>
          <a:xfrm>
            <a:off x="4499992" y="3972365"/>
            <a:ext cx="4032448" cy="769441"/>
          </a:xfrm>
          <a:prstGeom prst="rect">
            <a:avLst/>
          </a:prstGeom>
          <a:solidFill>
            <a:schemeClr val="bg1"/>
          </a:solidFill>
          <a:ln w="22225">
            <a:solidFill>
              <a:schemeClr val="accent4"/>
            </a:solidFill>
          </a:ln>
          <a:effectLst/>
        </p:spPr>
        <p:txBody>
          <a:bodyPr wrap="square">
            <a:spAutoFit/>
          </a:bodyPr>
          <a:lstStyle/>
          <a:p>
            <a:r>
              <a:rPr lang="en-US" sz="1100" b="1" dirty="0" err="1" smtClean="0">
                <a:latin typeface="Courier New Bold" panose="02070309020205020404"/>
              </a:rPr>
              <a:t>krow</a:t>
            </a:r>
            <a:r>
              <a:rPr lang="en-US" sz="1100" b="1" dirty="0" smtClean="0">
                <a:latin typeface="Courier New Bold" panose="02070309020205020404"/>
              </a:rPr>
              <a:t>(cl::</a:t>
            </a:r>
            <a:r>
              <a:rPr lang="en-US" sz="1100" b="1" dirty="0" err="1" smtClean="0">
                <a:latin typeface="Courier New Bold" panose="02070309020205020404"/>
              </a:rPr>
              <a:t>EnqueueArgs</a:t>
            </a:r>
            <a:r>
              <a:rPr lang="en-US" sz="1100" b="1" dirty="0" smtClean="0">
                <a:latin typeface="Courier New Bold" panose="02070309020205020404"/>
              </a:rPr>
              <a:t>(queue</a:t>
            </a:r>
            <a:endParaRPr lang="en-US" sz="1100" b="1" dirty="0" smtClean="0">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cl::</a:t>
            </a:r>
            <a:r>
              <a:rPr lang="en-US" sz="1100" b="1" dirty="0" err="1" smtClean="0">
                <a:latin typeface="Courier New Bold" panose="02070309020205020404"/>
              </a:rPr>
              <a:t>NDRange</a:t>
            </a:r>
            <a:r>
              <a:rPr lang="en-US" sz="1100" b="1" dirty="0" smtClean="0">
                <a:latin typeface="Courier New Bold" panose="02070309020205020404"/>
              </a:rPr>
              <a:t>(</a:t>
            </a:r>
            <a:r>
              <a:rPr lang="en-US" sz="1100" b="1" dirty="0" err="1" smtClean="0">
                <a:latin typeface="Courier New Bold" panose="02070309020205020404"/>
              </a:rPr>
              <a:t>Ndim</a:t>
            </a:r>
            <a:r>
              <a:rPr lang="en-US" sz="1100" b="1" dirty="0" smtClean="0">
                <a:latin typeface="Courier New Bold" panose="02070309020205020404"/>
              </a:rPr>
              <a:t>),</a:t>
            </a:r>
            <a:endParaRPr lang="en-US" sz="1100" b="1" dirty="0" smtClean="0">
              <a:latin typeface="Courier New Bold" panose="02070309020205020404"/>
            </a:endParaRPr>
          </a:p>
          <a:p>
            <a:r>
              <a:rPr lang="en-US" sz="1100" b="1" dirty="0" smtClean="0">
                <a:latin typeface="Courier New Bold" panose="02070309020205020404"/>
              </a:rPr>
              <a:t>                     cl::</a:t>
            </a:r>
            <a:r>
              <a:rPr lang="en-US" sz="1100" b="1" dirty="0" err="1" smtClean="0">
                <a:latin typeface="Courier New Bold" panose="02070309020205020404"/>
              </a:rPr>
              <a:t>NDRange</a:t>
            </a:r>
            <a:r>
              <a:rPr lang="en-US" sz="1100" b="1" dirty="0" smtClean="0">
                <a:latin typeface="Courier New Bold" panose="02070309020205020404"/>
              </a:rPr>
              <a:t>(ORDER/16)),</a:t>
            </a:r>
            <a:endParaRPr lang="en-US" sz="1100" b="1" dirty="0" smtClean="0">
              <a:latin typeface="Courier New Bold" panose="02070309020205020404"/>
            </a:endParaRPr>
          </a:p>
          <a:p>
            <a:r>
              <a:rPr lang="en-US" sz="1100" b="1" dirty="0" smtClean="0">
                <a:latin typeface="Courier New Bold" panose="02070309020205020404"/>
              </a:rPr>
              <a:t>     </a:t>
            </a:r>
            <a:r>
              <a:rPr lang="en-US" sz="1100" b="1" dirty="0" err="1" smtClean="0">
                <a:latin typeface="Courier New Bold" panose="02070309020205020404"/>
              </a:rPr>
              <a:t>Ndim</a:t>
            </a:r>
            <a:r>
              <a:rPr lang="en-US" sz="1100" b="1" dirty="0" smtClean="0">
                <a:latin typeface="Courier New Bold" panose="02070309020205020404"/>
              </a:rPr>
              <a:t>, </a:t>
            </a:r>
            <a:r>
              <a:rPr lang="en-US" sz="1100" b="1" dirty="0" err="1" smtClean="0">
                <a:latin typeface="Courier New Bold" panose="02070309020205020404"/>
              </a:rPr>
              <a:t>Mdim</a:t>
            </a:r>
            <a:r>
              <a:rPr lang="en-US" sz="1100" b="1" dirty="0" smtClean="0">
                <a:latin typeface="Courier New Bold" panose="02070309020205020404"/>
              </a:rPr>
              <a:t>, </a:t>
            </a:r>
            <a:r>
              <a:rPr lang="en-US" sz="1100" b="1" dirty="0" err="1" smtClean="0">
                <a:latin typeface="Courier New Bold" panose="02070309020205020404"/>
              </a:rPr>
              <a:t>Pdim</a:t>
            </a:r>
            <a:r>
              <a:rPr lang="en-US" sz="1100" b="1" dirty="0" smtClean="0">
                <a:latin typeface="Courier New Bold" panose="02070309020205020404"/>
              </a:rPr>
              <a:t>, </a:t>
            </a:r>
            <a:r>
              <a:rPr lang="en-US" sz="1100" b="1" dirty="0" err="1" smtClean="0">
                <a:latin typeface="Courier New Bold" panose="02070309020205020404"/>
              </a:rPr>
              <a:t>a_in</a:t>
            </a:r>
            <a:r>
              <a:rPr lang="en-US" sz="1100" b="1" dirty="0" smtClean="0">
                <a:latin typeface="Courier New Bold" panose="02070309020205020404"/>
              </a:rPr>
              <a:t>, </a:t>
            </a:r>
            <a:r>
              <a:rPr lang="en-US" sz="1100" b="1" dirty="0" err="1" smtClean="0">
                <a:latin typeface="Courier New Bold" panose="02070309020205020404"/>
              </a:rPr>
              <a:t>b_in</a:t>
            </a:r>
            <a:r>
              <a:rPr lang="en-US" sz="1100" b="1" dirty="0" smtClean="0">
                <a:latin typeface="Courier New Bold" panose="02070309020205020404"/>
              </a:rPr>
              <a:t>, </a:t>
            </a:r>
            <a:r>
              <a:rPr lang="en-US" sz="1100" b="1" dirty="0" err="1" smtClean="0">
                <a:latin typeface="Courier New Bold" panose="02070309020205020404"/>
              </a:rPr>
              <a:t>c_out</a:t>
            </a:r>
            <a:r>
              <a:rPr lang="en-US" sz="1100" b="1" dirty="0" smtClean="0">
                <a:latin typeface="Courier New Bold" panose="02070309020205020404"/>
              </a:rPr>
              <a:t>);</a:t>
            </a:r>
            <a:endParaRPr lang="en-US" sz="1100" b="1" dirty="0">
              <a:latin typeface="Courier New Bold" panose="020703090202050204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cPr/>
                </a:tc>
              </a:tr>
              <a:tr h="185420">
                <a:tc vMerge="1">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r>
              <a:rPr lang="en-GB" dirty="0" smtClean="0"/>
              <a:t>Device is Tesla® M2090 GPU from NVIDIA® with a max of 16 compute units, 512 PEs</a:t>
            </a:r>
            <a:endParaRPr lang="en-GB" dirty="0" smtClean="0"/>
          </a:p>
          <a:p>
            <a:r>
              <a:rPr lang="en-GB" dirty="0" smtClean="0"/>
              <a:t>Device is Intel® Xeon® CPU, E5649 @ 2.53GHz</a:t>
            </a:r>
            <a:endParaRPr lang="en-GB" dirty="0"/>
          </a:p>
        </p:txBody>
      </p:sp>
      <p:sp>
        <p:nvSpPr>
          <p:cNvPr id="7" name="Content Placeholder 7"/>
          <p:cNvSpPr txBox="1"/>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endParaRPr lang="en-GB" dirty="0">
              <a:solidFill>
                <a:schemeClr val="accent1"/>
              </a:solidFill>
            </a:endParaRPr>
          </a:p>
          <a:p>
            <a:endParaRPr lang="en-GB" dirty="0">
              <a:solidFill>
                <a:schemeClr val="accent1"/>
              </a:solidFill>
            </a:endParaRPr>
          </a:p>
        </p:txBody>
      </p:sp>
      <p:sp>
        <p:nvSpPr>
          <p:cNvPr id="4" name="TextBox 3"/>
          <p:cNvSpPr txBox="1"/>
          <p:nvPr/>
        </p:nvSpPr>
        <p:spPr>
          <a:xfrm>
            <a:off x="3491880" y="4653135"/>
            <a:ext cx="3562194" cy="461665"/>
          </a:xfrm>
          <a:prstGeom prst="rect">
            <a:avLst/>
          </a:prstGeom>
          <a:noFill/>
        </p:spPr>
        <p:txBody>
          <a:bodyPr wrap="none" rtlCol="0">
            <a:spAutoFit/>
          </a:bodyPr>
          <a:lstStyle/>
          <a:p>
            <a:r>
              <a:rPr lang="en-GB" sz="2400" dirty="0" smtClean="0">
                <a:solidFill>
                  <a:schemeClr val="accent3"/>
                </a:solidFill>
              </a:rPr>
              <a:t>This has started to help.</a:t>
            </a:r>
            <a:endParaRPr lang="en-GB" sz="2400" dirty="0">
              <a:solidFill>
                <a:schemeClr val="accent3"/>
              </a:solidFill>
            </a:endParaRP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a:t>
            </a:r>
            <a:r>
              <a:rPr lang="en-GB" sz="2400" dirty="0" smtClean="0"/>
              <a:t>that, in one row of C, </a:t>
            </a:r>
            <a:r>
              <a:rPr lang="en-GB" sz="2400" dirty="0"/>
              <a:t>each element </a:t>
            </a:r>
            <a:r>
              <a:rPr lang="en-GB" sz="2400" dirty="0" smtClean="0"/>
              <a:t>reuses </a:t>
            </a:r>
            <a:r>
              <a:rPr lang="en-GB" sz="2400" dirty="0"/>
              <a:t>the same row of A.</a:t>
            </a:r>
            <a:endParaRPr lang="en-GB" sz="2400" dirty="0"/>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endParaRPr lang="en-GB" sz="2400" dirty="0"/>
          </a:p>
        </p:txBody>
      </p:sp>
      <p:sp>
        <p:nvSpPr>
          <p:cNvPr id="8" name="Rectangle 5"/>
          <p:cNvSpPr>
            <a:spLocks noChangeArrowheads="1"/>
          </p:cNvSpPr>
          <p:nvPr/>
        </p:nvSpPr>
        <p:spPr bwMode="auto">
          <a:xfrm>
            <a:off x="3542227" y="4299331"/>
            <a:ext cx="1150938"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ln>
          <a:effectLst/>
        </p:spPr>
        <p:txBody>
          <a:bodyPr>
            <a:spAutoFit/>
          </a:bodyPr>
          <a:lstStyle/>
          <a:p>
            <a:pPr eaLnBrk="0" hangingPunct="0">
              <a:spcBef>
                <a:spcPct val="50000"/>
              </a:spcBef>
            </a:pPr>
            <a:r>
              <a:rPr lang="en-US" b="1" dirty="0" smtClean="0">
                <a:solidFill>
                  <a:prstClr val="black"/>
                </a:solidFill>
                <a:latin typeface="Arial" panose="020B0604020202020204" pitchFamily="34" charset="0"/>
                <a:ea typeface="MS PGothic"/>
                <a:cs typeface="Arial" panose="020B0604020202020204"/>
                <a:sym typeface="Myriad Set Text" charset="0"/>
              </a:rPr>
              <a:t>=</a:t>
            </a:r>
            <a:endParaRPr lang="en-US" b="1" dirty="0" smtClean="0">
              <a:solidFill>
                <a:prstClr val="black"/>
              </a:solidFill>
              <a:latin typeface="Arial" panose="020B0604020202020204" pitchFamily="34" charset="0"/>
              <a:ea typeface="MS PGothic"/>
              <a:cs typeface="Arial" panose="020B0604020202020204"/>
              <a:sym typeface="Myriad Set Text" charset="0"/>
            </a:endParaRPr>
          </a:p>
        </p:txBody>
      </p:sp>
      <p:sp>
        <p:nvSpPr>
          <p:cNvPr id="11" name="Text Box 8"/>
          <p:cNvSpPr txBox="1">
            <a:spLocks noChangeArrowheads="1"/>
          </p:cNvSpPr>
          <p:nvPr/>
        </p:nvSpPr>
        <p:spPr bwMode="auto">
          <a:xfrm>
            <a:off x="4757468" y="4641873"/>
            <a:ext cx="163512" cy="461665"/>
          </a:xfrm>
          <a:prstGeom prst="rect">
            <a:avLst/>
          </a:prstGeom>
          <a:noFill/>
          <a:ln w="12700">
            <a:noFill/>
            <a:miter lim="800000"/>
          </a:ln>
          <a:effectLst/>
        </p:spPr>
        <p:txBody>
          <a:bodyPr>
            <a:spAutoFit/>
          </a:bodyPr>
          <a:lstStyle/>
          <a:p>
            <a:pPr eaLnBrk="0" hangingPunct="0">
              <a:spcBef>
                <a:spcPct val="50000"/>
              </a:spcBef>
            </a:pPr>
            <a:r>
              <a:rPr lang="en-US" b="1" dirty="0" smtClean="0">
                <a:solidFill>
                  <a:prstClr val="black"/>
                </a:solidFill>
                <a:latin typeface="Arial" panose="020B0604020202020204" pitchFamily="34" charset="0"/>
                <a:ea typeface="MS PGothic"/>
                <a:cs typeface="Arial" panose="020B0604020202020204"/>
                <a:sym typeface="Myriad Set Text" charset="0"/>
              </a:rPr>
              <a:t>x</a:t>
            </a:r>
            <a:endParaRPr lang="en-US" b="1" dirty="0" smtClean="0">
              <a:solidFill>
                <a:prstClr val="black"/>
              </a:solidFill>
              <a:latin typeface="Arial" panose="020B0604020202020204" pitchFamily="34" charset="0"/>
              <a:ea typeface="MS PGothic"/>
              <a:cs typeface="Arial" panose="020B0604020202020204"/>
              <a:sym typeface="Myriad Set Text" charset="0"/>
            </a:endParaRPr>
          </a:p>
        </p:txBody>
      </p:sp>
      <p:sp>
        <p:nvSpPr>
          <p:cNvPr id="13" name="Rectangle 10"/>
          <p:cNvSpPr>
            <a:spLocks noChangeArrowheads="1"/>
          </p:cNvSpPr>
          <p:nvPr/>
        </p:nvSpPr>
        <p:spPr bwMode="auto">
          <a:xfrm>
            <a:off x="3542227" y="4743831"/>
            <a:ext cx="1150938" cy="1270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5" name="Text Box 12"/>
          <p:cNvSpPr txBox="1">
            <a:spLocks noChangeArrowheads="1"/>
          </p:cNvSpPr>
          <p:nvPr/>
        </p:nvSpPr>
        <p:spPr bwMode="auto">
          <a:xfrm>
            <a:off x="3610519" y="4426345"/>
            <a:ext cx="676275" cy="307777"/>
          </a:xfrm>
          <a:prstGeom prst="rect">
            <a:avLst/>
          </a:prstGeom>
          <a:noFill/>
          <a:ln w="12700">
            <a:noFill/>
            <a:miter lim="800000"/>
          </a:ln>
          <a:effectLst/>
        </p:spPr>
        <p:txBody>
          <a:bodyPr>
            <a:spAutoFit/>
          </a:bodyPr>
          <a:lstStyle/>
          <a:p>
            <a:pPr eaLnBrk="0" hangingPunct="0">
              <a:spcBef>
                <a:spcPct val="50000"/>
              </a:spcBef>
            </a:pPr>
            <a:r>
              <a:rPr lang="en-US" sz="1400" smtClean="0">
                <a:solidFill>
                  <a:prstClr val="black"/>
                </a:solidFill>
                <a:latin typeface="Trebuchet MS" panose="020B0603020202020204"/>
                <a:ea typeface="MS PGothic"/>
                <a:cs typeface="Arial" panose="020B0604020202020204"/>
                <a:sym typeface="Myriad Set Text" charset="0"/>
              </a:rPr>
              <a:t>A(i,:)</a:t>
            </a:r>
            <a:endParaRPr lang="en-US" sz="1400" smtClean="0">
              <a:solidFill>
                <a:prstClr val="black"/>
              </a:solidFill>
              <a:latin typeface="Trebuchet MS" panose="020B0603020202020204"/>
              <a:ea typeface="MS PGothic"/>
              <a:cs typeface="Arial" panose="020B0604020202020204"/>
              <a:sym typeface="Myriad Set Text" charset="0"/>
            </a:endParaRPr>
          </a:p>
        </p:txBody>
      </p:sp>
      <p:sp>
        <p:nvSpPr>
          <p:cNvPr id="16" name="Rectangle 13"/>
          <p:cNvSpPr>
            <a:spLocks noChangeArrowheads="1"/>
          </p:cNvSpPr>
          <p:nvPr/>
        </p:nvSpPr>
        <p:spPr bwMode="auto">
          <a:xfrm>
            <a:off x="5091630" y="4299331"/>
            <a:ext cx="1152525"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7" name="Rectangle 14"/>
          <p:cNvSpPr>
            <a:spLocks noChangeArrowheads="1"/>
          </p:cNvSpPr>
          <p:nvPr/>
        </p:nvSpPr>
        <p:spPr bwMode="auto">
          <a:xfrm>
            <a:off x="5320227" y="4299331"/>
            <a:ext cx="134938" cy="10795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8" name="Text Box 15"/>
          <p:cNvSpPr txBox="1">
            <a:spLocks noChangeArrowheads="1"/>
          </p:cNvSpPr>
          <p:nvPr/>
        </p:nvSpPr>
        <p:spPr bwMode="auto">
          <a:xfrm>
            <a:off x="5505965" y="4680345"/>
            <a:ext cx="677862" cy="307777"/>
          </a:xfrm>
          <a:prstGeom prst="rect">
            <a:avLst/>
          </a:prstGeom>
          <a:noFill/>
          <a:ln w="12700">
            <a:noFill/>
            <a:miter lim="800000"/>
          </a:ln>
          <a:effectLst/>
        </p:spPr>
        <p:txBody>
          <a:bodyPr>
            <a:spAutoFit/>
          </a:bodyPr>
          <a:lstStyle/>
          <a:p>
            <a:pPr eaLnBrk="0" hangingPunct="0">
              <a:spcBef>
                <a:spcPct val="50000"/>
              </a:spcBef>
            </a:pPr>
            <a:r>
              <a:rPr lang="en-US" sz="1400" smtClean="0">
                <a:solidFill>
                  <a:prstClr val="black"/>
                </a:solidFill>
                <a:latin typeface="Trebuchet MS" panose="020B0603020202020204"/>
                <a:ea typeface="MS PGothic"/>
                <a:cs typeface="Arial" panose="020B0604020202020204"/>
                <a:sym typeface="Myriad Set Text" charset="0"/>
              </a:rPr>
              <a:t>B(:,j)</a:t>
            </a:r>
            <a:endParaRPr lang="en-US" sz="1400" smtClean="0">
              <a:solidFill>
                <a:prstClr val="black"/>
              </a:solidFill>
              <a:latin typeface="Trebuchet MS" panose="020B0603020202020204"/>
              <a:ea typeface="MS PGothic"/>
              <a:cs typeface="Arial" panose="020B0604020202020204"/>
              <a:sym typeface="Myriad Set Text" charset="0"/>
            </a:endParaRP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ln>
          <a:effectLst/>
        </p:spPr>
        <p:txBody>
          <a:bodyPr>
            <a:spAutoFit/>
          </a:bodyPr>
          <a:lstStyle/>
          <a:p>
            <a:pPr eaLnBrk="0" hangingPunct="0">
              <a:spcBef>
                <a:spcPct val="50000"/>
              </a:spcBef>
            </a:pPr>
            <a:r>
              <a:rPr lang="en-US" sz="1400" dirty="0" smtClean="0">
                <a:solidFill>
                  <a:prstClr val="black"/>
                </a:solidFill>
                <a:latin typeface="Trebuchet MS" panose="020B0603020202020204"/>
                <a:ea typeface="MS PGothic"/>
                <a:cs typeface="Arial" panose="020B0604020202020204"/>
                <a:sym typeface="Myriad Set Text" charset="0"/>
              </a:rPr>
              <a:t>C(</a:t>
            </a:r>
            <a:r>
              <a:rPr lang="en-US" sz="1400" dirty="0" err="1" smtClean="0">
                <a:solidFill>
                  <a:prstClr val="black"/>
                </a:solidFill>
                <a:latin typeface="Trebuchet MS" panose="020B0603020202020204"/>
                <a:ea typeface="MS PGothic"/>
                <a:cs typeface="Arial" panose="020B0604020202020204"/>
                <a:sym typeface="Myriad Set Text" charset="0"/>
              </a:rPr>
              <a:t>i,j</a:t>
            </a:r>
            <a:r>
              <a:rPr lang="en-US" sz="1400" dirty="0" smtClean="0">
                <a:solidFill>
                  <a:prstClr val="black"/>
                </a:solidFill>
                <a:latin typeface="Trebuchet MS" panose="020B0603020202020204"/>
                <a:ea typeface="MS PGothic"/>
                <a:cs typeface="Arial" panose="020B0604020202020204"/>
                <a:sym typeface="Myriad Set Text" charset="0"/>
              </a:rPr>
              <a:t>)</a:t>
            </a:r>
            <a:endParaRPr lang="en-US" sz="1400" dirty="0" smtClean="0">
              <a:solidFill>
                <a:prstClr val="black"/>
              </a:solidFill>
              <a:latin typeface="Trebuchet MS" panose="020B0603020202020204"/>
              <a:ea typeface="MS PGothic"/>
              <a:cs typeface="Arial" panose="020B0604020202020204"/>
              <a:sym typeface="Myriad Set Text" charset="0"/>
            </a:endParaRPr>
          </a:p>
        </p:txBody>
      </p:sp>
      <p:sp>
        <p:nvSpPr>
          <p:cNvPr id="22" name="TextBox 21"/>
          <p:cNvSpPr txBox="1"/>
          <p:nvPr/>
        </p:nvSpPr>
        <p:spPr>
          <a:xfrm>
            <a:off x="3901344" y="5831105"/>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panose="020B0603020202020204"/>
                <a:ea typeface="ヒラギノ角ゴ ProN W3" panose="020B0300000000000000" charset="-128"/>
                <a:cs typeface="Arial" panose="020B0604020202020204"/>
                <a:sym typeface="Myriad Set Text" charset="0"/>
              </a:rPr>
              <a:t>Private memory of each work-item</a:t>
            </a:r>
            <a:endParaRPr lang="en-US" sz="2000" b="1" dirty="0">
              <a:solidFill>
                <a:prstClr val="black"/>
              </a:solidFill>
              <a:latin typeface="Trebuchet MS" panose="020B0603020202020204"/>
              <a:ea typeface="ヒラギノ角ゴ ProN W3" panose="020B0300000000000000" charset="-128"/>
              <a:cs typeface="Arial" panose="020B0604020202020204"/>
              <a:sym typeface="Myriad Set Text" charset="0"/>
            </a:endParaRP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 name="Oval 1"/>
          <p:cNvSpPr/>
          <p:nvPr/>
        </p:nvSpPr>
        <p:spPr>
          <a:xfrm>
            <a:off x="3407311" y="4398405"/>
            <a:ext cx="1431913" cy="6898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H="1" flipV="1">
            <a:off x="4123268" y="5088298"/>
            <a:ext cx="1422968" cy="7428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29" y="1820572"/>
            <a:ext cx="3491880" cy="3744416"/>
          </a:xfrm>
        </p:spPr>
        <p:txBody>
          <a:bodyPr>
            <a:normAutofit lnSpcReduction="1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endParaRPr lang="en-GB" sz="2000" b="1" dirty="0" smtClean="0">
              <a:latin typeface="Courier"/>
            </a:endParaRP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N,</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endParaRPr lang="en-GB" sz="2000" b="1" dirty="0" smtClean="0">
              <a:latin typeface="Courier"/>
            </a:endParaRP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endParaRPr lang="en-GB" sz="2000" b="1" dirty="0" smtClean="0">
              <a:latin typeface="Courier"/>
            </a:endParaRPr>
          </a:p>
          <a:p>
            <a:pPr marL="0" indent="0">
              <a:buNone/>
            </a:pPr>
            <a:r>
              <a:rPr lang="en-GB" sz="2000" b="1" dirty="0" smtClean="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r>
              <a:rPr lang="en-GB" sz="2000" b="1" dirty="0" smtClean="0">
                <a:latin typeface="Courier"/>
              </a:rPr>
              <a:t>)</a:t>
            </a:r>
            <a:endParaRPr lang="en-GB" sz="2000" b="1" dirty="0" smtClean="0">
              <a:latin typeface="Courier"/>
            </a:endParaRPr>
          </a:p>
          <a:p>
            <a:pPr marL="0" indent="0">
              <a:buNone/>
            </a:pPr>
            <a:r>
              <a:rPr lang="en-GB" sz="2000" b="1" dirty="0">
                <a:solidFill>
                  <a:prstClr val="black"/>
                </a:solidFill>
                <a:latin typeface="Courier"/>
              </a:rPr>
              <a:t>{</a:t>
            </a:r>
            <a:endParaRPr lang="en-GB" sz="2000" b="1" dirty="0">
              <a:solidFill>
                <a:prstClr val="black"/>
              </a:solidFill>
              <a:latin typeface="Courier"/>
            </a:endParaRP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endParaRPr lang="en-GB" sz="2000" b="1" dirty="0">
              <a:solidFill>
                <a:prstClr val="black"/>
              </a:solidFill>
              <a:latin typeface="Courier"/>
            </a:endParaRP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 </a:t>
            </a:r>
            <a:br>
              <a:rPr lang="en-GB" sz="2000" b="1" dirty="0" smtClean="0">
                <a:solidFill>
                  <a:prstClr val="black"/>
                </a:solidFill>
                <a:latin typeface="Courier"/>
              </a:rPr>
            </a:br>
            <a:r>
              <a:rPr lang="en-GB" sz="2000" b="1" dirty="0" smtClean="0">
                <a:solidFill>
                  <a:prstClr val="black"/>
                </a:solidFill>
                <a:latin typeface="Courier"/>
              </a:rPr>
              <a:t>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(0</a:t>
            </a:r>
            <a:r>
              <a:rPr lang="en-GB" sz="2000" b="1" dirty="0">
                <a:solidFill>
                  <a:prstClr val="black"/>
                </a:solidFill>
                <a:latin typeface="Courier"/>
              </a:rPr>
              <a:t>);</a:t>
            </a:r>
            <a:endParaRPr lang="en-GB" sz="2000" b="1" dirty="0">
              <a:solidFill>
                <a:prstClr val="black"/>
              </a:solidFill>
              <a:latin typeface="Courier"/>
            </a:endParaRPr>
          </a:p>
          <a:p>
            <a:pPr marL="0" indent="0">
              <a:buNone/>
            </a:pPr>
            <a:r>
              <a:rPr lang="en-GB" sz="2000" b="1" dirty="0" smtClean="0">
                <a:solidFill>
                  <a:srgbClr val="C0504D"/>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r>
              <a:rPr lang="en-GB" sz="2000" b="1" dirty="0" smtClean="0">
                <a:solidFill>
                  <a:prstClr val="black"/>
                </a:solidFill>
                <a:latin typeface="Courier"/>
              </a:rPr>
              <a:t>  </a:t>
            </a:r>
            <a:endParaRPr lang="en-GB" sz="2000" b="1" dirty="0" smtClean="0">
              <a:solidFill>
                <a:prstClr val="black"/>
              </a:solidFill>
              <a:latin typeface="Courier"/>
            </a:endParaRPr>
          </a:p>
          <a:p>
            <a:pPr marL="0" inden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smtClean="0">
                <a:solidFill>
                  <a:schemeClr val="accent2"/>
                </a:solidFill>
                <a:latin typeface="Courier"/>
              </a:rPr>
              <a:t>float </a:t>
            </a:r>
            <a:r>
              <a:rPr lang="en-GB" sz="2000" b="1" dirty="0" err="1">
                <a:latin typeface="Courier"/>
              </a:rPr>
              <a:t>Awrk</a:t>
            </a:r>
            <a:r>
              <a:rPr lang="en-GB" sz="2000" b="1" dirty="0">
                <a:latin typeface="Courier"/>
              </a:rPr>
              <a:t>[1024</a:t>
            </a:r>
            <a:r>
              <a:rPr lang="en-GB" sz="2000" b="1" dirty="0" smtClean="0">
                <a:latin typeface="Courier"/>
              </a:rPr>
              <a:t>];</a:t>
            </a:r>
            <a:endParaRPr lang="en-GB" sz="2000" b="1" dirty="0" smtClean="0">
              <a:latin typeface="Courier"/>
            </a:endParaRPr>
          </a:p>
          <a:p>
            <a:pPr marL="0" indent="0">
              <a:buNone/>
            </a:pP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2800" dirty="0"/>
              <a:t>(Row of A in private memory)</a:t>
            </a:r>
            <a:endParaRPr lang="en-GB" sz="2800" dirty="0"/>
          </a:p>
        </p:txBody>
      </p:sp>
      <p:sp>
        <p:nvSpPr>
          <p:cNvPr id="4" name="Content Placeholder 2"/>
          <p:cNvSpPr txBox="1"/>
          <p:nvPr/>
        </p:nvSpPr>
        <p:spPr>
          <a:xfrm>
            <a:off x="3737309" y="1653524"/>
            <a:ext cx="5249036"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GB" sz="2000" b="1" dirty="0" smtClean="0">
                <a:solidFill>
                  <a:prstClr val="black"/>
                </a:solidFill>
                <a:latin typeface="Courier"/>
              </a:rPr>
              <a:t>  for </a:t>
            </a:r>
            <a:r>
              <a:rPr lang="en-GB" sz="2000" b="1" dirty="0">
                <a:solidFill>
                  <a:prstClr val="black"/>
                </a:solidFill>
                <a:latin typeface="Courier"/>
              </a:rPr>
              <a:t>(k = 0; k &lt; N</a:t>
            </a:r>
            <a:r>
              <a:rPr lang="en-GB" sz="2000" b="1" dirty="0" smtClean="0">
                <a:solidFill>
                  <a:prstClr val="black"/>
                </a:solidFill>
                <a:latin typeface="Courier"/>
              </a:rPr>
              <a:t>; </a:t>
            </a:r>
            <a:r>
              <a:rPr lang="en-GB" sz="2000" b="1" dirty="0">
                <a:solidFill>
                  <a:prstClr val="black"/>
                </a:solidFill>
                <a:latin typeface="Courier"/>
              </a:rPr>
              <a:t>k++)</a:t>
            </a:r>
            <a:endParaRPr lang="en-GB" sz="2000" b="1" dirty="0">
              <a:solidFill>
                <a:prstClr val="black"/>
              </a:solidFill>
              <a:latin typeface="Courier"/>
            </a:endParaRPr>
          </a:p>
          <a:p>
            <a:pPr marL="0" indent="0" fontAlgn="auto">
              <a:spcAft>
                <a:spcPts val="0"/>
              </a:spcAft>
              <a:buFont typeface="Arial" panose="020B0604020202020204" pitchFamily="34" charse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Awrk</a:t>
            </a:r>
            <a:r>
              <a:rPr lang="en-GB" sz="2000" b="1" dirty="0" smtClean="0">
                <a:solidFill>
                  <a:prstClr val="black"/>
                </a:solidFill>
                <a:latin typeface="Courier"/>
              </a:rPr>
              <a:t>[k</a:t>
            </a:r>
            <a:r>
              <a:rPr lang="en-GB" sz="2000" b="1" dirty="0">
                <a:solidFill>
                  <a:prstClr val="black"/>
                </a:solidFill>
                <a:latin typeface="Courier"/>
              </a:rPr>
              <a:t>] = </a:t>
            </a:r>
            <a:r>
              <a:rPr lang="en-GB" sz="2000" b="1" dirty="0" smtClean="0">
                <a:solidFill>
                  <a:prstClr val="black"/>
                </a:solidFill>
                <a:latin typeface="Courier"/>
              </a:rPr>
              <a:t>A[</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N+k</a:t>
            </a:r>
            <a:r>
              <a:rPr lang="en-GB" sz="2000" b="1" dirty="0" smtClean="0">
                <a:solidFill>
                  <a:prstClr val="black"/>
                </a:solidFill>
                <a:latin typeface="Courier"/>
              </a:rPr>
              <a:t>];</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endParaRPr lang="en-GB" sz="2000" b="1" dirty="0" smtClean="0">
              <a:solidFill>
                <a:prstClr val="black"/>
              </a:solidFill>
              <a:latin typeface="Courier"/>
            </a:endParaRPr>
          </a:p>
          <a:p>
            <a:pPr marL="0" indent="0">
              <a:buFont typeface="Arial" panose="020B0604020202020204" pitchFamily="34" charset="0"/>
              <a:buNone/>
            </a:pPr>
            <a:r>
              <a:rPr lang="en-GB" sz="2000" b="1" dirty="0" smtClean="0">
                <a:solidFill>
                  <a:srgbClr val="4F81BD"/>
                </a:solidFill>
                <a:latin typeface="Courier"/>
              </a:rPr>
              <a:t>  </a:t>
            </a:r>
            <a:r>
              <a:rPr lang="en-GB" sz="2000" b="1" dirty="0">
                <a:solidFill>
                  <a:prstClr val="black"/>
                </a:solidFill>
                <a:latin typeface="Courier"/>
              </a:rPr>
              <a:t>for (j = 0; j &lt; </a:t>
            </a:r>
            <a:r>
              <a:rPr lang="en-GB" sz="2000" b="1" dirty="0" smtClean="0">
                <a:solidFill>
                  <a:prstClr val="black"/>
                </a:solidFill>
                <a:latin typeface="Courier"/>
              </a:rPr>
              <a:t>N; </a:t>
            </a:r>
            <a:r>
              <a:rPr lang="en-GB" sz="2000" b="1" dirty="0">
                <a:solidFill>
                  <a:prstClr val="black"/>
                </a:solidFill>
                <a:latin typeface="Courier"/>
              </a:rPr>
              <a:t>j++) {</a:t>
            </a:r>
            <a:endParaRPr lang="en-GB" sz="2000" b="1" dirty="0">
              <a:solidFill>
                <a:prstClr val="black"/>
              </a:solidFill>
              <a:latin typeface="Courier"/>
            </a:endParaRPr>
          </a:p>
          <a:p>
            <a:pPr marL="0" indent="0">
              <a:buFont typeface="Arial" panose="020B0604020202020204" pitchFamily="34" charset="0"/>
              <a:buNone/>
            </a:pPr>
            <a:r>
              <a:rPr lang="en-GB" sz="2000" b="1" dirty="0">
                <a:solidFill>
                  <a:prstClr val="black">
                    <a:lumMod val="85000"/>
                  </a:prstClr>
                </a:solidFill>
                <a:latin typeface="Courier"/>
              </a:rPr>
              <a:t>  </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a:t>
            </a:r>
            <a:r>
              <a:rPr lang="en-GB" sz="2000" b="1" dirty="0">
                <a:solidFill>
                  <a:prstClr val="black"/>
                </a:solidFill>
                <a:latin typeface="Courier"/>
              </a:rPr>
              <a:t>= 0.0f;</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for (k = 0; k &lt; N; k++) </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t>
            </a:r>
            <a:r>
              <a:rPr lang="en-GB" sz="2000" b="1" dirty="0" err="1" smtClean="0">
                <a:solidFill>
                  <a:prstClr val="black"/>
                </a:solidFill>
                <a:latin typeface="Courier"/>
              </a:rPr>
              <a:t>Awrk</a:t>
            </a:r>
            <a:r>
              <a:rPr lang="en-GB" sz="2000" b="1" dirty="0" smtClean="0">
                <a:solidFill>
                  <a:prstClr val="black"/>
                </a:solidFill>
                <a:latin typeface="Courier"/>
              </a:rPr>
              <a:t>[k]*B[k*</a:t>
            </a:r>
            <a:r>
              <a:rPr lang="en-GB" sz="2000" b="1" dirty="0" err="1" smtClean="0">
                <a:solidFill>
                  <a:prstClr val="black"/>
                </a:solidFill>
                <a:latin typeface="Courier"/>
              </a:rPr>
              <a:t>N+j</a:t>
            </a:r>
            <a:r>
              <a:rPr lang="en-GB" sz="2000" b="1" dirty="0" smtClean="0">
                <a:solidFill>
                  <a:prstClr val="black"/>
                </a:solidFill>
                <a:latin typeface="Courier"/>
              </a:rPr>
              <a:t>];</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C[i*</a:t>
            </a:r>
            <a:r>
              <a:rPr lang="en-GB" sz="2000" b="1" dirty="0" err="1" smtClean="0">
                <a:solidFill>
                  <a:prstClr val="black"/>
                </a:solidFill>
                <a:latin typeface="Courier"/>
              </a:rPr>
              <a:t>N+j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a:solidFill>
                  <a:prstClr val="black"/>
                </a:solidFill>
                <a:latin typeface="Courier"/>
              </a:rPr>
              <a:t> </a:t>
            </a:r>
            <a:r>
              <a:rPr lang="en-GB" sz="2000" b="1" dirty="0" smtClean="0">
                <a:solidFill>
                  <a:prstClr val="black"/>
                </a:solidFill>
                <a:latin typeface="Courier"/>
              </a:rPr>
              <a:t> }</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cxnSp>
        <p:nvCxnSpPr>
          <p:cNvPr id="6" name="Straight Connector 5"/>
          <p:cNvCxnSpPr/>
          <p:nvPr/>
        </p:nvCxnSpPr>
        <p:spPr>
          <a:xfrm>
            <a:off x="3674245" y="1653524"/>
            <a:ext cx="0" cy="485764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6550223"/>
            <a:ext cx="9199954"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Trebuchet MS" panose="020B0603020202020204"/>
                <a:ea typeface="+mn-ea"/>
              </a:rPr>
              <a:t>(*Actually, this is using </a:t>
            </a:r>
            <a:r>
              <a:rPr lang="en-US" sz="1400" b="1" i="1" dirty="0" smtClean="0">
                <a:solidFill>
                  <a:prstClr val="black"/>
                </a:solidFill>
                <a:latin typeface="Trebuchet MS" panose="020B0603020202020204"/>
                <a:ea typeface="+mn-ea"/>
              </a:rPr>
              <a:t>far</a:t>
            </a:r>
            <a:r>
              <a:rPr lang="en-US" sz="1400" dirty="0" smtClean="0">
                <a:solidFill>
                  <a:prstClr val="black"/>
                </a:solidFill>
                <a:latin typeface="Trebuchet MS" panose="020B0603020202020204"/>
                <a:ea typeface="+mn-ea"/>
              </a:rPr>
              <a:t> more private memory than we’ll have and so </a:t>
            </a:r>
            <a:r>
              <a:rPr lang="en-US" sz="1400" dirty="0" err="1" smtClean="0">
                <a:solidFill>
                  <a:prstClr val="black"/>
                </a:solidFill>
                <a:latin typeface="Trebuchet MS" panose="020B0603020202020204"/>
                <a:ea typeface="+mn-ea"/>
              </a:rPr>
              <a:t>Awrk</a:t>
            </a:r>
            <a:r>
              <a:rPr lang="en-US" sz="1400" dirty="0" smtClean="0">
                <a:solidFill>
                  <a:prstClr val="black"/>
                </a:solidFill>
                <a:latin typeface="Trebuchet MS" panose="020B0603020202020204"/>
                <a:ea typeface="+mn-ea"/>
              </a:rPr>
              <a:t>[] will be spilled to global memory)</a:t>
            </a:r>
            <a:endParaRPr lang="en-US" sz="1400" dirty="0">
              <a:solidFill>
                <a:prstClr val="black"/>
              </a:solidFill>
              <a:latin typeface="Trebuchet MS" panose="020B0603020202020204"/>
              <a:ea typeface="+mn-ea"/>
            </a:endParaRPr>
          </a:p>
        </p:txBody>
      </p:sp>
      <p:sp>
        <p:nvSpPr>
          <p:cNvPr id="8" name="Rectangle 7"/>
          <p:cNvSpPr/>
          <p:nvPr/>
        </p:nvSpPr>
        <p:spPr>
          <a:xfrm>
            <a:off x="2743200" y="866860"/>
            <a:ext cx="6059236" cy="584775"/>
          </a:xfrm>
          <a:prstGeom prst="rect">
            <a:avLst/>
          </a:prstGeom>
          <a:ln>
            <a:solidFill>
              <a:srgbClr val="002060"/>
            </a:solidFill>
          </a:ln>
        </p:spPr>
        <p:txBody>
          <a:bodyPr wrap="square">
            <a:spAutoFit/>
          </a:bodyPr>
          <a:lstStyle/>
          <a:p>
            <a:pPr algn="ctr" fontAlgn="auto">
              <a:spcBef>
                <a:spcPts val="0"/>
              </a:spcBef>
              <a:spcAft>
                <a:spcPts val="0"/>
              </a:spcAft>
            </a:pPr>
            <a:r>
              <a:rPr lang="en-US" sz="1600" b="1" dirty="0" smtClean="0">
                <a:solidFill>
                  <a:srgbClr val="002060"/>
                </a:solidFill>
                <a:latin typeface="Trebuchet MS" panose="020B0603020202020204"/>
                <a:ea typeface="+mn-ea"/>
              </a:rPr>
              <a:t>Copy a row of A into private memory from </a:t>
            </a:r>
            <a:r>
              <a:rPr lang="en-US" sz="1600" b="1" dirty="0">
                <a:solidFill>
                  <a:srgbClr val="002060"/>
                </a:solidFill>
                <a:latin typeface="Trebuchet MS" panose="020B0603020202020204"/>
                <a:ea typeface="+mn-ea"/>
              </a:rPr>
              <a:t>global memory before we start with the matrix multiplications.</a:t>
            </a:r>
            <a:endParaRPr lang="en-US" sz="1600" b="1" dirty="0">
              <a:solidFill>
                <a:srgbClr val="002060"/>
              </a:solidFill>
              <a:latin typeface="Trebuchet MS" panose="020B0603020202020204"/>
              <a:ea typeface="+mn-ea"/>
            </a:endParaRPr>
          </a:p>
        </p:txBody>
      </p:sp>
      <p:sp>
        <p:nvSpPr>
          <p:cNvPr id="9" name="Rectangle 8"/>
          <p:cNvSpPr/>
          <p:nvPr/>
        </p:nvSpPr>
        <p:spPr>
          <a:xfrm>
            <a:off x="494143" y="5700090"/>
            <a:ext cx="3085067" cy="646331"/>
          </a:xfrm>
          <a:prstGeom prst="rect">
            <a:avLst/>
          </a:prstGeom>
          <a:ln>
            <a:solidFill>
              <a:srgbClr val="002060"/>
            </a:solidFill>
          </a:ln>
        </p:spPr>
        <p:txBody>
          <a:bodyPr wrap="square">
            <a:spAutoFit/>
          </a:bodyPr>
          <a:lstStyle/>
          <a:p>
            <a:pPr algn="ctr" fontAlgn="auto">
              <a:spcBef>
                <a:spcPts val="0"/>
              </a:spcBef>
              <a:spcAft>
                <a:spcPts val="0"/>
              </a:spcAft>
            </a:pPr>
            <a:r>
              <a:rPr lang="en-US" sz="1800" b="1" dirty="0">
                <a:solidFill>
                  <a:srgbClr val="002060"/>
                </a:solidFill>
                <a:latin typeface="Trebuchet MS" panose="020B0603020202020204"/>
                <a:ea typeface="+mn-ea"/>
              </a:rPr>
              <a:t>Setup a work array for A in private </a:t>
            </a:r>
            <a:r>
              <a:rPr lang="en-US" sz="1800" b="1" dirty="0" smtClean="0">
                <a:solidFill>
                  <a:srgbClr val="002060"/>
                </a:solidFill>
                <a:latin typeface="Trebuchet MS" panose="020B0603020202020204"/>
                <a:ea typeface="+mn-ea"/>
              </a:rPr>
              <a:t>memory*</a:t>
            </a:r>
            <a:endParaRPr lang="en-US" sz="1800" b="1" dirty="0">
              <a:solidFill>
                <a:srgbClr val="002060"/>
              </a:solidFill>
              <a:latin typeface="Trebuchet MS" panose="020B0603020202020204"/>
              <a:ea typeface="+mn-ea"/>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cPr/>
                </a:tc>
              </a:tr>
              <a:tr h="185420">
                <a:tc vMerge="1">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smtClean="0"/>
              <a:t>Device is Tesla® M2090 GPU from NVIDIA® with a max of 16 compute units, 512 PEs</a:t>
            </a:r>
            <a:endParaRPr lang="en-GB" dirty="0" smtClean="0"/>
          </a:p>
          <a:p>
            <a:r>
              <a:rPr lang="en-GB" dirty="0" smtClean="0"/>
              <a:t>Device is Intel® Xeon® CPU, E5649 @ 2.53GHz</a:t>
            </a:r>
            <a:endParaRPr lang="en-GB" dirty="0"/>
          </a:p>
        </p:txBody>
      </p:sp>
      <p:sp>
        <p:nvSpPr>
          <p:cNvPr id="7" name="Content Placeholder 7"/>
          <p:cNvSpPr txBox="1"/>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endParaRPr lang="en-GB" dirty="0">
              <a:solidFill>
                <a:schemeClr val="accent1"/>
              </a:solidFill>
            </a:endParaRPr>
          </a:p>
          <a:p>
            <a:endParaRPr lang="en-GB" dirty="0">
              <a:solidFill>
                <a:schemeClr val="accent1"/>
              </a:solidFill>
            </a:endParaRPr>
          </a:p>
        </p:txBody>
      </p:sp>
      <p:sp>
        <p:nvSpPr>
          <p:cNvPr id="4" name="TextBox 3"/>
          <p:cNvSpPr txBox="1"/>
          <p:nvPr/>
        </p:nvSpPr>
        <p:spPr>
          <a:xfrm>
            <a:off x="4572000" y="5169242"/>
            <a:ext cx="1758815" cy="461665"/>
          </a:xfrm>
          <a:prstGeom prst="rect">
            <a:avLst/>
          </a:prstGeom>
          <a:noFill/>
        </p:spPr>
        <p:txBody>
          <a:bodyPr wrap="none" rtlCol="0">
            <a:spAutoFit/>
          </a:bodyPr>
          <a:lstStyle/>
          <a:p>
            <a:r>
              <a:rPr lang="en-GB" sz="2400" dirty="0" smtClean="0">
                <a:solidFill>
                  <a:schemeClr val="accent2"/>
                </a:solidFill>
              </a:rPr>
              <a:t>Big impact!</a:t>
            </a:r>
            <a:endParaRPr lang="en-GB" sz="2400" dirty="0">
              <a:solidFill>
                <a:schemeClr val="accent2"/>
              </a:solidFill>
            </a:endParaRP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smtClean="0"/>
              <a:t>Why using too much private memory can be a good thing</a:t>
            </a:r>
            <a:endParaRPr lang="en-GB" dirty="0"/>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GB" dirty="0" smtClean="0"/>
              <a:t>In reality private memory is just hardware registers, so only dozens of these are available per work-item</a:t>
            </a:r>
            <a:endParaRPr lang="en-GB" dirty="0" smtClean="0"/>
          </a:p>
          <a:p>
            <a:r>
              <a:rPr lang="en-GB" dirty="0" smtClean="0"/>
              <a:t>Many kernels will allocate too many variables to private memory</a:t>
            </a:r>
            <a:endParaRPr lang="en-GB" dirty="0" smtClean="0"/>
          </a:p>
          <a:p>
            <a:r>
              <a:rPr lang="en-GB" dirty="0" smtClean="0"/>
              <a:t>So the compiler already has to be able to deal with this</a:t>
            </a:r>
            <a:endParaRPr lang="en-GB" dirty="0" smtClean="0"/>
          </a:p>
          <a:p>
            <a:r>
              <a:rPr lang="en-GB" dirty="0" smtClean="0"/>
              <a:t>It does so by </a:t>
            </a:r>
            <a:r>
              <a:rPr lang="en-GB" i="1" dirty="0" smtClean="0"/>
              <a:t>spilling</a:t>
            </a:r>
            <a:r>
              <a:rPr lang="en-GB" dirty="0" smtClean="0"/>
              <a:t> excess private variables to (global) memory</a:t>
            </a:r>
            <a:endParaRPr lang="en-GB" dirty="0" smtClean="0"/>
          </a:p>
          <a:p>
            <a:r>
              <a:rPr lang="en-GB" dirty="0" smtClean="0"/>
              <a:t>You still told the compiler something useful – that the data will only be accessed by a single work-item</a:t>
            </a:r>
            <a:endParaRPr lang="en-GB" dirty="0" smtClean="0"/>
          </a:p>
          <a:p>
            <a:r>
              <a:rPr lang="en-GB" dirty="0" smtClean="0"/>
              <a:t>This lets the compiler allocate the data in such as way as to enable more efficient memory access</a:t>
            </a:r>
            <a:endParaRPr lang="en-GB"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7: using private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endParaRPr lang="en-GB" dirty="0">
              <a:solidFill>
                <a:schemeClr val="accent2"/>
              </a:solidFill>
            </a:endParaRPr>
          </a:p>
          <a:p>
            <a:pPr lvl="1"/>
            <a:r>
              <a:rPr lang="en-GB" dirty="0"/>
              <a:t>Use </a:t>
            </a:r>
            <a:r>
              <a:rPr lang="en-GB" dirty="0" smtClean="0"/>
              <a:t>private </a:t>
            </a:r>
            <a:r>
              <a:rPr lang="en-GB" dirty="0"/>
              <a:t>memory to minimize memory movement costs and optimize performance of your matrix multiplication program</a:t>
            </a:r>
            <a:endParaRPr lang="en-GB" dirty="0"/>
          </a:p>
          <a:p>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r>
              <a:rPr lang="en-GB" dirty="0"/>
              <a:t>Start with your matrix multiplication </a:t>
            </a:r>
            <a:r>
              <a:rPr lang="en-GB" dirty="0" smtClean="0"/>
              <a:t>solution</a:t>
            </a:r>
            <a:endParaRPr lang="en-GB" dirty="0" smtClean="0"/>
          </a:p>
          <a:p>
            <a:pPr lvl="1"/>
            <a:r>
              <a:rPr lang="en-GB" dirty="0" smtClean="0"/>
              <a:t>Modify the kernel so that each work-item copies its own row of A into private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endParaRPr lang="en-GB" dirty="0"/>
          </a:p>
          <a:p>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r>
              <a:rPr lang="en-GB" dirty="0"/>
              <a:t>A message to standard output verifying that the matrix multiplication program is generating the correct results</a:t>
            </a:r>
            <a:endParaRPr lang="en-GB" dirty="0"/>
          </a:p>
          <a:p>
            <a:pPr lvl="1"/>
            <a:r>
              <a:rPr lang="en-GB" dirty="0"/>
              <a:t>Report the runtime and the MFLOPS</a:t>
            </a:r>
            <a:endParaRPr lang="en-GB"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a:t>
            </a:r>
            <a:r>
              <a:rPr lang="en-GB" sz="2400" dirty="0" smtClean="0"/>
              <a:t>that, in one row of C, </a:t>
            </a:r>
            <a:r>
              <a:rPr lang="en-GB" sz="2400" dirty="0"/>
              <a:t>each element </a:t>
            </a:r>
            <a:r>
              <a:rPr lang="en-GB" sz="2400" dirty="0" smtClean="0"/>
              <a:t>uses </a:t>
            </a:r>
            <a:r>
              <a:rPr lang="en-GB" sz="2400" dirty="0"/>
              <a:t>the same row of A</a:t>
            </a:r>
            <a:endParaRPr lang="en-GB" sz="2400" dirty="0"/>
          </a:p>
          <a:p>
            <a:r>
              <a:rPr lang="en-GB" sz="2400" dirty="0"/>
              <a:t>Each work-item in a </a:t>
            </a:r>
            <a:r>
              <a:rPr lang="en-GB" sz="2400" dirty="0" smtClean="0"/>
              <a:t>work-group </a:t>
            </a:r>
            <a:r>
              <a:rPr lang="en-GB" sz="2400" dirty="0"/>
              <a:t>also uses the same columns of B</a:t>
            </a:r>
            <a:endParaRPr lang="en-GB" sz="2400" dirty="0"/>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a:t>
            </a:r>
            <a:r>
              <a:rPr lang="en-GB" sz="2400" dirty="0" smtClean="0"/>
              <a:t>(which is shared </a:t>
            </a:r>
            <a:r>
              <a:rPr lang="en-GB" sz="2400" dirty="0"/>
              <a:t>by </a:t>
            </a:r>
            <a:r>
              <a:rPr lang="en-GB" sz="2400" dirty="0" smtClean="0"/>
              <a:t>the work-items in the work-group)</a:t>
            </a:r>
            <a:endParaRPr lang="en-GB" sz="2400" dirty="0"/>
          </a:p>
        </p:txBody>
      </p:sp>
      <p:sp>
        <p:nvSpPr>
          <p:cNvPr id="8" name="Rectangle 5"/>
          <p:cNvSpPr>
            <a:spLocks noChangeArrowheads="1"/>
          </p:cNvSpPr>
          <p:nvPr/>
        </p:nvSpPr>
        <p:spPr bwMode="auto">
          <a:xfrm>
            <a:off x="3483499" y="4299331"/>
            <a:ext cx="1150938"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ln>
          <a:effectLst/>
        </p:spPr>
        <p:txBody>
          <a:bodyPr>
            <a:spAutoFit/>
          </a:bodyPr>
          <a:lstStyle/>
          <a:p>
            <a:pPr eaLnBrk="0" hangingPunct="0">
              <a:spcBef>
                <a:spcPct val="50000"/>
              </a:spcBef>
            </a:pPr>
            <a:r>
              <a:rPr lang="en-US" b="1" dirty="0" smtClean="0">
                <a:solidFill>
                  <a:prstClr val="black"/>
                </a:solidFill>
                <a:latin typeface="Arial" panose="020B0604020202020204" pitchFamily="34" charset="0"/>
                <a:ea typeface="MS PGothic"/>
                <a:cs typeface="Arial" panose="020B0604020202020204"/>
                <a:sym typeface="Myriad Set Text" charset="0"/>
              </a:rPr>
              <a:t>=</a:t>
            </a:r>
            <a:endParaRPr lang="en-US" b="1" dirty="0" smtClean="0">
              <a:solidFill>
                <a:prstClr val="black"/>
              </a:solidFill>
              <a:latin typeface="Arial" panose="020B0604020202020204" pitchFamily="34" charset="0"/>
              <a:ea typeface="MS PGothic"/>
              <a:cs typeface="Arial" panose="020B0604020202020204"/>
              <a:sym typeface="Myriad Set Text" charset="0"/>
            </a:endParaRPr>
          </a:p>
        </p:txBody>
      </p:sp>
      <p:sp>
        <p:nvSpPr>
          <p:cNvPr id="11" name="Text Box 8"/>
          <p:cNvSpPr txBox="1">
            <a:spLocks noChangeArrowheads="1"/>
          </p:cNvSpPr>
          <p:nvPr/>
        </p:nvSpPr>
        <p:spPr bwMode="auto">
          <a:xfrm>
            <a:off x="4698740" y="4641873"/>
            <a:ext cx="163512" cy="461665"/>
          </a:xfrm>
          <a:prstGeom prst="rect">
            <a:avLst/>
          </a:prstGeom>
          <a:noFill/>
          <a:ln w="12700">
            <a:noFill/>
            <a:miter lim="800000"/>
          </a:ln>
          <a:effectLst/>
        </p:spPr>
        <p:txBody>
          <a:bodyPr>
            <a:spAutoFit/>
          </a:bodyPr>
          <a:lstStyle/>
          <a:p>
            <a:pPr eaLnBrk="0" hangingPunct="0">
              <a:spcBef>
                <a:spcPct val="50000"/>
              </a:spcBef>
            </a:pPr>
            <a:r>
              <a:rPr lang="en-US" b="1" dirty="0" smtClean="0">
                <a:solidFill>
                  <a:prstClr val="black"/>
                </a:solidFill>
                <a:latin typeface="Arial" panose="020B0604020202020204" pitchFamily="34" charset="0"/>
                <a:ea typeface="MS PGothic"/>
                <a:cs typeface="Arial" panose="020B0604020202020204"/>
                <a:sym typeface="Myriad Set Text" charset="0"/>
              </a:rPr>
              <a:t>x</a:t>
            </a:r>
            <a:endParaRPr lang="en-US" b="1" dirty="0" smtClean="0">
              <a:solidFill>
                <a:prstClr val="black"/>
              </a:solidFill>
              <a:latin typeface="Arial" panose="020B0604020202020204" pitchFamily="34" charset="0"/>
              <a:ea typeface="MS PGothic"/>
              <a:cs typeface="Arial" panose="020B0604020202020204"/>
              <a:sym typeface="Myriad Set Text" charset="0"/>
            </a:endParaRPr>
          </a:p>
        </p:txBody>
      </p:sp>
      <p:sp>
        <p:nvSpPr>
          <p:cNvPr id="13" name="Rectangle 10"/>
          <p:cNvSpPr>
            <a:spLocks noChangeArrowheads="1"/>
          </p:cNvSpPr>
          <p:nvPr/>
        </p:nvSpPr>
        <p:spPr bwMode="auto">
          <a:xfrm>
            <a:off x="3483499" y="4743831"/>
            <a:ext cx="1150938" cy="1270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5" name="Text Box 12"/>
          <p:cNvSpPr txBox="1">
            <a:spLocks noChangeArrowheads="1"/>
          </p:cNvSpPr>
          <p:nvPr/>
        </p:nvSpPr>
        <p:spPr bwMode="auto">
          <a:xfrm>
            <a:off x="3551791" y="4426345"/>
            <a:ext cx="676275" cy="307777"/>
          </a:xfrm>
          <a:prstGeom prst="rect">
            <a:avLst/>
          </a:prstGeom>
          <a:noFill/>
          <a:ln w="12700">
            <a:noFill/>
            <a:miter lim="800000"/>
          </a:ln>
          <a:effectLst/>
        </p:spPr>
        <p:txBody>
          <a:bodyPr>
            <a:spAutoFit/>
          </a:bodyPr>
          <a:lstStyle/>
          <a:p>
            <a:pPr eaLnBrk="0" hangingPunct="0">
              <a:spcBef>
                <a:spcPct val="50000"/>
              </a:spcBef>
            </a:pPr>
            <a:r>
              <a:rPr lang="en-US" sz="1400" smtClean="0">
                <a:solidFill>
                  <a:prstClr val="black"/>
                </a:solidFill>
                <a:latin typeface="Trebuchet MS" panose="020B0603020202020204"/>
                <a:ea typeface="MS PGothic"/>
                <a:cs typeface="Arial" panose="020B0604020202020204"/>
                <a:sym typeface="Myriad Set Text" charset="0"/>
              </a:rPr>
              <a:t>A(i,:)</a:t>
            </a:r>
            <a:endParaRPr lang="en-US" sz="1400" smtClean="0">
              <a:solidFill>
                <a:prstClr val="black"/>
              </a:solidFill>
              <a:latin typeface="Trebuchet MS" panose="020B0603020202020204"/>
              <a:ea typeface="MS PGothic"/>
              <a:cs typeface="Arial" panose="020B0604020202020204"/>
              <a:sym typeface="Myriad Set Text" charset="0"/>
            </a:endParaRPr>
          </a:p>
        </p:txBody>
      </p:sp>
      <p:sp>
        <p:nvSpPr>
          <p:cNvPr id="16" name="Rectangle 13"/>
          <p:cNvSpPr>
            <a:spLocks noChangeArrowheads="1"/>
          </p:cNvSpPr>
          <p:nvPr/>
        </p:nvSpPr>
        <p:spPr bwMode="auto">
          <a:xfrm>
            <a:off x="5032902" y="4299331"/>
            <a:ext cx="1152525"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7" name="Rectangle 14"/>
          <p:cNvSpPr>
            <a:spLocks noChangeArrowheads="1"/>
          </p:cNvSpPr>
          <p:nvPr/>
        </p:nvSpPr>
        <p:spPr bwMode="auto">
          <a:xfrm>
            <a:off x="5261499" y="4299331"/>
            <a:ext cx="134938" cy="10795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8" name="Text Box 15"/>
          <p:cNvSpPr txBox="1">
            <a:spLocks noChangeArrowheads="1"/>
          </p:cNvSpPr>
          <p:nvPr/>
        </p:nvSpPr>
        <p:spPr bwMode="auto">
          <a:xfrm>
            <a:off x="5447237" y="4680345"/>
            <a:ext cx="677862" cy="307777"/>
          </a:xfrm>
          <a:prstGeom prst="rect">
            <a:avLst/>
          </a:prstGeom>
          <a:noFill/>
          <a:ln w="12700">
            <a:noFill/>
            <a:miter lim="800000"/>
          </a:ln>
          <a:effectLst/>
        </p:spPr>
        <p:txBody>
          <a:bodyPr>
            <a:spAutoFit/>
          </a:bodyPr>
          <a:lstStyle/>
          <a:p>
            <a:pPr eaLnBrk="0" hangingPunct="0">
              <a:spcBef>
                <a:spcPct val="50000"/>
              </a:spcBef>
            </a:pPr>
            <a:r>
              <a:rPr lang="en-US" sz="1400" smtClean="0">
                <a:solidFill>
                  <a:prstClr val="black"/>
                </a:solidFill>
                <a:latin typeface="Trebuchet MS" panose="020B0603020202020204"/>
                <a:ea typeface="MS PGothic"/>
                <a:cs typeface="Arial" panose="020B0604020202020204"/>
                <a:sym typeface="Myriad Set Text" charset="0"/>
              </a:rPr>
              <a:t>B(:,j)</a:t>
            </a:r>
            <a:endParaRPr lang="en-US" sz="1400" smtClean="0">
              <a:solidFill>
                <a:prstClr val="black"/>
              </a:solidFill>
              <a:latin typeface="Trebuchet MS" panose="020B0603020202020204"/>
              <a:ea typeface="MS PGothic"/>
              <a:cs typeface="Arial" panose="020B0604020202020204"/>
              <a:sym typeface="Myriad Set Text" charset="0"/>
            </a:endParaRP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ln>
          <a:effectLst/>
        </p:spPr>
        <p:txBody>
          <a:bodyPr>
            <a:spAutoFit/>
          </a:bodyPr>
          <a:lstStyle/>
          <a:p>
            <a:pPr eaLnBrk="0" hangingPunct="0">
              <a:spcBef>
                <a:spcPct val="50000"/>
              </a:spcBef>
            </a:pPr>
            <a:r>
              <a:rPr lang="en-US" sz="1400" dirty="0" smtClean="0">
                <a:solidFill>
                  <a:prstClr val="black"/>
                </a:solidFill>
                <a:latin typeface="Trebuchet MS" panose="020B0603020202020204"/>
                <a:ea typeface="MS PGothic"/>
                <a:cs typeface="Arial" panose="020B0604020202020204"/>
                <a:sym typeface="Myriad Set Text" charset="0"/>
              </a:rPr>
              <a:t>C(</a:t>
            </a:r>
            <a:r>
              <a:rPr lang="en-US" sz="1400" dirty="0" err="1" smtClean="0">
                <a:solidFill>
                  <a:prstClr val="black"/>
                </a:solidFill>
                <a:latin typeface="Trebuchet MS" panose="020B0603020202020204"/>
                <a:ea typeface="MS PGothic"/>
                <a:cs typeface="Arial" panose="020B0604020202020204"/>
                <a:sym typeface="Myriad Set Text" charset="0"/>
              </a:rPr>
              <a:t>i,j</a:t>
            </a:r>
            <a:r>
              <a:rPr lang="en-US" sz="1400" dirty="0" smtClean="0">
                <a:solidFill>
                  <a:prstClr val="black"/>
                </a:solidFill>
                <a:latin typeface="Trebuchet MS" panose="020B0603020202020204"/>
                <a:ea typeface="MS PGothic"/>
                <a:cs typeface="Arial" panose="020B0604020202020204"/>
                <a:sym typeface="Myriad Set Text" charset="0"/>
              </a:rPr>
              <a:t>)</a:t>
            </a:r>
            <a:endParaRPr lang="en-US" sz="1400" dirty="0" smtClean="0">
              <a:solidFill>
                <a:prstClr val="black"/>
              </a:solidFill>
              <a:latin typeface="Trebuchet MS" panose="020B0603020202020204"/>
              <a:ea typeface="MS PGothic"/>
              <a:cs typeface="Arial" panose="020B0604020202020204"/>
              <a:sym typeface="Myriad Set Text" charset="0"/>
            </a:endParaRPr>
          </a:p>
        </p:txBody>
      </p:sp>
      <p:sp>
        <p:nvSpPr>
          <p:cNvPr id="22" name="TextBox 21"/>
          <p:cNvSpPr txBox="1"/>
          <p:nvPr/>
        </p:nvSpPr>
        <p:spPr>
          <a:xfrm>
            <a:off x="1184424" y="5600826"/>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panose="020B0603020202020204"/>
                <a:ea typeface="ヒラギノ角ゴ ProN W3" panose="020B0300000000000000" charset="-128"/>
                <a:cs typeface="Arial" panose="020B0604020202020204"/>
                <a:sym typeface="Myriad Set Text" charset="0"/>
              </a:rPr>
              <a:t>Private memory of each work-item</a:t>
            </a:r>
            <a:endParaRPr lang="en-US" sz="2000" b="1" dirty="0">
              <a:solidFill>
                <a:prstClr val="black"/>
              </a:solidFill>
              <a:latin typeface="Trebuchet MS" panose="020B0603020202020204"/>
              <a:ea typeface="ヒラギノ角ゴ ProN W3" panose="020B0300000000000000" charset="-128"/>
              <a:cs typeface="Arial" panose="020B0604020202020204"/>
              <a:sym typeface="Myriad Set Text" charset="0"/>
            </a:endParaRP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 name="Oval 1"/>
          <p:cNvSpPr/>
          <p:nvPr/>
        </p:nvSpPr>
        <p:spPr>
          <a:xfrm>
            <a:off x="3302133" y="4420149"/>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V="1">
            <a:off x="2829316" y="5033842"/>
            <a:ext cx="1229652" cy="5669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073650" y="5929313"/>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panose="020B0603020202020204"/>
                <a:ea typeface="ヒラギノ角ゴ ProN W3" panose="020B0300000000000000" charset="-128"/>
                <a:cs typeface="Arial" panose="020B0604020202020204"/>
                <a:sym typeface="Myriad Set Text" charset="0"/>
              </a:rPr>
              <a:t>Local memory for each work-group</a:t>
            </a:r>
            <a:endParaRPr lang="en-US" sz="2000" b="1" dirty="0">
              <a:solidFill>
                <a:prstClr val="black"/>
              </a:solidFill>
              <a:latin typeface="Trebuchet MS" panose="020B0603020202020204"/>
              <a:ea typeface="ヒラギノ角ゴ ProN W3" panose="020B0300000000000000" charset="-128"/>
              <a:cs typeface="Arial" panose="020B0604020202020204"/>
              <a:sym typeface="Myriad Set Text" charset="0"/>
            </a:endParaRPr>
          </a:p>
        </p:txBody>
      </p:sp>
      <p:sp>
        <p:nvSpPr>
          <p:cNvPr id="27" name="Oval 26"/>
          <p:cNvSpPr/>
          <p:nvPr/>
        </p:nvSpPr>
        <p:spPr>
          <a:xfrm rot="16200000">
            <a:off x="4572133"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28" name="Straight Arrow Connector 27"/>
          <p:cNvCxnSpPr>
            <a:stCxn id="26" idx="0"/>
          </p:cNvCxnSpPr>
          <p:nvPr/>
        </p:nvCxnSpPr>
        <p:spPr>
          <a:xfrm flipH="1" flipV="1">
            <a:off x="5469919" y="5517232"/>
            <a:ext cx="248623" cy="412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2" y="896766"/>
            <a:ext cx="3695956" cy="5362143"/>
          </a:xfrm>
        </p:spPr>
        <p:txBody>
          <a:bodyPr>
            <a:normAutofit fontScale="92500" lnSpcReduction="2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endParaRPr lang="en-GB" sz="2000" b="1" dirty="0" smtClean="0">
              <a:latin typeface="Courier"/>
            </a:endParaRP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N,</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endParaRPr lang="en-GB" sz="2000" b="1" dirty="0" smtClean="0">
              <a:latin typeface="Courier"/>
            </a:endParaRP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endParaRPr lang="en-GB" sz="2000" b="1" dirty="0" smtClean="0">
              <a:latin typeface="Courier"/>
            </a:endParaRPr>
          </a:p>
          <a:p>
            <a:pPr marL="0" indent="0">
              <a:buNone/>
            </a:pPr>
            <a:r>
              <a:rPr lang="en-GB" sz="2000" b="1" dirty="0" smtClean="0">
                <a:solidFill>
                  <a:srgbClr val="401B5B"/>
                </a:solidFill>
                <a:latin typeface="Courier"/>
              </a:rPr>
              <a:t>   __global </a:t>
            </a:r>
            <a:r>
              <a:rPr lang="en-GB" sz="2000" b="1" dirty="0">
                <a:solidFill>
                  <a:schemeClr val="accent2"/>
                </a:solidFill>
                <a:latin typeface="Courier"/>
              </a:rPr>
              <a:t>float</a:t>
            </a:r>
            <a:r>
              <a:rPr lang="en-GB" sz="2000" b="1" dirty="0">
                <a:latin typeface="Courier"/>
              </a:rPr>
              <a:t> *</a:t>
            </a:r>
            <a:r>
              <a:rPr lang="en-GB" sz="2000" b="1" dirty="0" smtClean="0">
                <a:latin typeface="Courier"/>
              </a:rPr>
              <a:t>C,</a:t>
            </a:r>
            <a:endParaRPr lang="en-GB" sz="2000" b="1" dirty="0" smtClean="0">
              <a:latin typeface="Courier"/>
            </a:endParaRPr>
          </a:p>
          <a:p>
            <a:pPr marL="0" indent="0">
              <a:buNone/>
            </a:pPr>
            <a:r>
              <a:rPr lang="en-GB" sz="2000" b="1" dirty="0">
                <a:solidFill>
                  <a:srgbClr val="401B5B"/>
                </a:solidFill>
                <a:latin typeface="Courier"/>
              </a:rPr>
              <a:t> </a:t>
            </a:r>
            <a:r>
              <a:rPr lang="en-GB" sz="2000" b="1" dirty="0" smtClean="0">
                <a:solidFill>
                  <a:srgbClr val="401B5B"/>
                </a:solidFill>
                <a:latin typeface="Courier"/>
              </a:rPr>
              <a:t>  __local  </a:t>
            </a:r>
            <a:r>
              <a:rPr lang="en-GB" sz="2000" b="1" dirty="0" smtClean="0">
                <a:solidFill>
                  <a:schemeClr val="accent2"/>
                </a:solidFill>
                <a:latin typeface="Courier"/>
              </a:rPr>
              <a:t>float</a:t>
            </a:r>
            <a:r>
              <a:rPr lang="en-GB" sz="2000" b="1" dirty="0" smtClean="0">
                <a:latin typeface="Courier"/>
              </a:rPr>
              <a:t> *</a:t>
            </a:r>
            <a:r>
              <a:rPr lang="en-GB" sz="2000" b="1" dirty="0" err="1" smtClean="0">
                <a:latin typeface="Courier"/>
              </a:rPr>
              <a:t>Bwrk</a:t>
            </a:r>
            <a:r>
              <a:rPr lang="en-GB" sz="2000" b="1" dirty="0" smtClean="0">
                <a:latin typeface="Courier"/>
              </a:rPr>
              <a:t>)</a:t>
            </a:r>
            <a:endParaRPr lang="en-GB" sz="2000" b="1" dirty="0" smtClean="0">
              <a:latin typeface="Courier"/>
            </a:endParaRPr>
          </a:p>
          <a:p>
            <a:pPr marL="0" indent="0">
              <a:buNone/>
            </a:pPr>
            <a:r>
              <a:rPr lang="en-GB" sz="2000" b="1" dirty="0">
                <a:solidFill>
                  <a:prstClr val="black"/>
                </a:solidFill>
                <a:latin typeface="Courier"/>
              </a:rPr>
              <a:t>{</a:t>
            </a:r>
            <a:endParaRPr lang="en-GB" sz="2000" b="1" dirty="0">
              <a:solidFill>
                <a:prstClr val="black"/>
              </a:solidFill>
              <a:latin typeface="Courier"/>
            </a:endParaRPr>
          </a:p>
          <a:p>
            <a:pPr marL="0" indent="0">
              <a:buNone/>
            </a:pPr>
            <a:r>
              <a:rPr lang="en-GB" sz="2000" b="1" dirty="0">
                <a:solidFill>
                  <a:prstClr val="black"/>
                </a:solidFill>
                <a:latin typeface="Courier"/>
              </a:rPr>
              <a:t> </a:t>
            </a:r>
            <a:r>
              <a:rPr lang="en-GB" sz="2000" b="1" dirty="0" err="1" smtClean="0">
                <a:solidFill>
                  <a:srgbClr val="C0504D"/>
                </a:solidFill>
                <a:latin typeface="Courier"/>
              </a:rPr>
              <a:t>int</a:t>
            </a:r>
            <a:r>
              <a:rPr lang="en-GB" sz="2000" b="1" dirty="0" smtClean="0">
                <a:solidFill>
                  <a:prstClr val="black"/>
                </a:solidFill>
                <a:latin typeface="Courier"/>
              </a:rPr>
              <a:t> </a:t>
            </a:r>
            <a:r>
              <a:rPr lang="en-GB" sz="2000" b="1" dirty="0">
                <a:solidFill>
                  <a:prstClr val="black"/>
                </a:solidFill>
                <a:latin typeface="Courier"/>
              </a:rPr>
              <a:t>j, k;</a:t>
            </a:r>
            <a:endParaRPr lang="en-GB" sz="2000" b="1" dirty="0">
              <a:solidFill>
                <a:prstClr val="black"/>
              </a:solidFill>
              <a:latin typeface="Courier"/>
            </a:endParaRPr>
          </a:p>
          <a:p>
            <a:pPr marL="0" indent="0">
              <a:buNone/>
            </a:pPr>
            <a:r>
              <a:rPr lang="en-GB" sz="2000" b="1" dirty="0">
                <a:solidFill>
                  <a:prstClr val="black"/>
                </a:solidFill>
                <a:latin typeface="Courier"/>
              </a:rPr>
              <a:t> </a:t>
            </a:r>
            <a:r>
              <a:rPr lang="en-GB" sz="2000" b="1" dirty="0" err="1" smtClean="0">
                <a:solidFill>
                  <a:srgbClr val="C0504D"/>
                </a:solidFill>
                <a:latin typeface="Courier"/>
              </a:rPr>
              <a:t>int</a:t>
            </a:r>
            <a:r>
              <a:rPr lang="en-GB" sz="2000" b="1" dirty="0" smtClean="0">
                <a:solidFill>
                  <a:srgbClr val="C0504D"/>
                </a:solidFill>
                <a:latin typeface="Courier"/>
              </a:rPr>
              <a:t> </a:t>
            </a:r>
            <a:r>
              <a:rPr lang="en-GB" sz="2000" b="1" dirty="0" smtClean="0">
                <a:solidFill>
                  <a:prstClr val="black"/>
                </a:solidFill>
                <a:latin typeface="Courier"/>
              </a:rPr>
              <a:t>i =</a:t>
            </a:r>
            <a:br>
              <a:rPr lang="en-GB" sz="2000" b="1" dirty="0" smtClean="0">
                <a:solidFill>
                  <a:prstClr val="black"/>
                </a:solidFill>
                <a:latin typeface="Courier"/>
              </a:rPr>
            </a:br>
            <a:r>
              <a:rPr lang="en-GB" sz="2000" b="1" dirty="0" smtClean="0">
                <a:solidFill>
                  <a:prstClr val="black"/>
                </a:solidFill>
                <a:latin typeface="Courier"/>
              </a:rPr>
              <a:t>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(0);</a:t>
            </a:r>
            <a:endParaRPr lang="en-GB" sz="2000" b="1" dirty="0" smtClean="0">
              <a:solidFill>
                <a:prstClr val="black"/>
              </a:solidFill>
              <a:latin typeface="Courier"/>
            </a:endParaRPr>
          </a:p>
          <a:p>
            <a:pPr marL="0" indent="0">
              <a:buNone/>
            </a:pPr>
            <a:endParaRPr lang="en-GB" sz="2000" b="1" dirty="0" smtClean="0">
              <a:solidFill>
                <a:prstClr val="black"/>
              </a:solidFill>
              <a:latin typeface="Courier"/>
            </a:endParaRPr>
          </a:p>
          <a:p>
            <a:pPr marL="0" indent="0">
              <a:buNone/>
            </a:pPr>
            <a:r>
              <a:rPr lang="en-GB" sz="2000" b="1" dirty="0" smtClean="0">
                <a:latin typeface="Courier"/>
              </a:rPr>
              <a:t> </a:t>
            </a:r>
            <a:r>
              <a:rPr lang="en-GB" sz="2000" b="1" dirty="0" err="1" smtClean="0">
                <a:solidFill>
                  <a:schemeClr val="accent2"/>
                </a:solidFill>
                <a:latin typeface="Courier"/>
              </a:rPr>
              <a:t>int</a:t>
            </a:r>
            <a:r>
              <a:rPr lang="en-GB" sz="2000" b="1" dirty="0" smtClean="0">
                <a:solidFill>
                  <a:schemeClr val="accent2"/>
                </a:solidFill>
                <a:latin typeface="Courier"/>
              </a:rPr>
              <a:t> </a:t>
            </a:r>
            <a:r>
              <a:rPr lang="en-GB" sz="2000" b="1" dirty="0" err="1">
                <a:latin typeface="Courier"/>
              </a:rPr>
              <a:t>iloc</a:t>
            </a:r>
            <a:r>
              <a:rPr lang="en-GB" sz="2000" b="1" dirty="0">
                <a:latin typeface="Courier"/>
              </a:rPr>
              <a:t> </a:t>
            </a:r>
            <a:r>
              <a:rPr lang="en-GB" sz="2000" b="1" dirty="0" smtClean="0">
                <a:latin typeface="Courier"/>
              </a:rPr>
              <a:t> =</a:t>
            </a:r>
            <a:br>
              <a:rPr lang="en-GB" sz="2000" b="1" dirty="0" smtClean="0">
                <a:latin typeface="Courier"/>
              </a:rPr>
            </a:br>
            <a:r>
              <a:rPr lang="en-GB" sz="2000" b="1" dirty="0" smtClean="0">
                <a:latin typeface="Courier"/>
              </a:rPr>
              <a:t>      </a:t>
            </a:r>
            <a:r>
              <a:rPr lang="en-GB" sz="2000" b="1" dirty="0" err="1">
                <a:solidFill>
                  <a:schemeClr val="tx2">
                    <a:lumMod val="75000"/>
                  </a:schemeClr>
                </a:solidFill>
                <a:latin typeface="Courier"/>
              </a:rPr>
              <a:t>get_local_id</a:t>
            </a:r>
            <a:r>
              <a:rPr lang="en-GB" sz="2000" b="1" dirty="0">
                <a:latin typeface="Courier"/>
              </a:rPr>
              <a:t>(0</a:t>
            </a:r>
            <a:r>
              <a:rPr lang="en-GB" sz="2000" b="1" dirty="0" smtClean="0">
                <a:latin typeface="Courier"/>
              </a:rPr>
              <a:t>);</a:t>
            </a:r>
            <a:endParaRPr lang="en-GB" sz="2000" b="1" dirty="0" smtClean="0">
              <a:latin typeface="Courier"/>
            </a:endParaRPr>
          </a:p>
          <a:p>
            <a:pPr marL="0" indent="0">
              <a:buNone/>
            </a:pPr>
            <a:endParaRPr lang="en-GB" sz="2000" b="1" dirty="0">
              <a:latin typeface="Courier"/>
            </a:endParaRPr>
          </a:p>
          <a:p>
            <a:pPr marL="0" indent="0">
              <a:buNone/>
            </a:pPr>
            <a:r>
              <a:rPr lang="en-GB" sz="2000" b="1" dirty="0" smtClean="0">
                <a:latin typeface="Courier"/>
              </a:rPr>
              <a:t> </a:t>
            </a:r>
            <a:r>
              <a:rPr lang="en-GB" sz="2000" b="1" dirty="0" err="1" smtClean="0">
                <a:solidFill>
                  <a:schemeClr val="accent2"/>
                </a:solidFill>
                <a:latin typeface="Courier"/>
              </a:rPr>
              <a:t>int</a:t>
            </a:r>
            <a:r>
              <a:rPr lang="en-GB" sz="2000" b="1" dirty="0" smtClean="0">
                <a:solidFill>
                  <a:schemeClr val="accent2"/>
                </a:solidFill>
                <a:latin typeface="Courier"/>
              </a:rPr>
              <a:t> </a:t>
            </a:r>
            <a:r>
              <a:rPr lang="en-GB" sz="2000" b="1" dirty="0" err="1">
                <a:latin typeface="Courier"/>
              </a:rPr>
              <a:t>nloc</a:t>
            </a:r>
            <a:r>
              <a:rPr lang="en-GB" sz="2000" b="1" dirty="0">
                <a:latin typeface="Courier"/>
              </a:rPr>
              <a:t> </a:t>
            </a:r>
            <a:r>
              <a:rPr lang="en-GB" sz="2000" b="1" dirty="0" smtClean="0">
                <a:latin typeface="Courier"/>
              </a:rPr>
              <a:t>=</a:t>
            </a:r>
            <a:br>
              <a:rPr lang="en-GB" sz="2000" b="1" dirty="0" smtClean="0">
                <a:latin typeface="Courier"/>
              </a:rPr>
            </a:br>
            <a:r>
              <a:rPr lang="en-GB" sz="2000" b="1" dirty="0" smtClean="0">
                <a:latin typeface="Courier"/>
              </a:rPr>
              <a:t>      </a:t>
            </a:r>
            <a:r>
              <a:rPr lang="en-GB" sz="2000" b="1" dirty="0" err="1">
                <a:solidFill>
                  <a:schemeClr val="tx2">
                    <a:lumMod val="75000"/>
                  </a:schemeClr>
                </a:solidFill>
                <a:latin typeface="Courier"/>
              </a:rPr>
              <a:t>get_local_size</a:t>
            </a:r>
            <a:r>
              <a:rPr lang="en-GB" sz="2000" b="1" dirty="0">
                <a:latin typeface="Courier"/>
              </a:rPr>
              <a:t>(0);</a:t>
            </a:r>
            <a:endParaRPr lang="en-GB" sz="2000" b="1" dirty="0">
              <a:latin typeface="Courier"/>
            </a:endParaRPr>
          </a:p>
          <a:p>
            <a:pPr marL="0" indent="0">
              <a:buNone/>
            </a:pPr>
            <a:r>
              <a:rPr lang="en-GB" sz="2000" b="1" dirty="0" smtClean="0">
                <a:solidFill>
                  <a:srgbClr val="C0504D"/>
                </a:solidFill>
                <a:latin typeface="Courier"/>
              </a:rPr>
              <a:t> </a:t>
            </a:r>
            <a:endParaRPr lang="en-GB" sz="2000" b="1" dirty="0" smtClean="0">
              <a:solidFill>
                <a:srgbClr val="C0504D"/>
              </a:solidFill>
              <a:latin typeface="Courier"/>
            </a:endParaRPr>
          </a:p>
          <a:p>
            <a:pPr marL="0" indent="0">
              <a:buNone/>
            </a:pPr>
            <a:r>
              <a:rPr lang="en-GB" sz="2000" b="1" dirty="0" smtClean="0">
                <a:solidFill>
                  <a:srgbClr val="C0504D"/>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r>
              <a:rPr lang="en-GB" sz="2000" b="1" dirty="0" smtClean="0">
                <a:solidFill>
                  <a:prstClr val="black"/>
                </a:solidFill>
                <a:latin typeface="Courier"/>
              </a:rPr>
              <a:t>  </a:t>
            </a:r>
            <a:endParaRPr lang="en-GB" sz="2000" b="1" dirty="0" smtClean="0">
              <a:solidFill>
                <a:prstClr val="black"/>
              </a:solidFill>
              <a:latin typeface="Courier"/>
            </a:endParaRPr>
          </a:p>
          <a:p>
            <a:pPr marL="0" indent="0">
              <a:buNone/>
            </a:pPr>
            <a:r>
              <a:rPr lang="en-GB" sz="2000" b="1" dirty="0">
                <a:solidFill>
                  <a:prstClr val="black"/>
                </a:solidFill>
                <a:latin typeface="Courier"/>
              </a:rPr>
              <a:t> </a:t>
            </a:r>
            <a:r>
              <a:rPr lang="en-GB" sz="2000" b="1" dirty="0" smtClean="0">
                <a:solidFill>
                  <a:schemeClr val="accent2"/>
                </a:solidFill>
                <a:latin typeface="Courier"/>
              </a:rPr>
              <a:t>float </a:t>
            </a:r>
            <a:r>
              <a:rPr lang="en-GB" sz="2000" b="1" dirty="0" err="1">
                <a:latin typeface="Courier"/>
              </a:rPr>
              <a:t>Awrk</a:t>
            </a:r>
            <a:r>
              <a:rPr lang="en-GB" sz="2000" b="1" dirty="0">
                <a:latin typeface="Courier"/>
              </a:rPr>
              <a:t>[1024</a:t>
            </a:r>
            <a:r>
              <a:rPr lang="en-GB" sz="2000" b="1" dirty="0" smtClean="0">
                <a:latin typeface="Courier"/>
              </a:rPr>
              <a:t>];</a:t>
            </a:r>
            <a:endParaRPr lang="en-GB" sz="2000" b="1" dirty="0" smtClean="0">
              <a:latin typeface="Courier"/>
            </a:endParaRPr>
          </a:p>
          <a:p>
            <a:pPr marL="0" indent="0">
              <a:buNone/>
            </a:pPr>
            <a:endParaRPr lang="en-GB" sz="2000" b="1" dirty="0">
              <a:latin typeface="Courier"/>
            </a:endParaRPr>
          </a:p>
        </p:txBody>
      </p:sp>
      <p:sp>
        <p:nvSpPr>
          <p:cNvPr id="2" name="Title 1"/>
          <p:cNvSpPr>
            <a:spLocks noGrp="1"/>
          </p:cNvSpPr>
          <p:nvPr>
            <p:ph type="title"/>
          </p:nvPr>
        </p:nvSpPr>
        <p:spPr>
          <a:xfrm>
            <a:off x="0" y="0"/>
            <a:ext cx="9144000" cy="768957"/>
          </a:xfrm>
        </p:spPr>
        <p:txBody>
          <a:bodyPr>
            <a:noAutofit/>
          </a:bodyPr>
          <a:lstStyle/>
          <a:p>
            <a:r>
              <a:rPr lang="en-GB" sz="3200" dirty="0" smtClean="0"/>
              <a:t>Matrix multiplication: </a:t>
            </a:r>
            <a:r>
              <a:rPr lang="en-GB" sz="2000" dirty="0" smtClean="0"/>
              <a:t>B column shared between work-items</a:t>
            </a:r>
            <a:endParaRPr lang="en-GB" sz="2000" dirty="0"/>
          </a:p>
        </p:txBody>
      </p:sp>
      <p:sp>
        <p:nvSpPr>
          <p:cNvPr id="4" name="Content Placeholder 2"/>
          <p:cNvSpPr txBox="1"/>
          <p:nvPr/>
        </p:nvSpPr>
        <p:spPr>
          <a:xfrm>
            <a:off x="3894968" y="756745"/>
            <a:ext cx="4996788" cy="562829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GB" sz="2000" b="1" dirty="0" smtClean="0">
                <a:solidFill>
                  <a:prstClr val="black"/>
                </a:solidFill>
                <a:latin typeface="Courier"/>
              </a:rPr>
              <a:t>  for </a:t>
            </a:r>
            <a:r>
              <a:rPr lang="en-GB" sz="2000" b="1" dirty="0">
                <a:solidFill>
                  <a:prstClr val="black"/>
                </a:solidFill>
                <a:latin typeface="Courier"/>
              </a:rPr>
              <a:t>(k = 0; k &lt; </a:t>
            </a:r>
            <a:r>
              <a:rPr lang="en-GB" sz="2000" b="1" dirty="0" smtClean="0">
                <a:solidFill>
                  <a:prstClr val="black"/>
                </a:solidFill>
                <a:latin typeface="Courier"/>
              </a:rPr>
              <a:t>N; </a:t>
            </a:r>
            <a:r>
              <a:rPr lang="en-GB" sz="2000" b="1" dirty="0">
                <a:solidFill>
                  <a:prstClr val="black"/>
                </a:solidFill>
                <a:latin typeface="Courier"/>
              </a:rPr>
              <a:t>k++)</a:t>
            </a:r>
            <a:endParaRPr lang="en-GB" sz="2000" b="1" dirty="0">
              <a:solidFill>
                <a:prstClr val="black"/>
              </a:solidFill>
              <a:latin typeface="Courier"/>
            </a:endParaRP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Awrk</a:t>
            </a:r>
            <a:r>
              <a:rPr lang="en-GB" sz="2000" b="1" dirty="0" smtClean="0">
                <a:solidFill>
                  <a:prstClr val="black"/>
                </a:solidFill>
                <a:latin typeface="Courier"/>
              </a:rPr>
              <a:t>[k</a:t>
            </a:r>
            <a:r>
              <a:rPr lang="en-GB" sz="2000" b="1" dirty="0">
                <a:solidFill>
                  <a:prstClr val="black"/>
                </a:solidFill>
                <a:latin typeface="Courier"/>
              </a:rPr>
              <a:t>] = </a:t>
            </a:r>
            <a:r>
              <a:rPr lang="en-GB" sz="2000" b="1" dirty="0" smtClean="0">
                <a:solidFill>
                  <a:prstClr val="black"/>
                </a:solidFill>
                <a:latin typeface="Courier"/>
              </a:rPr>
              <a:t>A[</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N+k</a:t>
            </a:r>
            <a:r>
              <a:rPr lang="en-GB" sz="2000" b="1" dirty="0" smtClean="0">
                <a:solidFill>
                  <a:prstClr val="black"/>
                </a:solidFill>
                <a:latin typeface="Courier"/>
              </a:rPr>
              <a:t>];</a:t>
            </a:r>
            <a:endParaRPr lang="en-GB" sz="2000" b="1" dirty="0" smtClean="0">
              <a:solidFill>
                <a:prstClr val="black"/>
              </a:solidFill>
              <a:latin typeface="Courier"/>
            </a:endParaRPr>
          </a:p>
          <a:p>
            <a:pPr marL="0" indent="0" fontAlgn="auto">
              <a:spcAft>
                <a:spcPts val="0"/>
              </a:spcAft>
              <a:buNone/>
            </a:pPr>
            <a:endParaRPr lang="en-GB" sz="2000" b="1" dirty="0" smtClean="0">
              <a:solidFill>
                <a:prstClr val="black"/>
              </a:solidFill>
              <a:latin typeface="Courier"/>
            </a:endParaRPr>
          </a:p>
          <a:p>
            <a:pPr marL="0" indent="0">
              <a:buNone/>
            </a:pPr>
            <a:r>
              <a:rPr lang="en-GB" sz="2000" b="1" dirty="0" smtClean="0">
                <a:solidFill>
                  <a:schemeClr val="accent1"/>
                </a:solidFill>
                <a:latin typeface="Courier"/>
              </a:rPr>
              <a:t>  </a:t>
            </a:r>
            <a:r>
              <a:rPr lang="en-GB" sz="2000" b="1" dirty="0">
                <a:latin typeface="Courier"/>
              </a:rPr>
              <a:t>for (j = 0; j &lt; </a:t>
            </a:r>
            <a:r>
              <a:rPr lang="en-GB" sz="2000" b="1" dirty="0" smtClean="0">
                <a:latin typeface="Courier"/>
              </a:rPr>
              <a:t>N; </a:t>
            </a:r>
            <a:r>
              <a:rPr lang="en-GB" sz="2000" b="1" dirty="0">
                <a:latin typeface="Courier"/>
              </a:rPr>
              <a:t>j++) </a:t>
            </a:r>
            <a:r>
              <a:rPr lang="en-GB" sz="2000" b="1" dirty="0" smtClean="0">
                <a:latin typeface="Courier"/>
              </a:rPr>
              <a:t>{</a:t>
            </a:r>
            <a:endParaRPr lang="en-GB" sz="2000" b="1" dirty="0" smtClean="0">
              <a:latin typeface="Courier"/>
            </a:endParaRPr>
          </a:p>
          <a:p>
            <a:pPr marL="0" indent="0">
              <a:buNone/>
            </a:pPr>
            <a:endParaRPr lang="en-GB" sz="2000" b="1" dirty="0" smtClean="0">
              <a:latin typeface="Courier"/>
            </a:endParaRPr>
          </a:p>
          <a:p>
            <a:pPr marL="0" indent="0" fontAlgn="auto">
              <a:spcAft>
                <a:spcPts val="0"/>
              </a:spcAft>
              <a:buNone/>
            </a:pPr>
            <a:r>
              <a:rPr lang="en-GB" sz="2000" b="1" dirty="0" smtClean="0">
                <a:latin typeface="Courier"/>
              </a:rPr>
              <a:t>    for </a:t>
            </a:r>
            <a:r>
              <a:rPr lang="en-GB" sz="2000" b="1" dirty="0">
                <a:solidFill>
                  <a:prstClr val="black"/>
                </a:solidFill>
                <a:latin typeface="Courier"/>
              </a:rPr>
              <a:t>(k=</a:t>
            </a:r>
            <a:r>
              <a:rPr lang="en-GB" sz="2000" b="1" dirty="0" err="1">
                <a:solidFill>
                  <a:prstClr val="black"/>
                </a:solidFill>
                <a:latin typeface="Courier"/>
              </a:rPr>
              <a:t>iloc</a:t>
            </a:r>
            <a:r>
              <a:rPr lang="en-GB" sz="2000" b="1" dirty="0">
                <a:solidFill>
                  <a:prstClr val="black"/>
                </a:solidFill>
                <a:latin typeface="Courier"/>
              </a:rPr>
              <a:t>; k</a:t>
            </a:r>
            <a:r>
              <a:rPr lang="en-GB" sz="2000" b="1" dirty="0" smtClean="0">
                <a:solidFill>
                  <a:prstClr val="black"/>
                </a:solidFill>
                <a:latin typeface="Courier"/>
              </a:rPr>
              <a:t>&lt;</a:t>
            </a:r>
            <a:r>
              <a:rPr lang="en-GB" sz="2000" b="1" dirty="0" smtClean="0">
                <a:latin typeface="Courier"/>
              </a:rPr>
              <a:t>N</a:t>
            </a:r>
            <a:r>
              <a:rPr lang="en-GB" sz="2000" b="1" dirty="0" smtClean="0">
                <a:solidFill>
                  <a:prstClr val="black"/>
                </a:solidFill>
                <a:latin typeface="Courier"/>
              </a:rPr>
              <a:t>; </a:t>
            </a:r>
            <a:r>
              <a:rPr lang="en-GB" sz="2000" b="1" dirty="0">
                <a:solidFill>
                  <a:prstClr val="black"/>
                </a:solidFill>
                <a:latin typeface="Courier"/>
              </a:rPr>
              <a:t>k+=</a:t>
            </a:r>
            <a:r>
              <a:rPr lang="en-GB" sz="2000" b="1" dirty="0" err="1">
                <a:solidFill>
                  <a:prstClr val="black"/>
                </a:solidFill>
                <a:latin typeface="Courier"/>
              </a:rPr>
              <a:t>nloc</a:t>
            </a:r>
            <a:r>
              <a:rPr lang="en-GB" sz="2000" b="1" dirty="0">
                <a:solidFill>
                  <a:prstClr val="black"/>
                </a:solidFill>
                <a:latin typeface="Courier"/>
              </a:rPr>
              <a:t>)</a:t>
            </a:r>
            <a:endParaRPr lang="en-GB" sz="2000" b="1" dirty="0">
              <a:solidFill>
                <a:prstClr val="black"/>
              </a:solidFill>
              <a:latin typeface="Courier"/>
            </a:endParaRP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Bwrk</a:t>
            </a:r>
            <a:r>
              <a:rPr lang="en-GB" sz="2000" b="1" dirty="0" smtClean="0">
                <a:solidFill>
                  <a:prstClr val="black"/>
                </a:solidFill>
                <a:latin typeface="Courier"/>
              </a:rPr>
              <a:t>[k</a:t>
            </a:r>
            <a:r>
              <a:rPr lang="en-GB" sz="2000" b="1" dirty="0">
                <a:solidFill>
                  <a:prstClr val="black"/>
                </a:solidFill>
                <a:latin typeface="Courier"/>
              </a:rPr>
              <a:t>] = </a:t>
            </a:r>
            <a:r>
              <a:rPr lang="en-GB" sz="2000" b="1" dirty="0" smtClean="0">
                <a:solidFill>
                  <a:prstClr val="black"/>
                </a:solidFill>
                <a:latin typeface="Courier"/>
              </a:rPr>
              <a:t>B[k*</a:t>
            </a:r>
            <a:r>
              <a:rPr lang="en-GB" sz="2000" b="1" dirty="0" smtClean="0">
                <a:latin typeface="Courier"/>
              </a:rPr>
              <a:t> </a:t>
            </a:r>
            <a:r>
              <a:rPr lang="en-GB" sz="2000" b="1" dirty="0" err="1" smtClean="0">
                <a:latin typeface="Courier"/>
              </a:rPr>
              <a:t>N</a:t>
            </a:r>
            <a:r>
              <a:rPr lang="en-GB" sz="2000" b="1" dirty="0" err="1" smtClean="0">
                <a:solidFill>
                  <a:prstClr val="black"/>
                </a:solidFill>
                <a:latin typeface="Courier"/>
              </a:rPr>
              <a:t>+</a:t>
            </a:r>
            <a:r>
              <a:rPr lang="en-GB" sz="2000" b="1" dirty="0" err="1">
                <a:solidFill>
                  <a:prstClr val="black"/>
                </a:solidFill>
                <a:latin typeface="Courier"/>
              </a:rPr>
              <a:t>j</a:t>
            </a:r>
            <a:r>
              <a:rPr lang="en-GB" sz="2000" b="1" dirty="0">
                <a:solidFill>
                  <a:prstClr val="black"/>
                </a:solidFill>
                <a:latin typeface="Courier"/>
              </a:rPr>
              <a:t>];</a:t>
            </a:r>
            <a:endParaRPr lang="en-GB" sz="2000" b="1" dirty="0">
              <a:solidFill>
                <a:prstClr val="black"/>
              </a:solidFill>
              <a:latin typeface="Courier"/>
            </a:endParaRP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endParaRPr lang="en-GB" sz="2000" b="1" dirty="0" smtClean="0">
              <a:solidFill>
                <a:prstClr val="black"/>
              </a:solidFill>
              <a:latin typeface="Courier"/>
            </a:endParaRP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barrier(CLK_LOCAL_MEM_FENCE</a:t>
            </a:r>
            <a:r>
              <a:rPr lang="en-GB" sz="2000" b="1" dirty="0">
                <a:solidFill>
                  <a:prstClr val="black"/>
                </a:solidFill>
                <a:latin typeface="Courier"/>
              </a:rPr>
              <a:t>);</a:t>
            </a:r>
            <a:endParaRPr lang="en-GB" sz="2000" b="1" dirty="0">
              <a:solidFill>
                <a:prstClr val="black"/>
              </a:solidFill>
              <a:latin typeface="Courier"/>
            </a:endParaRPr>
          </a:p>
          <a:p>
            <a:pPr marL="0" indent="0">
              <a:buNone/>
            </a:pPr>
            <a:endParaRPr lang="en-GB" sz="2000" b="1" dirty="0">
              <a:latin typeface="Courier"/>
            </a:endParaRPr>
          </a:p>
          <a:p>
            <a:pPr marL="0" indent="0">
              <a:buNone/>
            </a:pPr>
            <a:r>
              <a:rPr lang="en-GB" sz="2000" b="1" dirty="0">
                <a:solidFill>
                  <a:schemeClr val="tx1">
                    <a:lumMod val="85000"/>
                  </a:schemeClr>
                </a:solidFill>
                <a:latin typeface="Courier"/>
              </a:rPr>
              <a:t> </a:t>
            </a:r>
            <a:r>
              <a:rPr lang="en-GB" sz="2000" b="1" dirty="0" smtClean="0">
                <a:latin typeface="Courier"/>
              </a:rPr>
              <a:t>   </a:t>
            </a:r>
            <a:r>
              <a:rPr lang="en-GB" sz="2000" b="1" dirty="0" err="1" smtClean="0">
                <a:latin typeface="Courier"/>
              </a:rPr>
              <a:t>tmp</a:t>
            </a:r>
            <a:r>
              <a:rPr lang="en-GB" sz="2000" b="1" dirty="0" smtClean="0">
                <a:latin typeface="Courier"/>
              </a:rPr>
              <a:t> </a:t>
            </a:r>
            <a:r>
              <a:rPr lang="en-GB" sz="2000" b="1" dirty="0">
                <a:latin typeface="Courier"/>
              </a:rPr>
              <a:t>= 0.0f;</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for (k = 0; k &lt; N; k++) </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t>
            </a:r>
            <a:r>
              <a:rPr lang="en-GB" sz="2000" b="1" dirty="0" err="1" smtClean="0">
                <a:solidFill>
                  <a:prstClr val="black"/>
                </a:solidFill>
                <a:latin typeface="Courier"/>
              </a:rPr>
              <a:t>Awrk</a:t>
            </a:r>
            <a:r>
              <a:rPr lang="en-GB" sz="2000" b="1" dirty="0" smtClean="0">
                <a:solidFill>
                  <a:prstClr val="black"/>
                </a:solidFill>
                <a:latin typeface="Courier"/>
              </a:rPr>
              <a:t>[k]*</a:t>
            </a:r>
            <a:r>
              <a:rPr lang="en-GB" sz="2000" b="1" dirty="0" err="1" smtClean="0">
                <a:solidFill>
                  <a:prstClr val="black"/>
                </a:solidFill>
                <a:latin typeface="Courier"/>
              </a:rPr>
              <a:t>Bwrk</a:t>
            </a:r>
            <a:r>
              <a:rPr lang="en-GB" sz="2000" b="1" dirty="0" smtClean="0">
                <a:solidFill>
                  <a:prstClr val="black"/>
                </a:solidFill>
                <a:latin typeface="Courier"/>
              </a:rPr>
              <a:t>[k];</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    C[</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N+j</a:t>
            </a:r>
            <a:r>
              <a:rPr lang="en-GB" sz="2000" b="1" dirty="0" smtClean="0">
                <a:solidFill>
                  <a:prstClr val="black"/>
                </a:solidFill>
                <a:latin typeface="Courier"/>
              </a:rPr>
              <a:t>] = </a:t>
            </a:r>
            <a:r>
              <a:rPr lang="en-GB" sz="2000" b="1" dirty="0" err="1" smtClean="0">
                <a:solidFill>
                  <a:prstClr val="black"/>
                </a:solidFill>
                <a:latin typeface="Courier"/>
              </a:rPr>
              <a:t>tmp</a:t>
            </a:r>
            <a:r>
              <a:rPr lang="en-GB" sz="2000" b="1" dirty="0" smtClean="0">
                <a:solidFill>
                  <a:prstClr val="black"/>
                </a:solidFill>
                <a:latin typeface="Courier"/>
              </a:rPr>
              <a:t>;</a:t>
            </a:r>
            <a:endParaRPr lang="en-GB" sz="2000" b="1" dirty="0" smtClean="0">
              <a:solidFill>
                <a:prstClr val="black"/>
              </a:solidFill>
              <a:latin typeface="Courier"/>
            </a:endParaRPr>
          </a:p>
          <a:p>
            <a:pPr marL="0" indent="0" fontAlgn="auto">
              <a:spcAft>
                <a:spcPts val="0"/>
              </a:spcAft>
              <a:buNone/>
            </a:pPr>
            <a:r>
              <a:rPr lang="en-GB" sz="2000" b="1" dirty="0" smtClean="0">
                <a:solidFill>
                  <a:prstClr val="black"/>
                </a:solidFill>
                <a:latin typeface="Courier"/>
              </a:rPr>
              <a:t>        </a:t>
            </a:r>
            <a:endParaRPr lang="en-GB" sz="2000" b="1" dirty="0" smtClean="0">
              <a:solidFill>
                <a:prstClr val="black"/>
              </a:solidFill>
              <a:latin typeface="Courier"/>
            </a:endParaRP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barrier(CLK_LOCAL_MEM_FENCE</a:t>
            </a:r>
            <a:r>
              <a:rPr lang="en-GB" sz="2000" b="1" dirty="0">
                <a:solidFill>
                  <a:prstClr val="black"/>
                </a:solidFill>
                <a:latin typeface="Courier"/>
              </a:rPr>
              <a:t>);</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a:solidFill>
                  <a:prstClr val="black"/>
                </a:solidFill>
                <a:latin typeface="Courier"/>
              </a:rPr>
              <a:t> </a:t>
            </a:r>
            <a:r>
              <a:rPr lang="en-GB" sz="2000" b="1" dirty="0" smtClean="0">
                <a:solidFill>
                  <a:prstClr val="black"/>
                </a:solidFill>
                <a:latin typeface="Courier"/>
              </a:rPr>
              <a:t> }</a:t>
            </a:r>
            <a:endParaRPr lang="en-GB" sz="2000" b="1" dirty="0" smtClean="0">
              <a:solidFill>
                <a:prstClr val="black"/>
              </a:solidFill>
              <a:latin typeface="Courier"/>
            </a:endParaRPr>
          </a:p>
          <a:p>
            <a:pPr marL="0" indent="0" fontAlgn="auto">
              <a:spcAft>
                <a:spcPts val="0"/>
              </a:spcAft>
              <a:buFont typeface="Arial" panose="020B0604020202020204"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cxnSp>
        <p:nvCxnSpPr>
          <p:cNvPr id="6" name="Straight Connector 5"/>
          <p:cNvCxnSpPr/>
          <p:nvPr/>
        </p:nvCxnSpPr>
        <p:spPr>
          <a:xfrm>
            <a:off x="3894968" y="756745"/>
            <a:ext cx="0" cy="5502165"/>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429078" y="5693938"/>
            <a:ext cx="4682357" cy="1077218"/>
          </a:xfrm>
          <a:prstGeom prst="rect">
            <a:avLst/>
          </a:prstGeom>
          <a:solidFill>
            <a:schemeClr val="bg1"/>
          </a:solidFill>
          <a:ln>
            <a:solidFill>
              <a:srgbClr val="002060"/>
            </a:solidFill>
          </a:ln>
        </p:spPr>
        <p:txBody>
          <a:bodyPr wrap="square">
            <a:spAutoFit/>
          </a:bodyPr>
          <a:lstStyle/>
          <a:p>
            <a:pPr algn="ctr" fontAlgn="auto">
              <a:spcBef>
                <a:spcPts val="0"/>
              </a:spcBef>
              <a:spcAft>
                <a:spcPts val="0"/>
              </a:spcAft>
            </a:pPr>
            <a:r>
              <a:rPr lang="en-US" sz="1600" b="1" dirty="0" smtClean="0">
                <a:solidFill>
                  <a:srgbClr val="002060"/>
                </a:solidFill>
                <a:latin typeface="Trebuchet MS" panose="020B0603020202020204"/>
                <a:ea typeface="+mn-ea"/>
              </a:rPr>
              <a:t>Pass a work array in local memory to hold a column of B.  All the work-items do the copy “in parallel” using a cyclic loop distribution (hence why we need </a:t>
            </a:r>
            <a:r>
              <a:rPr lang="en-US" sz="1600" b="1" dirty="0" err="1" smtClean="0">
                <a:solidFill>
                  <a:srgbClr val="002060"/>
                </a:solidFill>
                <a:latin typeface="Trebuchet MS" panose="020B0603020202020204"/>
                <a:ea typeface="+mn-ea"/>
              </a:rPr>
              <a:t>iloc</a:t>
            </a:r>
            <a:r>
              <a:rPr lang="en-US" sz="1600" b="1" dirty="0" smtClean="0">
                <a:solidFill>
                  <a:srgbClr val="002060"/>
                </a:solidFill>
                <a:latin typeface="Trebuchet MS" panose="020B0603020202020204"/>
                <a:ea typeface="+mn-ea"/>
              </a:rPr>
              <a:t> and </a:t>
            </a:r>
            <a:r>
              <a:rPr lang="en-US" sz="1600" b="1" dirty="0" err="1" smtClean="0">
                <a:solidFill>
                  <a:srgbClr val="002060"/>
                </a:solidFill>
                <a:latin typeface="Trebuchet MS" panose="020B0603020202020204"/>
                <a:ea typeface="+mn-ea"/>
              </a:rPr>
              <a:t>nloc</a:t>
            </a:r>
            <a:r>
              <a:rPr lang="en-US" sz="1600" b="1" dirty="0" smtClean="0">
                <a:solidFill>
                  <a:srgbClr val="002060"/>
                </a:solidFill>
                <a:latin typeface="Trebuchet MS" panose="020B0603020202020204"/>
                <a:ea typeface="+mn-ea"/>
              </a:rPr>
              <a:t>) </a:t>
            </a:r>
            <a:endParaRPr lang="en-US" sz="1600" b="1" dirty="0">
              <a:solidFill>
                <a:srgbClr val="002060"/>
              </a:solidFill>
              <a:latin typeface="Trebuchet MS" panose="020B0603020202020204"/>
              <a:ea typeface="+mn-ea"/>
            </a:endParaRPr>
          </a:p>
        </p:txBody>
      </p:sp>
      <p:sp>
        <p:nvSpPr>
          <p:cNvPr id="8" name="Oval 7"/>
          <p:cNvSpPr/>
          <p:nvPr/>
        </p:nvSpPr>
        <p:spPr>
          <a:xfrm>
            <a:off x="680635" y="2301766"/>
            <a:ext cx="3323806" cy="396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
        <p:nvSpPr>
          <p:cNvPr id="9" name="Oval 8"/>
          <p:cNvSpPr/>
          <p:nvPr/>
        </p:nvSpPr>
        <p:spPr>
          <a:xfrm>
            <a:off x="0" y="3831021"/>
            <a:ext cx="4004441" cy="17184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10" name="Oval 9"/>
          <p:cNvSpPr/>
          <p:nvPr/>
        </p:nvSpPr>
        <p:spPr>
          <a:xfrm>
            <a:off x="4092345" y="1923393"/>
            <a:ext cx="4754500" cy="118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Intel </a:t>
            </a:r>
            <a:r>
              <a:rPr lang="en-GB" dirty="0" smtClean="0"/>
              <a:t>GPU</a:t>
            </a:r>
            <a:endParaRPr lang="en-GB" dirty="0"/>
          </a:p>
        </p:txBody>
      </p:sp>
      <p:sp>
        <p:nvSpPr>
          <p:cNvPr id="3" name="Content Placeholder 2"/>
          <p:cNvSpPr>
            <a:spLocks noGrp="1"/>
          </p:cNvSpPr>
          <p:nvPr>
            <p:ph idx="1"/>
          </p:nvPr>
        </p:nvSpPr>
        <p:spPr>
          <a:xfrm>
            <a:off x="179512" y="1600200"/>
            <a:ext cx="8784976" cy="5069160"/>
          </a:xfrm>
        </p:spPr>
        <p:txBody>
          <a:bodyPr>
            <a:normAutofit/>
          </a:bodyPr>
          <a:lstStyle/>
          <a:p>
            <a:r>
              <a:rPr lang="en-GB" dirty="0" smtClean="0"/>
              <a:t>NB: requires an Intel</a:t>
            </a:r>
            <a:r>
              <a:rPr lang="en-GB" dirty="0"/>
              <a:t>® Xeon™ </a:t>
            </a:r>
            <a:r>
              <a:rPr lang="en-GB" dirty="0" smtClean="0"/>
              <a:t>processor on </a:t>
            </a:r>
            <a:r>
              <a:rPr lang="en-GB" dirty="0" smtClean="0"/>
              <a:t>OS X</a:t>
            </a:r>
            <a:endParaRPr lang="en-GB" dirty="0" smtClean="0"/>
          </a:p>
          <a:p>
            <a:endParaRPr lang="en-GB" dirty="0"/>
          </a:p>
          <a:p>
            <a:r>
              <a:rPr lang="en-GB" dirty="0" smtClean="0"/>
              <a:t>This works out of the box!</a:t>
            </a:r>
            <a:endParaRPr lang="en-GB" dirty="0" smtClean="0"/>
          </a:p>
          <a:p>
            <a:r>
              <a:rPr lang="en-GB" dirty="0" smtClean="0"/>
              <a:t>Just select the Intel</a:t>
            </a:r>
            <a:r>
              <a:rPr lang="en-GB" dirty="0"/>
              <a:t>®</a:t>
            </a:r>
            <a:r>
              <a:rPr lang="en-GB" dirty="0" smtClean="0"/>
              <a:t> GPU device</a:t>
            </a:r>
            <a:endParaRPr lang="en-GB" dirty="0" smtClean="0"/>
          </a:p>
          <a:p>
            <a:endParaRPr lang="en-GB" dirty="0"/>
          </a:p>
          <a:p>
            <a:r>
              <a:rPr lang="en-GB" dirty="0"/>
              <a:t>Intel® </a:t>
            </a:r>
            <a:r>
              <a:rPr lang="en-GB" dirty="0" smtClean="0"/>
              <a:t>also have a driver </a:t>
            </a:r>
            <a:r>
              <a:rPr lang="en-GB" dirty="0"/>
              <a:t>for </a:t>
            </a:r>
            <a:r>
              <a:rPr lang="en-GB" dirty="0" smtClean="0"/>
              <a:t>Windows</a:t>
            </a:r>
            <a:r>
              <a:rPr lang="en-GB" dirty="0"/>
              <a:t>: https://</a:t>
            </a:r>
            <a:r>
              <a:rPr lang="en-GB" dirty="0" err="1"/>
              <a:t>software.intel.com</a:t>
            </a:r>
            <a:r>
              <a:rPr lang="en-GB" dirty="0"/>
              <a:t>/en-us/articles/</a:t>
            </a:r>
            <a:r>
              <a:rPr lang="en-GB" dirty="0" err="1"/>
              <a:t>opencl</a:t>
            </a:r>
            <a:r>
              <a:rPr lang="en-GB" dirty="0"/>
              <a:t>-drivers</a:t>
            </a:r>
            <a:endParaRPr lang="en-GB" dirty="0"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5170647"/>
          </a:xfrm>
          <a:prstGeom prst="rect">
            <a:avLst/>
          </a:prstGeom>
        </p:spPr>
        <p:txBody>
          <a:bodyPr wrap="square">
            <a:spAutoFit/>
          </a:bodyPr>
          <a:lstStyle/>
          <a:p>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Setup the buffers, initialize matrices</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and write them into global memory</a:t>
            </a:r>
            <a:endParaRPr lang="en-US" sz="1100" b="1" dirty="0">
              <a:solidFill>
                <a:schemeClr val="tx1"/>
              </a:solidFill>
              <a:latin typeface="Courier New Bold" panose="02070309020205020404"/>
            </a:endParaRPr>
          </a:p>
          <a:p>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initmat</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h_A</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GB" sz="1100" b="1" dirty="0" smtClean="0">
                <a:solidFill>
                  <a:schemeClr val="tx1"/>
                </a:solidFill>
                <a:latin typeface="Courier New Bold" panose="02070309020205020404"/>
              </a:rPr>
              <a:t>cl::Buffer </a:t>
            </a:r>
            <a:r>
              <a:rPr lang="en-GB" sz="1100" b="1" dirty="0" err="1" smtClean="0">
                <a:solidFill>
                  <a:schemeClr val="tx1"/>
                </a:solidFill>
                <a:latin typeface="Courier New Bold" panose="02070309020205020404"/>
              </a:rPr>
              <a:t>d_a</a:t>
            </a:r>
            <a:r>
              <a:rPr lang="en-GB" sz="1100" b="1" dirty="0" smtClean="0">
                <a:solidFill>
                  <a:schemeClr val="tx1"/>
                </a:solidFill>
                <a:latin typeface="Courier New Bold" panose="02070309020205020404"/>
              </a:rPr>
              <a:t>(context, </a:t>
            </a:r>
            <a:r>
              <a:rPr lang="en-GB" sz="1100" b="1" dirty="0" err="1" smtClean="0">
                <a:solidFill>
                  <a:schemeClr val="tx1"/>
                </a:solidFill>
                <a:latin typeface="Courier New Bold" panose="02070309020205020404"/>
              </a:rPr>
              <a:t>h_A</a:t>
            </a:r>
            <a:r>
              <a:rPr lang="en-GB" sz="1100" b="1" dirty="0" err="1" smtClean="0">
                <a:latin typeface="Courier New Bold" panose="02070309020205020404"/>
              </a:rPr>
              <a:t>.begin</a:t>
            </a:r>
            <a:r>
              <a:rPr lang="en-GB" sz="1100" b="1" dirty="0" smtClean="0">
                <a:latin typeface="Courier New Bold" panose="02070309020205020404"/>
              </a:rPr>
              <a:t>(</a:t>
            </a:r>
            <a:r>
              <a:rPr lang="en-GB" sz="1100" b="1" dirty="0" smtClean="0">
                <a:solidFill>
                  <a:schemeClr val="tx1"/>
                </a:solidFill>
                <a:latin typeface="Courier New Bold" panose="02070309020205020404"/>
              </a:rPr>
              <a:t>),</a:t>
            </a:r>
            <a:r>
              <a:rPr lang="en-GB" sz="1100" b="1" dirty="0" err="1" smtClean="0">
                <a:solidFill>
                  <a:schemeClr val="tx1"/>
                </a:solidFill>
                <a:latin typeface="Courier New Bold" panose="02070309020205020404"/>
              </a:rPr>
              <a:t>h_A.end</a:t>
            </a:r>
            <a:r>
              <a:rPr lang="en-GB" sz="1100" b="1" dirty="0" smtClean="0">
                <a:solidFill>
                  <a:schemeClr val="tx1"/>
                </a:solidFill>
                <a:latin typeface="Courier New Bold" panose="02070309020205020404"/>
              </a:rPr>
              <a:t>()</a:t>
            </a:r>
            <a:r>
              <a:rPr lang="en-GB" sz="1100" b="1" dirty="0" smtClean="0">
                <a:solidFill>
                  <a:schemeClr val="tx1"/>
                </a:solidFill>
                <a:latin typeface="Courier New Bold" panose="02070309020205020404"/>
              </a:rPr>
              <a:t>, true);</a:t>
            </a:r>
            <a:endParaRPr lang="en-US"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cl::Buffer </a:t>
            </a:r>
            <a:r>
              <a:rPr lang="en-GB" sz="1100" b="1" dirty="0" err="1" smtClean="0">
                <a:solidFill>
                  <a:schemeClr val="tx1"/>
                </a:solidFill>
                <a:latin typeface="Courier New Bold" panose="02070309020205020404"/>
              </a:rPr>
              <a:t>d_b</a:t>
            </a:r>
            <a:r>
              <a:rPr lang="en-GB" sz="1100" b="1" dirty="0" smtClean="0">
                <a:solidFill>
                  <a:schemeClr val="tx1"/>
                </a:solidFill>
                <a:latin typeface="Courier New Bold" panose="02070309020205020404"/>
              </a:rPr>
              <a:t>(context, </a:t>
            </a:r>
            <a:r>
              <a:rPr lang="en-GB" sz="1100" b="1" dirty="0" err="1" smtClean="0">
                <a:solidFill>
                  <a:schemeClr val="tx1"/>
                </a:solidFill>
                <a:latin typeface="Courier New Bold" panose="02070309020205020404"/>
              </a:rPr>
              <a:t>h_B.begin</a:t>
            </a:r>
            <a:r>
              <a:rPr lang="en-GB" sz="1100" b="1" dirty="0" smtClean="0">
                <a:solidFill>
                  <a:schemeClr val="tx1"/>
                </a:solidFill>
                <a:latin typeface="Courier New Bold" panose="02070309020205020404"/>
              </a:rPr>
              <a:t>(),</a:t>
            </a:r>
            <a:r>
              <a:rPr lang="en-GB" sz="1100" b="1" dirty="0" err="1" smtClean="0">
                <a:solidFill>
                  <a:schemeClr val="tx1"/>
                </a:solidFill>
                <a:latin typeface="Courier New Bold" panose="02070309020205020404"/>
              </a:rPr>
              <a:t>h_B.end</a:t>
            </a:r>
            <a:r>
              <a:rPr lang="en-GB" sz="1100" b="1" dirty="0" smtClean="0">
                <a:solidFill>
                  <a:schemeClr val="tx1"/>
                </a:solidFill>
                <a:latin typeface="Courier New Bold" panose="02070309020205020404"/>
              </a:rPr>
              <a:t>()</a:t>
            </a:r>
            <a:r>
              <a:rPr lang="en-GB" sz="1100" b="1" dirty="0" smtClean="0">
                <a:solidFill>
                  <a:schemeClr val="tx1"/>
                </a:solidFill>
                <a:latin typeface="Courier New Bold" panose="02070309020205020404"/>
              </a:rPr>
              <a:t>, true);</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cl::Buffer </a:t>
            </a:r>
            <a:r>
              <a:rPr lang="en-US" sz="1100" b="1" dirty="0" err="1" smtClean="0">
                <a:solidFill>
                  <a:schemeClr val="tx1"/>
                </a:solidFill>
                <a:latin typeface="Courier New Bold" panose="02070309020205020404"/>
              </a:rPr>
              <a:t>d_c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cl::Buffer</a:t>
            </a:r>
            <a:r>
              <a:rPr lang="en-US" sz="1100" b="1" dirty="0" smtClean="0">
                <a:solidFill>
                  <a:schemeClr val="tx1"/>
                </a:solidFill>
                <a:latin typeface="Courier New Bold" panose="02070309020205020404"/>
              </a:rPr>
              <a:t>(context, </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smtClean="0">
                <a:solidFill>
                  <a:schemeClr val="tx1"/>
                </a:solidFill>
                <a:latin typeface="Courier New Bold" panose="02070309020205020404"/>
              </a:rPr>
              <a:t>CL_MEM_WRITE_ONLY,</a:t>
            </a:r>
            <a:endParaRPr lang="en-US" sz="1100" b="1" dirty="0" smtClean="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sizeof</a:t>
            </a:r>
            <a:r>
              <a:rPr lang="en-US" sz="1100" b="1" dirty="0">
                <a:solidFill>
                  <a:schemeClr val="tx1"/>
                </a:solidFill>
                <a:latin typeface="Courier New Bold" panose="02070309020205020404"/>
              </a:rPr>
              <a:t>(float</a:t>
            </a:r>
            <a:r>
              <a:rPr lang="en-US" sz="1100" b="1" dirty="0" smtClean="0">
                <a:solidFill>
                  <a:schemeClr val="tx1"/>
                </a:solidFill>
                <a:latin typeface="Courier New Bold" panose="02070309020205020404"/>
              </a:rPr>
              <a:t>) * </a:t>
            </a:r>
            <a:r>
              <a:rPr lang="en-US" sz="1100" b="1" dirty="0" err="1" smtClean="0">
                <a:solidFill>
                  <a:schemeClr val="tx1"/>
                </a:solidFill>
                <a:latin typeface="Courier New Bold" panose="02070309020205020404"/>
              </a:rPr>
              <a:t>szC</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endParaRPr lang="en-US" sz="1100" b="1" dirty="0" smtClean="0">
              <a:solidFill>
                <a:schemeClr val="tx1"/>
              </a:solidFill>
              <a:latin typeface="Courier New Bold" panose="02070309020205020404"/>
            </a:endParaRPr>
          </a:p>
          <a:p>
            <a:endParaRPr lang="en-US" sz="1100" b="1" dirty="0" smtClean="0">
              <a:solidFill>
                <a:schemeClr val="tx1"/>
              </a:solidFill>
              <a:latin typeface="Courier New Bold" panose="02070309020205020404"/>
            </a:endParaRPr>
          </a:p>
          <a:p>
            <a:endParaRPr lang="en-US" sz="1100" b="1" dirty="0">
              <a:latin typeface="Courier New Bold" panose="02070309020205020404"/>
            </a:endParaRPr>
          </a:p>
          <a:p>
            <a:endParaRPr lang="en-US" sz="1100" b="1" dirty="0" smtClean="0">
              <a:solidFill>
                <a:schemeClr val="tx1"/>
              </a:solidFill>
              <a:latin typeface="Courier New Bold" panose="02070309020205020404"/>
            </a:endParaRPr>
          </a:p>
          <a:p>
            <a:r>
              <a:rPr lang="da-DK" sz="1100" b="1" dirty="0" smtClean="0">
                <a:solidFill>
                  <a:schemeClr val="tx1"/>
                </a:solidFill>
                <a:latin typeface="Courier New Bold" panose="02070309020205020404"/>
              </a:rPr>
              <a:t> cl</a:t>
            </a:r>
            <a:r>
              <a:rPr lang="da-DK" sz="1100" b="1" dirty="0" smtClean="0">
                <a:solidFill>
                  <a:schemeClr val="tx1"/>
                </a:solidFill>
                <a:latin typeface="Courier New Bold" panose="02070309020205020404"/>
              </a:rPr>
              <a:t>::make_kernel&lt;int, int, int,</a:t>
            </a:r>
            <a:endParaRPr lang="da-DK" sz="1100" b="1" dirty="0" smtClean="0">
              <a:solidFill>
                <a:schemeClr val="tx1"/>
              </a:solidFill>
              <a:latin typeface="Courier New Bold" panose="02070309020205020404"/>
            </a:endParaRPr>
          </a:p>
          <a:p>
            <a:r>
              <a:rPr lang="da-DK" sz="1100" b="1" dirty="0">
                <a:latin typeface="Courier New Bold" panose="02070309020205020404"/>
              </a:rPr>
              <a:t> </a:t>
            </a:r>
            <a:r>
              <a:rPr lang="da-DK" sz="1100" b="1" dirty="0" smtClean="0">
                <a:latin typeface="Courier New Bold" panose="02070309020205020404"/>
              </a:rPr>
              <a:t>                 </a:t>
            </a:r>
            <a:r>
              <a:rPr lang="da-DK" sz="1100" b="1" dirty="0" smtClean="0">
                <a:solidFill>
                  <a:schemeClr val="tx1"/>
                </a:solidFill>
                <a:latin typeface="Courier New Bold" panose="02070309020205020404"/>
              </a:rPr>
              <a:t>cl::Buffer, cl::Buffer, cl::Buffer</a:t>
            </a:r>
            <a:r>
              <a:rPr lang="da-DK" sz="1100" b="1" dirty="0" smtClean="0">
                <a:latin typeface="Courier New Bold" panose="02070309020205020404"/>
              </a:rPr>
              <a:t>&gt; </a:t>
            </a:r>
            <a:endParaRPr lang="da-DK" sz="1100" b="1" dirty="0" smtClean="0">
              <a:solidFill>
                <a:schemeClr val="tx1"/>
              </a:solidFill>
              <a:latin typeface="Courier New Bold" panose="02070309020205020404"/>
            </a:endParaRPr>
          </a:p>
          <a:p>
            <a:r>
              <a:rPr lang="da-DK" sz="1100" b="1" dirty="0">
                <a:latin typeface="Courier New Bold" panose="02070309020205020404"/>
              </a:rPr>
              <a:t> </a:t>
            </a:r>
            <a:r>
              <a:rPr lang="da-DK" sz="1100" b="1" dirty="0" smtClean="0">
                <a:latin typeface="Courier New Bold" panose="02070309020205020404"/>
              </a:rPr>
              <a:t>                 </a:t>
            </a:r>
            <a:r>
              <a:rPr lang="da-DK" sz="1100" b="1" dirty="0" err="1" smtClean="0">
                <a:latin typeface="Courier New Bold" panose="02070309020205020404"/>
              </a:rPr>
              <a:t>rowcol</a:t>
            </a:r>
            <a:r>
              <a:rPr lang="da-DK" sz="1100" b="1" dirty="0" smtClean="0">
                <a:solidFill>
                  <a:schemeClr val="tx1"/>
                </a:solidFill>
                <a:latin typeface="Courier New Bold" panose="02070309020205020404"/>
              </a:rPr>
              <a:t>(</a:t>
            </a:r>
            <a:r>
              <a:rPr lang="da-DK" sz="1100" b="1" dirty="0" smtClean="0">
                <a:solidFill>
                  <a:schemeClr val="tx1"/>
                </a:solidFill>
                <a:latin typeface="Courier New Bold" panose="02070309020205020404"/>
              </a:rPr>
              <a:t>program, "mmul");</a:t>
            </a:r>
            <a:endParaRPr lang="da-DK"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zero_mat</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start_time</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wtime</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smtClean="0">
              <a:solidFill>
                <a:schemeClr val="tx1"/>
              </a:solidFill>
              <a:latin typeface="Courier New Bold" panose="02070309020205020404"/>
            </a:endParaRPr>
          </a:p>
          <a:p>
            <a:r>
              <a:rPr lang="en-US" sz="1100" b="1" dirty="0" smtClean="0">
                <a:latin typeface="Courier New Bold" panose="02070309020205020404"/>
              </a:rPr>
              <a:t>  </a:t>
            </a:r>
            <a:r>
              <a:rPr lang="en-US" sz="1100" b="1" dirty="0" err="1" smtClean="0">
                <a:latin typeface="Courier New Bold" panose="02070309020205020404"/>
              </a:rPr>
              <a:t>rowcol</a:t>
            </a:r>
            <a:r>
              <a:rPr lang="en-US" sz="1100" b="1" dirty="0" smtClean="0">
                <a:solidFill>
                  <a:schemeClr val="tx1"/>
                </a:solidFill>
                <a:latin typeface="Courier New Bold" panose="02070309020205020404"/>
              </a:rPr>
              <a:t>(cl::</a:t>
            </a:r>
            <a:r>
              <a:rPr lang="en-US" sz="1100" b="1" dirty="0" err="1" smtClean="0">
                <a:solidFill>
                  <a:schemeClr val="tx1"/>
                </a:solidFill>
                <a:latin typeface="Courier New Bold" panose="02070309020205020404"/>
              </a:rPr>
              <a:t>EnqueueArgs</a:t>
            </a:r>
            <a:r>
              <a:rPr lang="en-US" sz="1100" b="1" dirty="0" smtClean="0">
                <a:solidFill>
                  <a:schemeClr val="tx1"/>
                </a:solidFill>
                <a:latin typeface="Courier New Bold" panose="02070309020205020404"/>
              </a:rPr>
              <a:t>(queue,</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smtClean="0">
                <a:solidFill>
                  <a:schemeClr val="tx1"/>
                </a:solidFill>
                <a:latin typeface="Courier New Bold" panose="02070309020205020404"/>
              </a:rPr>
              <a:t>cl::</a:t>
            </a:r>
            <a:r>
              <a:rPr lang="en-US" sz="1100" b="1" dirty="0" err="1" smtClean="0">
                <a:solidFill>
                  <a:schemeClr val="tx1"/>
                </a:solidFill>
                <a:latin typeface="Courier New Bold" panose="02070309020205020404"/>
              </a:rPr>
              <a:t>NDRange</a:t>
            </a:r>
            <a:r>
              <a:rPr lang="en-US" sz="1100" b="1" dirty="0" smtClean="0">
                <a:solidFill>
                  <a:schemeClr val="tx1"/>
                </a:solidFill>
                <a:latin typeface="Courier New Bold" panose="02070309020205020404"/>
              </a:rPr>
              <a:t>(</a:t>
            </a:r>
            <a:r>
              <a:rPr lang="en-US" sz="1100" b="1" dirty="0" err="1" smtClean="0">
                <a:solidFill>
                  <a:schemeClr val="tx1"/>
                </a:solidFill>
                <a:latin typeface="Courier New Bold" panose="02070309020205020404"/>
              </a:rPr>
              <a:t>Ndim</a:t>
            </a:r>
            <a:r>
              <a:rPr lang="en-US" sz="1100" b="1" dirty="0" smtClean="0">
                <a:solidFill>
                  <a:schemeClr val="tx1"/>
                </a:solidFill>
                <a:latin typeface="Courier New Bold" panose="02070309020205020404"/>
              </a:rPr>
              <a:t>), </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smtClean="0">
                <a:solidFill>
                  <a:schemeClr val="tx1"/>
                </a:solidFill>
                <a:latin typeface="Courier New Bold" panose="02070309020205020404"/>
              </a:rPr>
              <a:t>cl::</a:t>
            </a:r>
            <a:r>
              <a:rPr lang="en-US" sz="1100" b="1" dirty="0" err="1" smtClean="0">
                <a:solidFill>
                  <a:schemeClr val="tx1"/>
                </a:solidFill>
                <a:latin typeface="Courier New Bold" panose="02070309020205020404"/>
              </a:rPr>
              <a:t>NDRange</a:t>
            </a:r>
            <a:r>
              <a:rPr lang="en-US" sz="1100" b="1" dirty="0" smtClean="0">
                <a:solidFill>
                  <a:schemeClr val="tx1"/>
                </a:solidFill>
                <a:latin typeface="Courier New Bold" panose="02070309020205020404"/>
              </a:rPr>
              <a:t>(ORDER/16)),</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err="1" smtClean="0">
                <a:solidFill>
                  <a:schemeClr val="tx1"/>
                </a:solidFill>
                <a:latin typeface="Courier New Bold" panose="02070309020205020404"/>
              </a:rPr>
              <a:t>Ndim</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Mdim</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Pdim</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d_a</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d_b</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d_c</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GB" sz="1100" b="1" dirty="0" smtClean="0">
                <a:solidFill>
                  <a:schemeClr val="tx1"/>
                </a:solidFill>
                <a:latin typeface="Courier New Bold" panose="02070309020205020404"/>
              </a:rPr>
              <a:t>  cl::copy(queue, </a:t>
            </a:r>
            <a:r>
              <a:rPr lang="en-GB" sz="1100" b="1" dirty="0" err="1" smtClean="0">
                <a:solidFill>
                  <a:schemeClr val="tx1"/>
                </a:solidFill>
                <a:latin typeface="Courier New Bold" panose="02070309020205020404"/>
              </a:rPr>
              <a:t>d_c</a:t>
            </a:r>
            <a:r>
              <a:rPr lang="en-GB" sz="1100" b="1" dirty="0" smtClean="0">
                <a:solidFill>
                  <a:schemeClr val="tx1"/>
                </a:solidFill>
                <a:latin typeface="Courier New Bold" panose="02070309020205020404"/>
              </a:rPr>
              <a:t>, </a:t>
            </a:r>
            <a:r>
              <a:rPr lang="en-GB" sz="1100" b="1" dirty="0" err="1" smtClean="0">
                <a:solidFill>
                  <a:schemeClr val="tx1"/>
                </a:solidFill>
                <a:latin typeface="Courier New Bold" panose="02070309020205020404"/>
              </a:rPr>
              <a:t>h_C.begin</a:t>
            </a:r>
            <a:r>
              <a:rPr lang="en-GB" sz="1100" b="1" dirty="0" smtClean="0">
                <a:solidFill>
                  <a:schemeClr val="tx1"/>
                </a:solidFill>
                <a:latin typeface="Courier New Bold" panose="02070309020205020404"/>
              </a:rPr>
              <a:t>()</a:t>
            </a:r>
            <a:r>
              <a:rPr lang="en-GB" sz="1100" b="1" dirty="0" smtClean="0">
                <a:solidFill>
                  <a:schemeClr val="tx1"/>
                </a:solidFill>
                <a:latin typeface="Courier New Bold" panose="02070309020205020404"/>
              </a:rPr>
              <a:t>, </a:t>
            </a:r>
            <a:r>
              <a:rPr lang="en-GB" sz="1100" b="1" dirty="0" err="1" smtClean="0">
                <a:solidFill>
                  <a:schemeClr val="tx1"/>
                </a:solidFill>
                <a:latin typeface="Courier New Bold" panose="02070309020205020404"/>
              </a:rPr>
              <a:t>h_C.end</a:t>
            </a:r>
            <a:r>
              <a:rPr lang="en-GB" sz="1100" b="1" dirty="0" smtClean="0">
                <a:solidFill>
                  <a:schemeClr val="tx1"/>
                </a:solidFill>
                <a:latin typeface="Courier New Bold" panose="02070309020205020404"/>
              </a:rPr>
              <a:t>()</a:t>
            </a:r>
            <a:r>
              <a:rPr lang="en-GB" sz="1100" b="1" dirty="0" smtClean="0">
                <a:solidFill>
                  <a:schemeClr val="tx1"/>
                </a:solidFill>
                <a:latin typeface="Courier New Bold" panose="02070309020205020404"/>
              </a:rPr>
              <a:t>);</a:t>
            </a:r>
            <a:endParaRPr lang="en-GB"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run_time</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wtime</a:t>
            </a:r>
            <a:r>
              <a:rPr lang="en-US" sz="1100" b="1" dirty="0">
                <a:solidFill>
                  <a:schemeClr val="tx1"/>
                </a:solidFill>
                <a:latin typeface="Courier New Bold" panose="02070309020205020404"/>
              </a:rPr>
              <a:t>() - </a:t>
            </a:r>
            <a:r>
              <a:rPr lang="en-US" sz="1100" b="1" dirty="0" err="1">
                <a:solidFill>
                  <a:schemeClr val="tx1"/>
                </a:solidFill>
                <a:latin typeface="Courier New Bold" panose="02070309020205020404"/>
              </a:rPr>
              <a:t>start_time</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results</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run_time</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panose="02070309020205020404"/>
              </a:rPr>
              <a:t>int</a:t>
            </a:r>
            <a:r>
              <a:rPr lang="en-US" sz="1100" b="1" dirty="0">
                <a:solidFill>
                  <a:schemeClr val="tx1"/>
                </a:solidFill>
                <a:latin typeface="Courier New Bold" panose="02070309020205020404"/>
              </a:rPr>
              <a:t> main(</a:t>
            </a:r>
            <a:r>
              <a:rPr lang="en-US" sz="1100" b="1" dirty="0" err="1">
                <a:solidFill>
                  <a:schemeClr val="tx1"/>
                </a:solidFill>
                <a:latin typeface="Courier New Bold" panose="02070309020205020404"/>
              </a:rPr>
              <a:t>int</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argc</a:t>
            </a:r>
            <a:r>
              <a:rPr lang="en-US" sz="1100" b="1" dirty="0">
                <a:solidFill>
                  <a:schemeClr val="tx1"/>
                </a:solidFill>
                <a:latin typeface="Courier New Bold" panose="02070309020205020404"/>
              </a:rPr>
              <a:t>, char *</a:t>
            </a:r>
            <a:r>
              <a:rPr lang="en-US" sz="1100" b="1" dirty="0" err="1">
                <a:solidFill>
                  <a:schemeClr val="tx1"/>
                </a:solidFill>
                <a:latin typeface="Courier New Bold" panose="02070309020205020404"/>
              </a:rPr>
              <a:t>argv</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std::vector&lt;float&gt; </a:t>
            </a:r>
            <a:r>
              <a:rPr lang="en-US" sz="1100" b="1" dirty="0" err="1" smtClean="0">
                <a:solidFill>
                  <a:schemeClr val="tx1"/>
                </a:solidFill>
                <a:latin typeface="Courier New Bold" panose="02070309020205020404"/>
              </a:rPr>
              <a:t>h_A</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matrices</a:t>
            </a:r>
            <a:endParaRPr lang="en-US" sz="1100" b="1" dirty="0">
              <a:solidFill>
                <a:schemeClr val="tx1"/>
              </a:solidFill>
              <a:latin typeface="Courier New Bold" panose="02070309020205020404"/>
            </a:endParaRPr>
          </a:p>
          <a:p>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int</a:t>
            </a:r>
            <a:r>
              <a:rPr lang="en-US" sz="1100" b="1" dirty="0" smtClean="0">
                <a:solidFill>
                  <a:schemeClr val="tx1"/>
                </a:solidFill>
                <a:latin typeface="Courier New Bold" panose="02070309020205020404"/>
              </a:rPr>
              <a:t> </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A[N][P]</a:t>
            </a:r>
            <a:r>
              <a:rPr lang="en-US" sz="1100" b="1" dirty="0" smtClean="0">
                <a:solidFill>
                  <a:schemeClr val="tx1"/>
                </a:solidFill>
                <a:latin typeface="Courier New Bold" panose="02070309020205020404"/>
              </a:rPr>
              <a:t>,B</a:t>
            </a:r>
            <a:r>
              <a:rPr lang="en-US" sz="1100" b="1" dirty="0">
                <a:solidFill>
                  <a:schemeClr val="tx1"/>
                </a:solidFill>
                <a:latin typeface="Courier New Bold" panose="02070309020205020404"/>
              </a:rPr>
              <a:t>[P][M]</a:t>
            </a:r>
            <a:r>
              <a:rPr lang="en-US" sz="1100" b="1" dirty="0" smtClean="0">
                <a:solidFill>
                  <a:schemeClr val="tx1"/>
                </a:solidFill>
                <a:latin typeface="Courier New Bold" panose="02070309020205020404"/>
              </a:rPr>
              <a:t>,C</a:t>
            </a:r>
            <a:r>
              <a:rPr lang="en-US" sz="1100" b="1" dirty="0">
                <a:solidFill>
                  <a:schemeClr val="tx1"/>
                </a:solidFill>
                <a:latin typeface="Courier New Bold" panose="02070309020205020404"/>
              </a:rPr>
              <a:t>[N][M]</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int</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i</a:t>
            </a:r>
            <a:r>
              <a:rPr lang="en-US" sz="1100" b="1" dirty="0" smtClean="0">
                <a:solidFill>
                  <a:schemeClr val="tx1"/>
                </a:solidFill>
                <a:latin typeface="Courier New Bold" panose="02070309020205020404"/>
              </a:rPr>
              <a:t>, err; </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int</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szA</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szB</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szC</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num</a:t>
            </a:r>
            <a:r>
              <a:rPr lang="en-US" sz="1100" b="1" dirty="0" smtClean="0">
                <a:solidFill>
                  <a:schemeClr val="tx1"/>
                </a:solidFill>
                <a:latin typeface="Courier New Bold" panose="02070309020205020404"/>
              </a:rPr>
              <a:t> elements </a:t>
            </a:r>
            <a:r>
              <a:rPr lang="en-US" sz="1100" b="1" dirty="0">
                <a:solidFill>
                  <a:schemeClr val="tx1"/>
                </a:solidFill>
                <a:latin typeface="Courier New Bold" panose="02070309020205020404"/>
              </a:rPr>
              <a:t>in each matrix</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double </a:t>
            </a:r>
            <a:r>
              <a:rPr lang="en-US" sz="1100" b="1" dirty="0" err="1" smtClean="0">
                <a:solidFill>
                  <a:schemeClr val="tx1"/>
                </a:solidFill>
                <a:latin typeface="Courier New Bold" panose="02070309020205020404"/>
              </a:rPr>
              <a:t>start_time</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run_time</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timing </a:t>
            </a:r>
            <a:r>
              <a:rPr lang="en-US" sz="1100" b="1" dirty="0" smtClean="0">
                <a:solidFill>
                  <a:schemeClr val="tx1"/>
                </a:solidFill>
                <a:latin typeface="Courier New Bold" panose="02070309020205020404"/>
              </a:rPr>
              <a:t>data</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cl::Program program;</a:t>
            </a:r>
            <a:endParaRPr lang="en-US" sz="1100" b="1" dirty="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 </a:t>
            </a:r>
            <a:r>
              <a:rPr lang="en-US" sz="1100" b="1" dirty="0" err="1" smtClean="0">
                <a:solidFill>
                  <a:schemeClr val="tx1"/>
                </a:solidFill>
                <a:latin typeface="Courier New Bold" panose="02070309020205020404"/>
              </a:rPr>
              <a:t>Pdim</a:t>
            </a:r>
            <a:r>
              <a:rPr lang="en-US" sz="1100" b="1" dirty="0" smtClean="0">
                <a:solidFill>
                  <a:schemeClr val="tx1"/>
                </a:solidFill>
                <a:latin typeface="Courier New Bold" panose="02070309020205020404"/>
              </a:rPr>
              <a:t> = </a:t>
            </a:r>
            <a:r>
              <a:rPr lang="en-US" sz="1100" b="1" dirty="0" err="1" smtClean="0">
                <a:solidFill>
                  <a:schemeClr val="tx1"/>
                </a:solidFill>
                <a:latin typeface="Courier New Bold" panose="02070309020205020404"/>
              </a:rPr>
              <a:t>Mdim</a:t>
            </a:r>
            <a:r>
              <a:rPr lang="en-US" sz="1100" b="1" dirty="0" smtClean="0">
                <a:solidFill>
                  <a:schemeClr val="tx1"/>
                </a:solidFill>
                <a:latin typeface="Courier New Bold" panose="02070309020205020404"/>
              </a:rPr>
              <a:t> = ORDER</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szA</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err="1" smtClean="0">
                <a:solidFill>
                  <a:schemeClr val="tx1"/>
                </a:solidFill>
                <a:latin typeface="Courier New Bold" panose="02070309020205020404"/>
              </a:rPr>
              <a:t>szB</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err="1" smtClean="0">
                <a:solidFill>
                  <a:schemeClr val="tx1"/>
                </a:solidFill>
                <a:latin typeface="Courier New Bold" panose="02070309020205020404"/>
              </a:rPr>
              <a:t>szC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h_A</a:t>
            </a:r>
            <a:r>
              <a:rPr lang="en-US" sz="1100" b="1" dirty="0" smtClean="0">
                <a:solidFill>
                  <a:schemeClr val="tx1"/>
                </a:solidFill>
                <a:latin typeface="Courier New Bold" panose="02070309020205020404"/>
              </a:rPr>
              <a:t>   = std::vector&lt;float&gt;(</a:t>
            </a:r>
            <a:r>
              <a:rPr lang="en-US" sz="1100" b="1" dirty="0" err="1" smtClean="0">
                <a:solidFill>
                  <a:schemeClr val="tx1"/>
                </a:solidFill>
                <a:latin typeface="Courier New Bold" panose="02070309020205020404"/>
              </a:rPr>
              <a:t>szA</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smtClean="0">
                <a:solidFill>
                  <a:schemeClr val="tx1"/>
                </a:solidFill>
                <a:latin typeface="Courier New Bold" panose="02070309020205020404"/>
              </a:rPr>
              <a:t>   = std::vector&lt;float&gt;(</a:t>
            </a:r>
            <a:r>
              <a:rPr lang="en-US" sz="1100" b="1" dirty="0" err="1" smtClean="0">
                <a:solidFill>
                  <a:schemeClr val="tx1"/>
                </a:solidFill>
                <a:latin typeface="Courier New Bold" panose="02070309020205020404"/>
              </a:rPr>
              <a:t>szB</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std::vector&lt;float&gt;(</a:t>
            </a:r>
            <a:r>
              <a:rPr lang="en-US" sz="1100" b="1" dirty="0" err="1" smtClean="0">
                <a:solidFill>
                  <a:schemeClr val="tx1"/>
                </a:solidFill>
                <a:latin typeface="Courier New Bold" panose="02070309020205020404"/>
              </a:rPr>
              <a:t>szC</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initmat</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h_A</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Compile for first kernel to setup program</a:t>
            </a:r>
            <a:endParaRPr lang="en-US"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program = cl::Program(</a:t>
            </a:r>
            <a:r>
              <a:rPr lang="en-GB" sz="1100" b="1" dirty="0" err="1" smtClean="0">
                <a:solidFill>
                  <a:schemeClr val="tx1"/>
                </a:solidFill>
                <a:latin typeface="Courier New Bold" panose="02070309020205020404"/>
              </a:rPr>
              <a:t>C_elem_KernelSource</a:t>
            </a:r>
            <a:r>
              <a:rPr lang="en-GB" sz="1100" b="1" dirty="0" smtClean="0">
                <a:solidFill>
                  <a:schemeClr val="tx1"/>
                </a:solidFill>
                <a:latin typeface="Courier New Bold" panose="02070309020205020404"/>
              </a:rPr>
              <a:t>, true);</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Context context(CL_DEVICE_TYPE_DEFAULT);  </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cl::</a:t>
            </a:r>
            <a:r>
              <a:rPr lang="en-GB" sz="1100" b="1" dirty="0" err="1" smtClean="0">
                <a:solidFill>
                  <a:schemeClr val="tx1"/>
                </a:solidFill>
                <a:latin typeface="Courier New Bold" panose="02070309020205020404"/>
              </a:rPr>
              <a:t>CommandQueue</a:t>
            </a:r>
            <a:r>
              <a:rPr lang="en-GB" sz="1100" b="1" dirty="0" smtClean="0">
                <a:solidFill>
                  <a:schemeClr val="tx1"/>
                </a:solidFill>
                <a:latin typeface="Courier New Bold" panose="02070309020205020404"/>
              </a:rPr>
              <a:t> queue(context);</a:t>
            </a:r>
            <a:endParaRPr lang="en-GB" sz="1100" b="1" dirty="0" smtClean="0">
              <a:solidFill>
                <a:schemeClr val="tx1"/>
              </a:solidFill>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err="1" smtClean="0">
                <a:latin typeface="Courier New Bold" panose="02070309020205020404"/>
              </a:rPr>
              <a:t>std</a:t>
            </a:r>
            <a:r>
              <a:rPr lang="en-GB" sz="1100" b="1" dirty="0" smtClean="0">
                <a:latin typeface="Courier New Bold" panose="02070309020205020404"/>
              </a:rPr>
              <a:t>::vector&lt;Device&gt; devices =</a:t>
            </a:r>
            <a:endParaRPr lang="en-GB" sz="1100" b="1" dirty="0" smtClean="0">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err="1" smtClean="0">
                <a:latin typeface="Courier New Bold" panose="02070309020205020404"/>
              </a:rPr>
              <a:t>context.getInfo</a:t>
            </a:r>
            <a:r>
              <a:rPr lang="en-GB" sz="1100" b="1" dirty="0" smtClean="0">
                <a:latin typeface="Courier New Bold" panose="02070309020205020404"/>
              </a:rPr>
              <a:t>&lt;CL_CONTEXT_DEVICES</a:t>
            </a:r>
            <a:r>
              <a:rPr lang="en-GB" sz="1100" b="1" dirty="0" smtClean="0">
                <a:solidFill>
                  <a:schemeClr val="tx1"/>
                </a:solidFill>
                <a:latin typeface="Courier New Bold" panose="02070309020205020404"/>
              </a:rPr>
              <a:t>&gt;();</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cl::Device </a:t>
            </a:r>
            <a:r>
              <a:rPr lang="en-GB" sz="1100" b="1" dirty="0" err="1" smtClean="0">
                <a:solidFill>
                  <a:schemeClr val="tx1"/>
                </a:solidFill>
                <a:latin typeface="Courier New Bold" panose="02070309020205020404"/>
              </a:rPr>
              <a:t>device</a:t>
            </a:r>
            <a:r>
              <a:rPr lang="en-GB" sz="1100" b="1" dirty="0" smtClean="0">
                <a:solidFill>
                  <a:schemeClr val="tx1"/>
                </a:solidFill>
                <a:latin typeface="Courier New Bold" panose="02070309020205020404"/>
              </a:rPr>
              <a:t> = devices[0]; </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std::string s =  </a:t>
            </a:r>
            <a:endParaRPr lang="en-GB" sz="1100" b="1" dirty="0" smtClean="0">
              <a:solidFill>
                <a:schemeClr val="tx1"/>
              </a:solidFill>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err="1" smtClean="0">
                <a:solidFill>
                  <a:schemeClr val="tx1"/>
                </a:solidFill>
                <a:latin typeface="Courier New Bold" panose="02070309020205020404"/>
              </a:rPr>
              <a:t>device.getInfo</a:t>
            </a:r>
            <a:r>
              <a:rPr lang="en-GB" sz="1100" b="1" dirty="0" smtClean="0">
                <a:latin typeface="Courier New Bold" panose="02070309020205020404"/>
              </a:rPr>
              <a:t>&lt;</a:t>
            </a:r>
            <a:r>
              <a:rPr lang="en-GB" sz="1100" b="1" dirty="0" smtClean="0">
                <a:solidFill>
                  <a:schemeClr val="tx1"/>
                </a:solidFill>
                <a:latin typeface="Courier New Bold" panose="02070309020205020404"/>
              </a:rPr>
              <a:t>CL_DEVICE_NAME&gt;();</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std::</a:t>
            </a:r>
            <a:r>
              <a:rPr lang="en-GB" sz="1100" b="1" dirty="0" err="1" smtClean="0">
                <a:solidFill>
                  <a:schemeClr val="tx1"/>
                </a:solidFill>
                <a:latin typeface="Courier New Bold" panose="02070309020205020404"/>
              </a:rPr>
              <a:t>cout</a:t>
            </a:r>
            <a:r>
              <a:rPr lang="en-GB" sz="1100" b="1" dirty="0" smtClean="0">
                <a:solidFill>
                  <a:schemeClr val="tx1"/>
                </a:solidFill>
                <a:latin typeface="Courier New Bold" panose="02070309020205020404"/>
              </a:rPr>
              <a:t> &lt;&lt; "\</a:t>
            </a:r>
            <a:r>
              <a:rPr lang="en-GB" sz="1100" b="1" dirty="0" err="1" smtClean="0">
                <a:solidFill>
                  <a:schemeClr val="tx1"/>
                </a:solidFill>
                <a:latin typeface="Courier New Bold" panose="02070309020205020404"/>
              </a:rPr>
              <a:t>nUsing</a:t>
            </a:r>
            <a:r>
              <a:rPr lang="en-GB" sz="1100" b="1" dirty="0" smtClean="0">
                <a:solidFill>
                  <a:schemeClr val="tx1"/>
                </a:solidFill>
                <a:latin typeface="Courier New Bold" panose="02070309020205020404"/>
              </a:rPr>
              <a:t> OpenCL Device ”</a:t>
            </a:r>
            <a:endParaRPr lang="en-GB" sz="1100" b="1" dirty="0" smtClean="0">
              <a:solidFill>
                <a:schemeClr val="tx1"/>
              </a:solidFill>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smtClean="0">
                <a:solidFill>
                  <a:schemeClr val="tx1"/>
                </a:solidFill>
                <a:latin typeface="Courier New Bold" panose="02070309020205020404"/>
              </a:rPr>
              <a:t> &lt;&lt; s &lt;&lt; "\n";</a:t>
            </a:r>
            <a:endParaRPr lang="en-US" sz="1100" b="1" dirty="0">
              <a:solidFill>
                <a:schemeClr val="tx1"/>
              </a:solidFill>
              <a:latin typeface="Courier New Bold" panose="02070309020205020404"/>
            </a:endParaRP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9" name="TextBox 8"/>
          <p:cNvSpPr txBox="1"/>
          <p:nvPr/>
        </p:nvSpPr>
        <p:spPr>
          <a:xfrm>
            <a:off x="4499993" y="2636912"/>
            <a:ext cx="4608512" cy="430887"/>
          </a:xfrm>
          <a:prstGeom prst="rect">
            <a:avLst/>
          </a:prstGeom>
          <a:solidFill>
            <a:schemeClr val="bg1"/>
          </a:solidFill>
          <a:ln>
            <a:solidFill>
              <a:schemeClr val="accent4"/>
            </a:solidFill>
          </a:ln>
        </p:spPr>
        <p:txBody>
          <a:bodyPr wrap="square" rtlCol="0">
            <a:spAutoFit/>
          </a:bodyPr>
          <a:lstStyle/>
          <a:p>
            <a:r>
              <a:rPr lang="en-GB" sz="1100" b="1" dirty="0">
                <a:latin typeface="Courier New Bold" panose="02070309020205020404"/>
              </a:rPr>
              <a:t>c</a:t>
            </a:r>
            <a:r>
              <a:rPr lang="en-GB" sz="1100" b="1" dirty="0" smtClean="0">
                <a:latin typeface="Courier New Bold" panose="02070309020205020404"/>
              </a:rPr>
              <a:t>l::</a:t>
            </a:r>
            <a:r>
              <a:rPr lang="en-GB" sz="1100" b="1" dirty="0" err="1" smtClean="0">
                <a:latin typeface="Courier New Bold" panose="02070309020205020404"/>
              </a:rPr>
              <a:t>LocalSpaceArg</a:t>
            </a:r>
            <a:r>
              <a:rPr lang="en-GB" sz="1100" b="1" dirty="0" smtClean="0">
                <a:latin typeface="Courier New Bold" panose="02070309020205020404"/>
              </a:rPr>
              <a:t> </a:t>
            </a:r>
            <a:r>
              <a:rPr lang="en-GB" sz="1100" b="1" dirty="0" err="1" smtClean="0">
                <a:latin typeface="Courier New Bold" panose="02070309020205020404"/>
              </a:rPr>
              <a:t>localmem</a:t>
            </a:r>
            <a:r>
              <a:rPr lang="en-GB" sz="1100" b="1" dirty="0" smtClean="0">
                <a:latin typeface="Courier New Bold" panose="02070309020205020404"/>
              </a:rPr>
              <a:t> =</a:t>
            </a:r>
            <a:endParaRPr lang="en-GB" sz="1100" b="1" dirty="0" smtClean="0">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cl::Local(</a:t>
            </a:r>
            <a:r>
              <a:rPr lang="en-GB" sz="1100" b="1" dirty="0" err="1" smtClean="0">
                <a:latin typeface="Courier New Bold" panose="02070309020205020404"/>
              </a:rPr>
              <a:t>sizeof</a:t>
            </a:r>
            <a:r>
              <a:rPr lang="en-GB" sz="1100" b="1" dirty="0" smtClean="0">
                <a:latin typeface="Courier New Bold" panose="02070309020205020404"/>
              </a:rPr>
              <a:t>(float) * </a:t>
            </a:r>
            <a:r>
              <a:rPr lang="en-GB" sz="1100" b="1" dirty="0" err="1" smtClean="0">
                <a:latin typeface="Courier New Bold" panose="02070309020205020404"/>
              </a:rPr>
              <a:t>Pdim</a:t>
            </a:r>
            <a:r>
              <a:rPr lang="en-GB" sz="1100" b="1" dirty="0" smtClean="0">
                <a:latin typeface="Courier New Bold" panose="02070309020205020404"/>
              </a:rPr>
              <a:t>);</a:t>
            </a:r>
            <a:endParaRPr lang="en-GB" sz="1100" b="1" dirty="0">
              <a:latin typeface="Courier New Bold" panose="02070309020205020404"/>
            </a:endParaRPr>
          </a:p>
        </p:txBody>
      </p:sp>
      <p:sp>
        <p:nvSpPr>
          <p:cNvPr id="10" name="TextBox 9"/>
          <p:cNvSpPr txBox="1"/>
          <p:nvPr/>
        </p:nvSpPr>
        <p:spPr>
          <a:xfrm>
            <a:off x="4458323" y="4293096"/>
            <a:ext cx="4650181" cy="769441"/>
          </a:xfrm>
          <a:prstGeom prst="rect">
            <a:avLst/>
          </a:prstGeom>
          <a:solidFill>
            <a:schemeClr val="bg1"/>
          </a:solidFill>
          <a:ln>
            <a:solidFill>
              <a:schemeClr val="accent4"/>
            </a:solidFill>
          </a:ln>
        </p:spPr>
        <p:txBody>
          <a:bodyPr wrap="square" rtlCol="0">
            <a:spAutoFit/>
          </a:bodyPr>
          <a:lstStyle/>
          <a:p>
            <a:r>
              <a:rPr lang="en-US" sz="1100" b="1" dirty="0" err="1" smtClean="0">
                <a:latin typeface="Courier New Bold" panose="02070309020205020404"/>
              </a:rPr>
              <a:t>rowcol</a:t>
            </a:r>
            <a:r>
              <a:rPr lang="en-US" sz="1100" b="1" dirty="0" smtClean="0">
                <a:latin typeface="Courier New Bold" panose="02070309020205020404"/>
              </a:rPr>
              <a:t>(</a:t>
            </a:r>
            <a:r>
              <a:rPr lang="en-US" sz="1100" b="1" dirty="0">
                <a:latin typeface="Courier New Bold" panose="02070309020205020404"/>
              </a:rPr>
              <a:t>cl::</a:t>
            </a:r>
            <a:r>
              <a:rPr lang="en-US" sz="1100" b="1" dirty="0" err="1">
                <a:latin typeface="Courier New Bold" panose="02070309020205020404"/>
              </a:rPr>
              <a:t>EnqueueArgs</a:t>
            </a:r>
            <a:r>
              <a:rPr lang="en-US" sz="1100" b="1" dirty="0">
                <a:latin typeface="Courier New Bold" panose="02070309020205020404"/>
              </a:rPr>
              <a:t>(queue,</a:t>
            </a:r>
            <a:endParaRPr lang="en-US" sz="1100" b="1" dirty="0">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cl</a:t>
            </a:r>
            <a:r>
              <a:rPr lang="en-US" sz="1100" b="1" dirty="0">
                <a:latin typeface="Courier New Bold" panose="02070309020205020404"/>
              </a:rPr>
              <a:t>::</a:t>
            </a:r>
            <a:r>
              <a:rPr lang="en-US" sz="1100" b="1" dirty="0" err="1">
                <a:latin typeface="Courier New Bold" panose="02070309020205020404"/>
              </a:rPr>
              <a:t>NDRange</a:t>
            </a:r>
            <a:r>
              <a:rPr lang="en-US" sz="1100" b="1" dirty="0">
                <a:latin typeface="Courier New Bold" panose="02070309020205020404"/>
              </a:rPr>
              <a:t>(</a:t>
            </a:r>
            <a:r>
              <a:rPr lang="en-US" sz="1100" b="1" dirty="0" err="1">
                <a:latin typeface="Courier New Bold" panose="02070309020205020404"/>
              </a:rPr>
              <a:t>Ndim</a:t>
            </a:r>
            <a:r>
              <a:rPr lang="en-US" sz="1100" b="1" dirty="0">
                <a:latin typeface="Courier New Bold" panose="02070309020205020404"/>
              </a:rPr>
              <a:t>), </a:t>
            </a:r>
            <a:r>
              <a:rPr lang="en-US" sz="1100" b="1" dirty="0" smtClean="0">
                <a:latin typeface="Courier New Bold" panose="02070309020205020404"/>
              </a:rPr>
              <a:t>          </a:t>
            </a:r>
            <a:endParaRPr lang="en-US" sz="1100" b="1" dirty="0" smtClean="0">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cl</a:t>
            </a:r>
            <a:r>
              <a:rPr lang="en-US" sz="1100" b="1" dirty="0">
                <a:latin typeface="Courier New Bold" panose="02070309020205020404"/>
              </a:rPr>
              <a:t>::</a:t>
            </a:r>
            <a:r>
              <a:rPr lang="en-US" sz="1100" b="1" dirty="0" err="1">
                <a:latin typeface="Courier New Bold" panose="02070309020205020404"/>
              </a:rPr>
              <a:t>NDRange</a:t>
            </a:r>
            <a:r>
              <a:rPr lang="en-US" sz="1100" b="1" dirty="0">
                <a:latin typeface="Courier New Bold" panose="02070309020205020404"/>
              </a:rPr>
              <a:t>(ORDER/16)),</a:t>
            </a:r>
            <a:endParaRPr lang="en-US" sz="1100" b="1" dirty="0">
              <a:latin typeface="Courier New Bold" panose="02070309020205020404"/>
            </a:endParaRPr>
          </a:p>
          <a:p>
            <a:r>
              <a:rPr lang="en-US" sz="1100" b="1" dirty="0">
                <a:latin typeface="Courier New Bold" panose="02070309020205020404"/>
              </a:rPr>
              <a:t>       </a:t>
            </a:r>
            <a:r>
              <a:rPr lang="en-US" sz="1100" b="1" dirty="0" err="1" smtClean="0">
                <a:latin typeface="Courier New Bold" panose="02070309020205020404"/>
              </a:rPr>
              <a:t>Ndim</a:t>
            </a:r>
            <a:r>
              <a:rPr lang="en-US" sz="1100" b="1" dirty="0">
                <a:latin typeface="Courier New Bold" panose="02070309020205020404"/>
              </a:rPr>
              <a:t>, </a:t>
            </a:r>
            <a:r>
              <a:rPr lang="en-US" sz="1100" b="1" dirty="0" err="1">
                <a:latin typeface="Courier New Bold" panose="02070309020205020404"/>
              </a:rPr>
              <a:t>Mdim</a:t>
            </a:r>
            <a:r>
              <a:rPr lang="en-US" sz="1100" b="1" dirty="0">
                <a:latin typeface="Courier New Bold" panose="02070309020205020404"/>
              </a:rPr>
              <a:t>, </a:t>
            </a:r>
            <a:r>
              <a:rPr lang="en-US" sz="1100" b="1" dirty="0" err="1">
                <a:latin typeface="Courier New Bold" panose="02070309020205020404"/>
              </a:rPr>
              <a:t>Pdim</a:t>
            </a:r>
            <a:r>
              <a:rPr lang="en-US" sz="1100" b="1" dirty="0">
                <a:latin typeface="Courier New Bold" panose="02070309020205020404"/>
              </a:rPr>
              <a:t>, </a:t>
            </a:r>
            <a:r>
              <a:rPr lang="en-US" sz="1100" b="1" dirty="0" err="1">
                <a:latin typeface="Courier New Bold" panose="02070309020205020404"/>
              </a:rPr>
              <a:t>d_a</a:t>
            </a:r>
            <a:r>
              <a:rPr lang="en-US" sz="1100" b="1" dirty="0">
                <a:latin typeface="Courier New Bold" panose="02070309020205020404"/>
              </a:rPr>
              <a:t>, </a:t>
            </a:r>
            <a:r>
              <a:rPr lang="en-US" sz="1100" b="1" dirty="0" err="1">
                <a:latin typeface="Courier New Bold" panose="02070309020205020404"/>
              </a:rPr>
              <a:t>d_b</a:t>
            </a:r>
            <a:r>
              <a:rPr lang="en-US" sz="1100" b="1" dirty="0">
                <a:latin typeface="Courier New Bold" panose="02070309020205020404"/>
              </a:rPr>
              <a:t>, </a:t>
            </a:r>
            <a:r>
              <a:rPr lang="en-US" sz="1100" b="1" dirty="0" err="1" smtClean="0">
                <a:latin typeface="Courier New Bold" panose="02070309020205020404"/>
              </a:rPr>
              <a:t>d_c</a:t>
            </a:r>
            <a:r>
              <a:rPr lang="en-US" sz="1100" b="1" dirty="0" smtClean="0">
                <a:latin typeface="Courier New Bold" panose="02070309020205020404"/>
              </a:rPr>
              <a:t>, </a:t>
            </a:r>
            <a:r>
              <a:rPr lang="en-US" sz="1100" b="1" dirty="0" err="1" smtClean="0">
                <a:latin typeface="Courier New Bold" panose="02070309020205020404"/>
              </a:rPr>
              <a:t>localmem</a:t>
            </a:r>
            <a:r>
              <a:rPr lang="en-US" sz="1100" b="1" dirty="0" smtClean="0">
                <a:latin typeface="Courier New Bold" panose="02070309020205020404"/>
              </a:rPr>
              <a:t>);</a:t>
            </a:r>
            <a:endParaRPr lang="en-US" sz="1100" b="1" dirty="0">
              <a:latin typeface="Courier New Bold" panose="02070309020205020404"/>
            </a:endParaRPr>
          </a:p>
        </p:txBody>
      </p:sp>
      <p:sp>
        <p:nvSpPr>
          <p:cNvPr id="11" name="TextBox 10"/>
          <p:cNvSpPr txBox="1"/>
          <p:nvPr/>
        </p:nvSpPr>
        <p:spPr>
          <a:xfrm>
            <a:off x="179512" y="620688"/>
            <a:ext cx="7837698" cy="1938992"/>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endParaRPr lang="en-US" sz="2000" dirty="0">
              <a:solidFill>
                <a:schemeClr val="bg1"/>
              </a:solidFill>
            </a:endParaRPr>
          </a:p>
          <a:p>
            <a:pPr marL="652780" lvl="1" indent="-457200">
              <a:buFont typeface="+mj-lt"/>
              <a:buAutoNum type="arabicPeriod"/>
            </a:pPr>
            <a:r>
              <a:rPr lang="en-US" sz="2000" dirty="0">
                <a:solidFill>
                  <a:schemeClr val="bg1"/>
                </a:solidFill>
              </a:rPr>
              <a:t>Pass local memory to kernels. </a:t>
            </a:r>
            <a:endParaRPr lang="en-US" sz="2000" dirty="0" smtClean="0">
              <a:solidFill>
                <a:schemeClr val="bg1"/>
              </a:solidFill>
            </a:endParaRPr>
          </a:p>
          <a:p>
            <a:pPr marL="1109980" lvl="2" indent="-457200">
              <a:buFont typeface="+mj-lt"/>
              <a:buAutoNum type="arabicPeriod"/>
            </a:pPr>
            <a:r>
              <a:rPr lang="en-US" sz="2000" dirty="0" smtClean="0">
                <a:solidFill>
                  <a:schemeClr val="bg1"/>
                </a:solidFill>
              </a:rPr>
              <a:t>This </a:t>
            </a:r>
            <a:r>
              <a:rPr lang="en-US" sz="2000" dirty="0">
                <a:solidFill>
                  <a:schemeClr val="bg1"/>
                </a:solidFill>
              </a:rPr>
              <a:t>requires a change to the kernel argument </a:t>
            </a:r>
            <a:r>
              <a:rPr lang="en-US" sz="2000" dirty="0" smtClean="0">
                <a:solidFill>
                  <a:schemeClr val="bg1"/>
                </a:solidFill>
              </a:rPr>
              <a:t>lists </a:t>
            </a:r>
            <a:r>
              <a:rPr lang="en-US" sz="2000" dirty="0">
                <a:solidFill>
                  <a:schemeClr val="bg1"/>
                </a:solidFill>
              </a:rPr>
              <a:t>…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endParaRPr lang="en-US" sz="2000" dirty="0" smtClean="0">
              <a:solidFill>
                <a:schemeClr val="bg1"/>
              </a:solidFill>
            </a:endParaRPr>
          </a:p>
          <a:p>
            <a:pPr marL="1109980" lvl="2" indent="-457200">
              <a:buFont typeface="+mj-lt"/>
              <a:buAutoNum type="arabicPeriod"/>
            </a:pPr>
            <a:r>
              <a:rPr lang="en-US" sz="2000" dirty="0" smtClean="0">
                <a:solidFill>
                  <a:schemeClr val="bg1"/>
                </a:solidFill>
              </a:rPr>
              <a:t>Allocate the size of local memory</a:t>
            </a:r>
            <a:endParaRPr lang="en-US" sz="2000" dirty="0" smtClean="0">
              <a:solidFill>
                <a:schemeClr val="bg1"/>
              </a:solidFill>
            </a:endParaRPr>
          </a:p>
          <a:p>
            <a:pPr marL="1109980" lvl="2" indent="-457200">
              <a:buFont typeface="+mj-lt"/>
              <a:buAutoNum type="arabicPeriod"/>
            </a:pPr>
            <a:r>
              <a:rPr lang="en-US" sz="2000" dirty="0" smtClean="0">
                <a:solidFill>
                  <a:schemeClr val="bg1"/>
                </a:solidFill>
              </a:rPr>
              <a:t>Update argument list in kernel </a:t>
            </a:r>
            <a:r>
              <a:rPr lang="en-US" sz="2000" dirty="0" err="1" smtClean="0">
                <a:solidFill>
                  <a:schemeClr val="bg1"/>
                </a:solidFill>
              </a:rPr>
              <a:t>functor</a:t>
            </a:r>
            <a:endParaRPr lang="en-US" sz="2000" dirty="0">
              <a:solidFill>
                <a:schemeClr val="bg1"/>
              </a:solidFill>
            </a:endParaRPr>
          </a:p>
        </p:txBody>
      </p:sp>
      <p:sp>
        <p:nvSpPr>
          <p:cNvPr id="12" name="TextBox 11"/>
          <p:cNvSpPr txBox="1"/>
          <p:nvPr/>
        </p:nvSpPr>
        <p:spPr>
          <a:xfrm>
            <a:off x="4489930" y="3068960"/>
            <a:ext cx="4654070" cy="769441"/>
          </a:xfrm>
          <a:prstGeom prst="rect">
            <a:avLst/>
          </a:prstGeom>
          <a:solidFill>
            <a:schemeClr val="bg1"/>
          </a:solidFill>
          <a:ln>
            <a:solidFill>
              <a:schemeClr val="accent4"/>
            </a:solidFill>
          </a:ln>
        </p:spPr>
        <p:txBody>
          <a:bodyPr wrap="square" rtlCol="0">
            <a:spAutoFit/>
          </a:bodyPr>
          <a:lstStyle/>
          <a:p>
            <a:r>
              <a:rPr lang="en-GB" sz="1100" b="1" dirty="0" smtClean="0">
                <a:latin typeface="Courier New Bold" panose="02070309020205020404"/>
              </a:rPr>
              <a:t>cl</a:t>
            </a:r>
            <a:r>
              <a:rPr lang="en-GB" sz="1100" b="1" dirty="0" smtClean="0">
                <a:latin typeface="Courier New Bold" panose="02070309020205020404"/>
              </a:rPr>
              <a:t>::</a:t>
            </a:r>
            <a:r>
              <a:rPr lang="en-GB" sz="1100" b="1" dirty="0" err="1" smtClean="0">
                <a:latin typeface="Courier New Bold" panose="02070309020205020404"/>
              </a:rPr>
              <a:t>make_kernel</a:t>
            </a:r>
            <a:r>
              <a:rPr lang="en-GB" sz="1100" b="1" dirty="0" smtClean="0">
                <a:latin typeface="Courier New Bold" panose="02070309020205020404"/>
              </a:rPr>
              <a:t>&lt;</a:t>
            </a:r>
            <a:r>
              <a:rPr lang="en-GB" sz="1100" b="1" dirty="0" err="1" smtClean="0">
                <a:latin typeface="Courier New Bold" panose="02070309020205020404"/>
              </a:rPr>
              <a:t>int</a:t>
            </a:r>
            <a:r>
              <a:rPr lang="en-GB" sz="1100" b="1" dirty="0" smtClean="0">
                <a:latin typeface="Courier New Bold" panose="02070309020205020404"/>
              </a:rPr>
              <a:t>, </a:t>
            </a:r>
            <a:r>
              <a:rPr lang="en-GB" sz="1100" b="1" dirty="0" err="1" smtClean="0">
                <a:latin typeface="Courier New Bold" panose="02070309020205020404"/>
              </a:rPr>
              <a:t>int</a:t>
            </a:r>
            <a:r>
              <a:rPr lang="en-GB" sz="1100" b="1" dirty="0" smtClean="0">
                <a:latin typeface="Courier New Bold" panose="02070309020205020404"/>
              </a:rPr>
              <a:t>, </a:t>
            </a:r>
            <a:r>
              <a:rPr lang="en-GB" sz="1100" b="1" dirty="0" err="1" smtClean="0">
                <a:latin typeface="Courier New Bold" panose="02070309020205020404"/>
              </a:rPr>
              <a:t>int</a:t>
            </a:r>
            <a:r>
              <a:rPr lang="en-GB" sz="1100" b="1" dirty="0" smtClean="0">
                <a:latin typeface="Courier New Bold" panose="02070309020205020404"/>
              </a:rPr>
              <a:t>,</a:t>
            </a:r>
            <a:endParaRPr lang="en-GB" sz="1100" b="1" dirty="0" smtClean="0">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cl::Buffer, cl::Buffer, cl:::Buffer</a:t>
            </a:r>
            <a:r>
              <a:rPr lang="en-GB" sz="1100" b="1" dirty="0" smtClean="0">
                <a:latin typeface="Courier New Bold" panose="02070309020205020404"/>
              </a:rPr>
              <a:t>,</a:t>
            </a:r>
            <a:endParaRPr lang="en-GB" sz="1100" b="1" dirty="0" smtClean="0">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smtClean="0">
                <a:latin typeface="Courier New Bold" panose="02070309020205020404"/>
              </a:rPr>
              <a:t>cl</a:t>
            </a:r>
            <a:r>
              <a:rPr lang="en-GB" sz="1100" b="1" dirty="0" smtClean="0">
                <a:latin typeface="Courier New Bold" panose="02070309020205020404"/>
              </a:rPr>
              <a:t>::</a:t>
            </a:r>
            <a:r>
              <a:rPr lang="en-GB" sz="1100" b="1" dirty="0" err="1" smtClean="0">
                <a:latin typeface="Courier New Bold" panose="02070309020205020404"/>
              </a:rPr>
              <a:t>LocalSpaceArg</a:t>
            </a:r>
            <a:r>
              <a:rPr lang="en-GB" sz="1100" b="1" dirty="0" smtClean="0">
                <a:latin typeface="Courier New Bold" panose="02070309020205020404"/>
              </a:rPr>
              <a:t>&gt;</a:t>
            </a:r>
            <a:endParaRPr lang="en-GB" sz="1100" b="1" dirty="0" smtClean="0">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err="1" smtClean="0">
                <a:latin typeface="Courier New Bold" panose="02070309020205020404"/>
              </a:rPr>
              <a:t>rowcol</a:t>
            </a:r>
            <a:r>
              <a:rPr lang="en-GB" sz="1100" b="1" dirty="0" smtClean="0">
                <a:latin typeface="Courier New Bold" panose="02070309020205020404"/>
              </a:rPr>
              <a:t>(</a:t>
            </a:r>
            <a:r>
              <a:rPr lang="en-GB" sz="1100" b="1" dirty="0" smtClean="0">
                <a:latin typeface="Courier New Bold" panose="02070309020205020404"/>
              </a:rPr>
              <a:t>program, “</a:t>
            </a:r>
            <a:r>
              <a:rPr lang="en-GB" sz="1100" b="1" dirty="0" err="1" smtClean="0">
                <a:latin typeface="Courier New Bold" panose="02070309020205020404"/>
              </a:rPr>
              <a:t>mmul</a:t>
            </a:r>
            <a:r>
              <a:rPr lang="en-GB" sz="1100" b="1" dirty="0" smtClean="0">
                <a:latin typeface="Courier New Bold" panose="02070309020205020404"/>
              </a:rPr>
              <a:t>”);</a:t>
            </a:r>
            <a:endParaRPr lang="en-GB" sz="1100" b="1" dirty="0">
              <a:latin typeface="Courier New Bold" panose="020703090202050204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31216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cPr/>
                </a:tc>
              </a:tr>
              <a:tr h="185420">
                <a:tc vMerge="1">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r>
              <a:rPr lang="en-GB" dirty="0" smtClean="0"/>
              <a:t>Device is Tesla® M2090 GPU from NVIDIA® with a max of 16 compute units, 512 PEs</a:t>
            </a:r>
            <a:endParaRPr lang="en-GB" dirty="0" smtClean="0"/>
          </a:p>
          <a:p>
            <a:r>
              <a:rPr lang="en-GB" dirty="0" smtClean="0"/>
              <a:t>Device is Intel® Xeon® CPU, E5649 @ 2.53GHz</a:t>
            </a:r>
            <a:endParaRPr lang="en-GB" dirty="0"/>
          </a:p>
        </p:txBody>
      </p:sp>
      <p:sp>
        <p:nvSpPr>
          <p:cNvPr id="7" name="Content Placeholder 7"/>
          <p:cNvSpPr txBox="1"/>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endParaRPr lang="en-GB" dirty="0">
              <a:solidFill>
                <a:schemeClr val="accent1"/>
              </a:solidFill>
            </a:endParaRPr>
          </a:p>
          <a:p>
            <a:endParaRPr lang="en-GB" dirty="0">
              <a:solidFill>
                <a:schemeClr val="accent1"/>
              </a:solidFil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smtClean="0"/>
              <a:t>Making matrix multiplication </a:t>
            </a:r>
            <a:r>
              <a:rPr lang="en-GB" i="1" dirty="0" smtClean="0">
                <a:solidFill>
                  <a:schemeClr val="accent2"/>
                </a:solidFill>
              </a:rPr>
              <a:t>really</a:t>
            </a:r>
            <a:r>
              <a:rPr lang="en-GB" dirty="0" smtClean="0">
                <a:solidFill>
                  <a:schemeClr val="accent3"/>
                </a:solidFill>
              </a:rPr>
              <a:t> </a:t>
            </a:r>
            <a:r>
              <a:rPr lang="en-GB" dirty="0" smtClean="0"/>
              <a:t>fast</a:t>
            </a:r>
            <a:endParaRPr lang="en-GB" dirty="0"/>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endParaRPr lang="en-GB" dirty="0"/>
          </a:p>
          <a:p>
            <a:pPr lvl="1">
              <a:lnSpc>
                <a:spcPct val="110000"/>
              </a:lnSpc>
            </a:pPr>
            <a:r>
              <a:rPr lang="en-GB" dirty="0"/>
              <a:t>The number of work items must be a multiple of the fundamental machine “vector width”.  This is the </a:t>
            </a:r>
            <a:r>
              <a:rPr lang="en-GB" dirty="0" err="1"/>
              <a:t>wavefront</a:t>
            </a:r>
            <a:r>
              <a:rPr lang="en-GB" dirty="0"/>
              <a:t> on AMD, warp on NVIDIA, and the number of SIMD lanes exposed by vector units on a CPU</a:t>
            </a:r>
            <a:endParaRPr lang="en-GB" dirty="0"/>
          </a:p>
          <a:p>
            <a:pPr lvl="1">
              <a:lnSpc>
                <a:spcPct val="110000"/>
              </a:lnSpc>
            </a:pPr>
            <a:r>
              <a:rPr lang="en-GB" dirty="0"/>
              <a:t>To optimize reuse of data, you need to use blocking techniques  </a:t>
            </a:r>
            <a:endParaRPr lang="en-GB" dirty="0"/>
          </a:p>
          <a:p>
            <a:pPr lvl="2">
              <a:lnSpc>
                <a:spcPct val="110000"/>
              </a:lnSpc>
            </a:pPr>
            <a:r>
              <a:rPr lang="en-GB" dirty="0"/>
              <a:t>Decompose matrices into tiles such that three tiles just fit in the fastest (private) memory</a:t>
            </a:r>
            <a:endParaRPr lang="en-GB" dirty="0"/>
          </a:p>
          <a:p>
            <a:pPr lvl="2">
              <a:lnSpc>
                <a:spcPct val="110000"/>
              </a:lnSpc>
            </a:pPr>
            <a:r>
              <a:rPr lang="en-GB" dirty="0"/>
              <a:t>Copy tiles into local memory</a:t>
            </a:r>
            <a:endParaRPr lang="en-GB" dirty="0"/>
          </a:p>
          <a:p>
            <a:pPr lvl="2">
              <a:lnSpc>
                <a:spcPct val="110000"/>
              </a:lnSpc>
            </a:pPr>
            <a:r>
              <a:rPr lang="en-GB" dirty="0"/>
              <a:t>Do the multiplication over the tiles</a:t>
            </a:r>
            <a:endParaRPr lang="en-GB" dirty="0"/>
          </a:p>
          <a:p>
            <a:pPr lvl="1">
              <a:lnSpc>
                <a:spcPct val="110000"/>
              </a:lnSpc>
            </a:pPr>
            <a:r>
              <a:rPr lang="en-GB" dirty="0"/>
              <a:t>We modified the matrix multiplication program provided with the NVIDIA OpenCL SDK to work with our test suite to produce the blocked results on the following slide. This used register blocking with block sizes mapped onto the GPU’s warp size</a:t>
            </a:r>
            <a:endParaRPr lang="en-GB"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81190" y="98072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cPr/>
                </a:tc>
              </a:tr>
              <a:tr h="185420">
                <a:tc vMerge="1">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Block oriented approach using local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1,534.0</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230,416.7</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smtClean="0"/>
              <a:t>Device is Tesla® M2090 GPU from NVIDIA® with a max of 16 compute units, 512 PEs</a:t>
            </a:r>
            <a:endParaRPr lang="en-GB" dirty="0" smtClean="0"/>
          </a:p>
          <a:p>
            <a:r>
              <a:rPr lang="en-GB" dirty="0" smtClean="0"/>
              <a:t>Device is Intel® Xeon® CPU, E5649 @ 2.53GHz</a:t>
            </a:r>
            <a:endParaRPr lang="en-GB" dirty="0"/>
          </a:p>
        </p:txBody>
      </p:sp>
      <p:sp>
        <p:nvSpPr>
          <p:cNvPr id="7" name="Content Placeholder 7"/>
          <p:cNvSpPr txBox="1"/>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endParaRPr lang="en-GB" dirty="0">
              <a:solidFill>
                <a:schemeClr val="accent1"/>
              </a:solidFill>
            </a:endParaRPr>
          </a:p>
          <a:p>
            <a:endParaRPr lang="en-GB" dirty="0">
              <a:solidFill>
                <a:schemeClr val="accent1"/>
              </a:solidFill>
            </a:endParaRPr>
          </a:p>
        </p:txBody>
      </p:sp>
      <p:sp>
        <p:nvSpPr>
          <p:cNvPr id="9" name="TextBox 8"/>
          <p:cNvSpPr txBox="1"/>
          <p:nvPr/>
        </p:nvSpPr>
        <p:spPr>
          <a:xfrm>
            <a:off x="3995936" y="5146159"/>
            <a:ext cx="3199915" cy="461665"/>
          </a:xfrm>
          <a:prstGeom prst="rect">
            <a:avLst/>
          </a:prstGeom>
          <a:noFill/>
        </p:spPr>
        <p:txBody>
          <a:bodyPr wrap="none" rtlCol="0">
            <a:spAutoFit/>
          </a:bodyPr>
          <a:lstStyle/>
          <a:p>
            <a:r>
              <a:rPr lang="en-GB" sz="2400" dirty="0" smtClean="0">
                <a:solidFill>
                  <a:schemeClr val="accent2"/>
                </a:solidFill>
              </a:rPr>
              <a:t>Biggest impact so far!</a:t>
            </a:r>
            <a:endParaRPr lang="en-GB" sz="2400" dirty="0">
              <a:solidFill>
                <a:schemeClr val="accent2"/>
              </a:solidFill>
            </a:endParaRPr>
          </a:p>
        </p:txBody>
      </p:sp>
      <p:cxnSp>
        <p:nvCxnSpPr>
          <p:cNvPr id="10" name="Straight Arrow Connector 9"/>
          <p:cNvCxnSpPr>
            <a:stCxn id="9" idx="3"/>
          </p:cNvCxnSpPr>
          <p:nvPr/>
        </p:nvCxnSpPr>
        <p:spPr>
          <a:xfrm flipV="1">
            <a:off x="7195851" y="4725144"/>
            <a:ext cx="328477" cy="651848"/>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8: using local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r>
              <a:rPr lang="en-GB" dirty="0">
                <a:solidFill>
                  <a:schemeClr val="accent2"/>
                </a:solidFill>
              </a:rPr>
              <a:t>Goal: </a:t>
            </a:r>
            <a:endParaRPr lang="en-GB" dirty="0">
              <a:solidFill>
                <a:schemeClr val="accent2"/>
              </a:solidFill>
            </a:endParaRPr>
          </a:p>
          <a:p>
            <a:pPr lvl="1"/>
            <a:r>
              <a:rPr lang="en-GB" dirty="0"/>
              <a:t>Use </a:t>
            </a:r>
            <a:r>
              <a:rPr lang="en-GB" dirty="0" smtClean="0"/>
              <a:t>local memory </a:t>
            </a:r>
            <a:r>
              <a:rPr lang="en-GB" dirty="0"/>
              <a:t>to minimize memory movement costs and optimize performance of your matrix multiplication program</a:t>
            </a:r>
            <a:endParaRPr lang="en-GB" dirty="0"/>
          </a:p>
          <a:p>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r>
              <a:rPr lang="en-GB" dirty="0"/>
              <a:t>Start with your matrix multiplication </a:t>
            </a:r>
            <a:r>
              <a:rPr lang="en-GB" dirty="0" smtClean="0"/>
              <a:t>solution that already uses private memory from Exercise 7</a:t>
            </a:r>
            <a:endParaRPr lang="en-GB" dirty="0" smtClean="0"/>
          </a:p>
          <a:p>
            <a:pPr lvl="1"/>
            <a:r>
              <a:rPr lang="en-GB" dirty="0" smtClean="0"/>
              <a:t>Modify the kernel so that each work-group collaboratively copies its own column of B into local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endParaRPr lang="en-GB" dirty="0"/>
          </a:p>
          <a:p>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r>
              <a:rPr lang="en-GB" dirty="0"/>
              <a:t>A message to standard output verifying that the matrix multiplication program is generating the correct results</a:t>
            </a:r>
            <a:endParaRPr lang="en-GB" dirty="0"/>
          </a:p>
          <a:p>
            <a:pPr lvl="1"/>
            <a:r>
              <a:rPr lang="en-GB" dirty="0"/>
              <a:t>Report the runtime and the </a:t>
            </a:r>
            <a:r>
              <a:rPr lang="en-GB" dirty="0" smtClean="0"/>
              <a:t>MFLOPS</a:t>
            </a:r>
            <a:endParaRPr lang="en-GB" dirty="0" smtClean="0"/>
          </a:p>
          <a:p>
            <a:r>
              <a:rPr lang="en-GB" dirty="0" smtClean="0">
                <a:solidFill>
                  <a:schemeClr val="accent2"/>
                </a:solidFill>
              </a:rPr>
              <a:t>Extra:</a:t>
            </a:r>
            <a:endParaRPr lang="en-GB" dirty="0" smtClean="0">
              <a:solidFill>
                <a:schemeClr val="accent2"/>
              </a:solidFill>
            </a:endParaRPr>
          </a:p>
          <a:p>
            <a:pPr lvl="1"/>
            <a:r>
              <a:rPr lang="en-GB" dirty="0" smtClean="0"/>
              <a:t>Look at the fast, blocked implementation from the NVIDIA OpenCL SDK example. Try running it and compare to yours</a:t>
            </a:r>
            <a:endParaRPr lang="en-GB"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7</a:t>
            </a:r>
            <a:endParaRPr lang="en-GB" dirty="0">
              <a:solidFill>
                <a:schemeClr val="tx1"/>
              </a:solidFill>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endParaRPr lang="en-GB" dirty="0" smtClean="0"/>
          </a:p>
          <a:p>
            <a:pPr lvl="1"/>
            <a:r>
              <a:rPr lang="en-GB" dirty="0" smtClean="0"/>
              <a:t>1024x1024 (whole problem space)</a:t>
            </a:r>
            <a:endParaRPr lang="en-GB" dirty="0" smtClean="0"/>
          </a:p>
          <a:p>
            <a:r>
              <a:rPr lang="en-GB" dirty="0" smtClean="0">
                <a:solidFill>
                  <a:schemeClr val="accent2"/>
                </a:solidFill>
              </a:rPr>
              <a:t>Local </a:t>
            </a:r>
            <a:r>
              <a:rPr lang="en-GB" dirty="0" smtClean="0"/>
              <a:t>Dimensions:</a:t>
            </a:r>
            <a:endParaRPr lang="en-GB" dirty="0" smtClean="0"/>
          </a:p>
          <a:p>
            <a:pPr lvl="1"/>
            <a:r>
              <a:rPr lang="en-GB" dirty="0" smtClean="0"/>
              <a:t>64</a:t>
            </a:r>
            <a:r>
              <a:rPr lang="en-GB" dirty="0" smtClean="0"/>
              <a:t>x64 </a:t>
            </a:r>
            <a:r>
              <a:rPr lang="en-GB" dirty="0" smtClean="0"/>
              <a:t>(</a:t>
            </a:r>
            <a:r>
              <a:rPr lang="en-GB" b="1" dirty="0" smtClean="0">
                <a:solidFill>
                  <a:schemeClr val="accent2"/>
                </a:solidFill>
              </a:rPr>
              <a:t>work-group</a:t>
            </a:r>
            <a:r>
              <a:rPr lang="en-GB" dirty="0" smtClean="0"/>
              <a:t>, executes together)</a:t>
            </a:r>
            <a:endParaRPr lang="en-GB" dirty="0"/>
          </a:p>
        </p:txBody>
      </p:sp>
      <p:sp>
        <p:nvSpPr>
          <p:cNvPr id="4" name="Content Placeholder 2"/>
          <p:cNvSpPr txBox="1"/>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Most common example is a barrier … i.e. all units of execution “in scope” arrive at the </a:t>
            </a:r>
            <a:r>
              <a:rPr lang="en-GB" dirty="0">
                <a:solidFill>
                  <a:schemeClr val="accent6">
                    <a:lumMod val="75000"/>
                  </a:schemeClr>
                </a:solidFill>
              </a:rPr>
              <a:t>barrier </a:t>
            </a:r>
            <a:r>
              <a:rPr lang="en-GB" dirty="0"/>
              <a:t>before any proceed. </a:t>
            </a:r>
            <a:endParaRPr lang="en-GB" dirty="0"/>
          </a:p>
        </p:txBody>
      </p:sp>
      <p:pic>
        <p:nvPicPr>
          <p:cNvPr id="107" name="Picture 1"/>
          <p:cNvPicPr>
            <a:picLocks noChangeAspect="1" noChangeArrowheads="1"/>
          </p:cNvPicPr>
          <p:nvPr/>
        </p:nvPicPr>
        <p:blipFill>
          <a:blip r:embed="rId1"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p:nvPr/>
        </p:nvSpPr>
        <p:spPr bwMode="auto">
          <a:xfrm>
            <a:off x="1892315" y="3050042"/>
            <a:ext cx="255588" cy="255588"/>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p:nvPr/>
        </p:nvSpPr>
        <p:spPr bwMode="auto">
          <a:xfrm>
            <a:off x="2424129" y="2564904"/>
            <a:ext cx="427927" cy="228909"/>
          </a:xfrm>
          <a:prstGeom prst="rect">
            <a:avLst/>
          </a:prstGeom>
          <a:noFill/>
          <a:ln w="12700">
            <a:noFill/>
            <a:miter lim="800000"/>
          </a:ln>
        </p:spPr>
        <p:txBody>
          <a:bodyPr wrap="none" lIns="0" tIns="0" rIns="0" bIns="0">
            <a:spAutoFit/>
          </a:bodyPr>
          <a:lstStyle/>
          <a:p>
            <a:pPr marL="36830">
              <a:tabLst>
                <a:tab pos="66675" algn="l"/>
                <a:tab pos="752475" algn="l"/>
                <a:tab pos="1438275" algn="l"/>
                <a:tab pos="2122170" algn="l"/>
                <a:tab pos="2806700" algn="l"/>
              </a:tabLst>
            </a:pPr>
            <a:r>
              <a:rPr lang="en-US" dirty="0">
                <a:solidFill>
                  <a:prstClr val="black"/>
                </a:solidFill>
              </a:rPr>
              <a:t>1024</a:t>
            </a:r>
            <a:endParaRPr lang="en-US" dirty="0">
              <a:solidFill>
                <a:prstClr val="black"/>
              </a:solidFill>
            </a:endParaRP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p:nvPr/>
        </p:nvSpPr>
        <p:spPr bwMode="auto">
          <a:xfrm rot="-5400000">
            <a:off x="1016107" y="4005564"/>
            <a:ext cx="427927" cy="228909"/>
          </a:xfrm>
          <a:prstGeom prst="rect">
            <a:avLst/>
          </a:prstGeom>
          <a:noFill/>
          <a:ln w="12700">
            <a:noFill/>
            <a:miter lim="800000"/>
          </a:ln>
        </p:spPr>
        <p:txBody>
          <a:bodyPr wrap="none" lIns="0" tIns="0" rIns="0" bIns="0">
            <a:spAutoFit/>
          </a:bodyPr>
          <a:lstStyle/>
          <a:p>
            <a:pPr marL="36830">
              <a:tabLst>
                <a:tab pos="66675" algn="l"/>
                <a:tab pos="752475" algn="l"/>
                <a:tab pos="1438275" algn="l"/>
                <a:tab pos="2122170" algn="l"/>
                <a:tab pos="2806700" algn="l"/>
              </a:tabLst>
            </a:pPr>
            <a:r>
              <a:rPr lang="en-US" dirty="0">
                <a:solidFill>
                  <a:prstClr val="black"/>
                </a:solidFill>
              </a:rPr>
              <a:t>1024</a:t>
            </a:r>
            <a:endParaRPr lang="en-US" dirty="0">
              <a:solidFill>
                <a:prstClr val="black"/>
              </a:solidFill>
            </a:endParaRPr>
          </a:p>
        </p:txBody>
      </p:sp>
      <p:sp>
        <p:nvSpPr>
          <p:cNvPr id="113" name="Rectangle 11"/>
          <p:cNvSpPr/>
          <p:nvPr/>
        </p:nvSpPr>
        <p:spPr bwMode="auto">
          <a:xfrm>
            <a:off x="1635140" y="3050042"/>
            <a:ext cx="257175" cy="255588"/>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14" name="Group 12"/>
          <p:cNvGrpSpPr/>
          <p:nvPr/>
        </p:nvGrpSpPr>
        <p:grpSpPr bwMode="auto">
          <a:xfrm>
            <a:off x="2147903" y="3050042"/>
            <a:ext cx="1535112" cy="255588"/>
            <a:chOff x="0" y="0"/>
            <a:chExt cx="2256" cy="376"/>
          </a:xfrm>
        </p:grpSpPr>
        <p:sp>
          <p:nvSpPr>
            <p:cNvPr id="115" name="Rectangle 13"/>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16" name="Rectangle 14"/>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17" name="Rectangle 15"/>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18" name="Rectangle 16"/>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19" name="Rectangle 17"/>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20" name="Rectangle 18"/>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nvGrpSpPr>
          <p:cNvPr id="121" name="Group 19"/>
          <p:cNvGrpSpPr/>
          <p:nvPr/>
        </p:nvGrpSpPr>
        <p:grpSpPr bwMode="auto">
          <a:xfrm>
            <a:off x="1635145" y="3305630"/>
            <a:ext cx="2047875" cy="1790700"/>
            <a:chOff x="0" y="0"/>
            <a:chExt cx="3008" cy="2632"/>
          </a:xfrm>
        </p:grpSpPr>
        <p:grpSp>
          <p:nvGrpSpPr>
            <p:cNvPr id="122" name="Group 20"/>
            <p:cNvGrpSpPr/>
            <p:nvPr/>
          </p:nvGrpSpPr>
          <p:grpSpPr bwMode="auto">
            <a:xfrm>
              <a:off x="0" y="0"/>
              <a:ext cx="3008" cy="1504"/>
              <a:chOff x="0" y="0"/>
              <a:chExt cx="3008" cy="1504"/>
            </a:xfrm>
          </p:grpSpPr>
          <p:grpSp>
            <p:nvGrpSpPr>
              <p:cNvPr id="154" name="Group 21"/>
              <p:cNvGrpSpPr/>
              <p:nvPr/>
            </p:nvGrpSpPr>
            <p:grpSpPr bwMode="auto">
              <a:xfrm>
                <a:off x="0" y="0"/>
                <a:ext cx="3008" cy="752"/>
                <a:chOff x="0" y="0"/>
                <a:chExt cx="3008" cy="752"/>
              </a:xfrm>
            </p:grpSpPr>
            <p:grpSp>
              <p:nvGrpSpPr>
                <p:cNvPr id="176" name="Group 22"/>
                <p:cNvGrpSpPr/>
                <p:nvPr/>
              </p:nvGrpSpPr>
              <p:grpSpPr bwMode="auto">
                <a:xfrm>
                  <a:off x="0" y="0"/>
                  <a:ext cx="3008" cy="376"/>
                  <a:chOff x="0" y="0"/>
                  <a:chExt cx="3008" cy="376"/>
                </a:xfrm>
              </p:grpSpPr>
              <p:sp>
                <p:nvSpPr>
                  <p:cNvPr id="187" name="Rectangle 23"/>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8" name="Rectangle 24"/>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89" name="Group 25"/>
                  <p:cNvGrpSpPr/>
                  <p:nvPr/>
                </p:nvGrpSpPr>
                <p:grpSpPr bwMode="auto">
                  <a:xfrm>
                    <a:off x="752" y="0"/>
                    <a:ext cx="2256" cy="376"/>
                    <a:chOff x="0" y="0"/>
                    <a:chExt cx="2256" cy="376"/>
                  </a:xfrm>
                </p:grpSpPr>
                <p:sp>
                  <p:nvSpPr>
                    <p:cNvPr id="190" name="Rectangle 26"/>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91" name="Rectangle 27"/>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92" name="Rectangle 28"/>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93" name="Rectangle 29"/>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94" name="Rectangle 30"/>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95" name="Rectangle 31"/>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nvGrpSpPr>
                <p:cNvPr id="177" name="Group 32"/>
                <p:cNvGrpSpPr/>
                <p:nvPr/>
              </p:nvGrpSpPr>
              <p:grpSpPr bwMode="auto">
                <a:xfrm>
                  <a:off x="0" y="376"/>
                  <a:ext cx="3008" cy="376"/>
                  <a:chOff x="0" y="0"/>
                  <a:chExt cx="3008" cy="376"/>
                </a:xfrm>
              </p:grpSpPr>
              <p:sp>
                <p:nvSpPr>
                  <p:cNvPr id="178" name="Rectangle 33"/>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9" name="Rectangle 34"/>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80" name="Group 35"/>
                  <p:cNvGrpSpPr/>
                  <p:nvPr/>
                </p:nvGrpSpPr>
                <p:grpSpPr bwMode="auto">
                  <a:xfrm>
                    <a:off x="752" y="0"/>
                    <a:ext cx="2256" cy="376"/>
                    <a:chOff x="0" y="0"/>
                    <a:chExt cx="2256" cy="376"/>
                  </a:xfrm>
                </p:grpSpPr>
                <p:sp>
                  <p:nvSpPr>
                    <p:cNvPr id="181" name="Rectangle 36"/>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2" name="Rectangle 37"/>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3" name="Rectangle 38"/>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4" name="Rectangle 39"/>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5" name="Rectangle 40"/>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86" name="Rectangle 41"/>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grpSp>
            <p:nvGrpSpPr>
              <p:cNvPr id="155" name="Group 42"/>
              <p:cNvGrpSpPr/>
              <p:nvPr/>
            </p:nvGrpSpPr>
            <p:grpSpPr bwMode="auto">
              <a:xfrm>
                <a:off x="0" y="752"/>
                <a:ext cx="3008" cy="752"/>
                <a:chOff x="0" y="0"/>
                <a:chExt cx="3008" cy="752"/>
              </a:xfrm>
            </p:grpSpPr>
            <p:grpSp>
              <p:nvGrpSpPr>
                <p:cNvPr id="156" name="Group 43"/>
                <p:cNvGrpSpPr/>
                <p:nvPr/>
              </p:nvGrpSpPr>
              <p:grpSpPr bwMode="auto">
                <a:xfrm>
                  <a:off x="0" y="0"/>
                  <a:ext cx="3008" cy="376"/>
                  <a:chOff x="0" y="0"/>
                  <a:chExt cx="3008" cy="376"/>
                </a:xfrm>
              </p:grpSpPr>
              <p:sp>
                <p:nvSpPr>
                  <p:cNvPr id="167" name="Rectangle 44"/>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8" name="Rectangle 45"/>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69" name="Group 46"/>
                  <p:cNvGrpSpPr/>
                  <p:nvPr/>
                </p:nvGrpSpPr>
                <p:grpSpPr bwMode="auto">
                  <a:xfrm>
                    <a:off x="752" y="0"/>
                    <a:ext cx="2256" cy="376"/>
                    <a:chOff x="0" y="0"/>
                    <a:chExt cx="2256" cy="376"/>
                  </a:xfrm>
                </p:grpSpPr>
                <p:sp>
                  <p:nvSpPr>
                    <p:cNvPr id="170" name="Rectangle 47"/>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1" name="Rectangle 48"/>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2" name="Rectangle 49"/>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3" name="Rectangle 50"/>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4" name="Rectangle 51"/>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75" name="Rectangle 52"/>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nvGrpSpPr>
                <p:cNvPr id="157" name="Group 53"/>
                <p:cNvGrpSpPr/>
                <p:nvPr/>
              </p:nvGrpSpPr>
              <p:grpSpPr bwMode="auto">
                <a:xfrm>
                  <a:off x="0" y="376"/>
                  <a:ext cx="3008" cy="376"/>
                  <a:chOff x="0" y="0"/>
                  <a:chExt cx="3008" cy="376"/>
                </a:xfrm>
              </p:grpSpPr>
              <p:sp>
                <p:nvSpPr>
                  <p:cNvPr id="158" name="Rectangle 54"/>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59" name="Rectangle 55"/>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60" name="Group 56"/>
                  <p:cNvGrpSpPr/>
                  <p:nvPr/>
                </p:nvGrpSpPr>
                <p:grpSpPr bwMode="auto">
                  <a:xfrm>
                    <a:off x="752" y="0"/>
                    <a:ext cx="2256" cy="376"/>
                    <a:chOff x="0" y="0"/>
                    <a:chExt cx="2256" cy="376"/>
                  </a:xfrm>
                </p:grpSpPr>
                <p:sp>
                  <p:nvSpPr>
                    <p:cNvPr id="161" name="Rectangle 57"/>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2" name="Rectangle 58"/>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3" name="Rectangle 59"/>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4" name="Rectangle 60"/>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5" name="Rectangle 61"/>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66" name="Rectangle 62"/>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grpSp>
        <p:grpSp>
          <p:nvGrpSpPr>
            <p:cNvPr id="123" name="Group 63"/>
            <p:cNvGrpSpPr/>
            <p:nvPr/>
          </p:nvGrpSpPr>
          <p:grpSpPr bwMode="auto">
            <a:xfrm>
              <a:off x="0" y="1504"/>
              <a:ext cx="3008" cy="752"/>
              <a:chOff x="0" y="0"/>
              <a:chExt cx="3008" cy="752"/>
            </a:xfrm>
          </p:grpSpPr>
          <p:grpSp>
            <p:nvGrpSpPr>
              <p:cNvPr id="134" name="Group 64"/>
              <p:cNvGrpSpPr/>
              <p:nvPr/>
            </p:nvGrpSpPr>
            <p:grpSpPr bwMode="auto">
              <a:xfrm>
                <a:off x="0" y="0"/>
                <a:ext cx="3008" cy="376"/>
                <a:chOff x="0" y="0"/>
                <a:chExt cx="3008" cy="376"/>
              </a:xfrm>
            </p:grpSpPr>
            <p:sp>
              <p:nvSpPr>
                <p:cNvPr id="145" name="Rectangle 65"/>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6" name="Rectangle 66"/>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47" name="Group 67"/>
                <p:cNvGrpSpPr/>
                <p:nvPr/>
              </p:nvGrpSpPr>
              <p:grpSpPr bwMode="auto">
                <a:xfrm>
                  <a:off x="752" y="0"/>
                  <a:ext cx="2256" cy="376"/>
                  <a:chOff x="0" y="0"/>
                  <a:chExt cx="2256" cy="376"/>
                </a:xfrm>
              </p:grpSpPr>
              <p:sp>
                <p:nvSpPr>
                  <p:cNvPr id="148" name="Rectangle 68"/>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9" name="Rectangle 69"/>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50" name="Rectangle 70"/>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51" name="Rectangle 71"/>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52" name="Rectangle 72"/>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53" name="Rectangle 73"/>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nvGrpSpPr>
              <p:cNvPr id="135" name="Group 74"/>
              <p:cNvGrpSpPr/>
              <p:nvPr/>
            </p:nvGrpSpPr>
            <p:grpSpPr bwMode="auto">
              <a:xfrm>
                <a:off x="0" y="376"/>
                <a:ext cx="3008" cy="376"/>
                <a:chOff x="0" y="0"/>
                <a:chExt cx="3008" cy="376"/>
              </a:xfrm>
            </p:grpSpPr>
            <p:sp>
              <p:nvSpPr>
                <p:cNvPr id="136" name="Rectangle 75"/>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37" name="Rectangle 76"/>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38" name="Group 77"/>
                <p:cNvGrpSpPr/>
                <p:nvPr/>
              </p:nvGrpSpPr>
              <p:grpSpPr bwMode="auto">
                <a:xfrm>
                  <a:off x="752" y="0"/>
                  <a:ext cx="2256" cy="376"/>
                  <a:chOff x="0" y="0"/>
                  <a:chExt cx="2256" cy="376"/>
                </a:xfrm>
              </p:grpSpPr>
              <p:sp>
                <p:nvSpPr>
                  <p:cNvPr id="139" name="Rectangle 78"/>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0" name="Rectangle 79"/>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1" name="Rectangle 80"/>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2" name="Rectangle 81"/>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3" name="Rectangle 82"/>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44" name="Rectangle 83"/>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grpSp>
          <p:nvGrpSpPr>
            <p:cNvPr id="124" name="Group 84"/>
            <p:cNvGrpSpPr/>
            <p:nvPr/>
          </p:nvGrpSpPr>
          <p:grpSpPr bwMode="auto">
            <a:xfrm>
              <a:off x="0" y="2256"/>
              <a:ext cx="3008" cy="376"/>
              <a:chOff x="0" y="0"/>
              <a:chExt cx="3008" cy="376"/>
            </a:xfrm>
          </p:grpSpPr>
          <p:sp>
            <p:nvSpPr>
              <p:cNvPr id="125" name="Rectangle 85"/>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26" name="Rectangle 86"/>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nvGrpSpPr>
              <p:cNvPr id="127" name="Group 87"/>
              <p:cNvGrpSpPr/>
              <p:nvPr/>
            </p:nvGrpSpPr>
            <p:grpSpPr bwMode="auto">
              <a:xfrm>
                <a:off x="752" y="0"/>
                <a:ext cx="2256" cy="376"/>
                <a:chOff x="0" y="0"/>
                <a:chExt cx="2256" cy="376"/>
              </a:xfrm>
            </p:grpSpPr>
            <p:sp>
              <p:nvSpPr>
                <p:cNvPr id="128" name="Rectangle 88"/>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29" name="Rectangle 89"/>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30" name="Rectangle 90"/>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31" name="Rectangle 91"/>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32" name="Rectangle 92"/>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sp>
              <p:nvSpPr>
                <p:cNvPr id="133" name="Rectangle 93"/>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prstClr val="black"/>
                    </a:solidFill>
                  </a:endParaRPr>
                </a:p>
              </p:txBody>
            </p:sp>
          </p:grpSp>
        </p:grpSp>
      </p:grpSp>
      <p:sp>
        <p:nvSpPr>
          <p:cNvPr id="196" name="Rectangle 169"/>
          <p:cNvSpPr/>
          <p:nvPr/>
        </p:nvSpPr>
        <p:spPr bwMode="auto">
          <a:xfrm>
            <a:off x="3176629" y="4062867"/>
            <a:ext cx="255587" cy="255588"/>
          </a:xfrm>
          <a:prstGeom prst="rect">
            <a:avLst/>
          </a:prstGeom>
          <a:noFill/>
          <a:ln w="50800">
            <a:solidFill>
              <a:srgbClr val="FFFF66"/>
            </a:solidFill>
            <a:miter lim="800000"/>
          </a:ln>
        </p:spPr>
        <p:txBody>
          <a:bodyPr lIns="0" tIns="0" rIns="0" bIns="0"/>
          <a:lstStyle/>
          <a:p>
            <a:endParaRPr lang="en-US">
              <a:solidFill>
                <a:prstClr val="black"/>
              </a:solidFill>
            </a:endParaRPr>
          </a:p>
        </p:txBody>
      </p:sp>
      <p:sp>
        <p:nvSpPr>
          <p:cNvPr id="197" name="Rectangle 170"/>
          <p:cNvSpPr/>
          <p:nvPr/>
        </p:nvSpPr>
        <p:spPr bwMode="auto">
          <a:xfrm>
            <a:off x="2152665" y="4318455"/>
            <a:ext cx="255588" cy="255587"/>
          </a:xfrm>
          <a:prstGeom prst="rect">
            <a:avLst/>
          </a:prstGeom>
          <a:noFill/>
          <a:ln w="50800">
            <a:solidFill>
              <a:srgbClr val="FFFF66"/>
            </a:solidFill>
            <a:miter lim="800000"/>
          </a:ln>
        </p:spPr>
        <p:txBody>
          <a:bodyPr lIns="0" tIns="0" rIns="0" bIns="0"/>
          <a:lstStyle/>
          <a:p>
            <a:endParaRPr lang="en-US">
              <a:solidFill>
                <a:prstClr val="black"/>
              </a:solidFill>
            </a:endParaRPr>
          </a:p>
        </p:txBody>
      </p:sp>
      <p:grpSp>
        <p:nvGrpSpPr>
          <p:cNvPr id="198" name="Group 171"/>
          <p:cNvGrpSpPr/>
          <p:nvPr/>
        </p:nvGrpSpPr>
        <p:grpSpPr bwMode="auto">
          <a:xfrm>
            <a:off x="2155851" y="4062867"/>
            <a:ext cx="1084263" cy="495300"/>
            <a:chOff x="0" y="0"/>
            <a:chExt cx="1592" cy="728"/>
          </a:xfrm>
        </p:grpSpPr>
        <p:sp>
          <p:nvSpPr>
            <p:cNvPr id="199" name="Rectangle 172"/>
            <p:cNvSpPr/>
            <p:nvPr/>
          </p:nvSpPr>
          <p:spPr bwMode="auto">
            <a:xfrm rot="10800000">
              <a:off x="0" y="632"/>
              <a:ext cx="96" cy="96"/>
            </a:xfrm>
            <a:prstGeom prst="rect">
              <a:avLst/>
            </a:prstGeom>
            <a:solidFill>
              <a:srgbClr val="DD181A"/>
            </a:solidFill>
            <a:ln w="25400">
              <a:solidFill>
                <a:schemeClr val="tx1"/>
              </a:solidFill>
              <a:miter lim="800000"/>
            </a:ln>
          </p:spPr>
          <p:txBody>
            <a:bodyPr rot="10800000" lIns="0" tIns="0" rIns="0" bIns="0"/>
            <a:lstStyle/>
            <a:p>
              <a:endParaRPr lang="en-US">
                <a:solidFill>
                  <a:prstClr val="black"/>
                </a:solidFill>
              </a:endParaRPr>
            </a:p>
          </p:txBody>
        </p:sp>
        <p:sp>
          <p:nvSpPr>
            <p:cNvPr id="200" name="Rectangle 173"/>
            <p:cNvSpPr/>
            <p:nvPr/>
          </p:nvSpPr>
          <p:spPr bwMode="auto">
            <a:xfrm rot="10800000">
              <a:off x="1496" y="0"/>
              <a:ext cx="96" cy="96"/>
            </a:xfrm>
            <a:prstGeom prst="rect">
              <a:avLst/>
            </a:prstGeom>
            <a:solidFill>
              <a:srgbClr val="DD181A"/>
            </a:solidFill>
            <a:ln w="25400">
              <a:solidFill>
                <a:schemeClr val="tx1"/>
              </a:solidFill>
              <a:miter lim="800000"/>
            </a:ln>
          </p:spPr>
          <p:txBody>
            <a:bodyPr rot="10800000" lIns="0" tIns="0" rIns="0" bIns="0"/>
            <a:lstStyle/>
            <a:p>
              <a:endParaRPr lang="en-US">
                <a:solidFill>
                  <a:prstClr val="black"/>
                </a:solidFill>
              </a:endParaRPr>
            </a:p>
          </p:txBody>
        </p:sp>
      </p:grpSp>
      <p:sp>
        <p:nvSpPr>
          <p:cNvPr id="201" name="Rectangle 175"/>
          <p:cNvSpPr/>
          <p:nvPr/>
        </p:nvSpPr>
        <p:spPr bwMode="auto">
          <a:xfrm>
            <a:off x="4835549" y="2756355"/>
            <a:ext cx="3408859" cy="1231106"/>
          </a:xfrm>
          <a:prstGeom prst="rect">
            <a:avLst/>
          </a:prstGeom>
          <a:noFill/>
          <a:ln w="50800">
            <a:noFill/>
            <a:miter lim="800000"/>
          </a:ln>
        </p:spPr>
        <p:txBody>
          <a:bodyPr wrap="square" lIns="0" tIns="0" rIns="0" bIns="0">
            <a:spAutoFit/>
          </a:bodyPr>
          <a:lstStyle/>
          <a:p>
            <a:pPr marL="36830" algn="ctr">
              <a:tabLst>
                <a:tab pos="66675" algn="l"/>
                <a:tab pos="752475" algn="l"/>
                <a:tab pos="1438275" algn="l"/>
                <a:tab pos="2122170"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endParaRPr lang="en-US" sz="2000" b="1" dirty="0">
              <a:solidFill>
                <a:prstClr val="black"/>
              </a:solidFill>
            </a:endParaRPr>
          </a:p>
          <a:p>
            <a:pPr marL="36830" algn="ctr">
              <a:tabLst>
                <a:tab pos="66675" algn="l"/>
                <a:tab pos="752475" algn="l"/>
                <a:tab pos="1438275" algn="l"/>
                <a:tab pos="2122170"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endParaRPr lang="en-US" sz="2000" b="1" dirty="0">
              <a:solidFill>
                <a:srgbClr val="9BBB59"/>
              </a:solidFill>
            </a:endParaRP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p:nvPr/>
        </p:nvSpPr>
        <p:spPr bwMode="auto">
          <a:xfrm>
            <a:off x="4835552" y="4224963"/>
            <a:ext cx="2676525" cy="923330"/>
          </a:xfrm>
          <a:prstGeom prst="rect">
            <a:avLst/>
          </a:prstGeom>
          <a:noFill/>
          <a:ln w="50800">
            <a:noFill/>
            <a:miter lim="800000"/>
          </a:ln>
        </p:spPr>
        <p:txBody>
          <a:bodyPr lIns="0" tIns="0" rIns="0" bIns="0">
            <a:spAutoFit/>
          </a:bodyPr>
          <a:lstStyle/>
          <a:p>
            <a:pPr marL="36830" algn="ctr">
              <a:tabLst>
                <a:tab pos="66675" algn="l"/>
                <a:tab pos="752475" algn="l"/>
                <a:tab pos="1438275" algn="l"/>
                <a:tab pos="2122170"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p:nvPr/>
        </p:nvSpPr>
        <p:spPr bwMode="auto">
          <a:xfrm>
            <a:off x="1895516" y="3050042"/>
            <a:ext cx="250825" cy="255588"/>
          </a:xfrm>
          <a:prstGeom prst="rect">
            <a:avLst/>
          </a:prstGeom>
          <a:noFill/>
          <a:ln w="57150">
            <a:solidFill>
              <a:srgbClr val="FFFF66"/>
            </a:solidFill>
            <a:miter lim="800000"/>
          </a:ln>
        </p:spPr>
        <p:txBody>
          <a:bodyPr wrap="none" lIns="39182" tIns="19591" rIns="39182" bIns="19591" anchor="ctr"/>
          <a:lstStyle/>
          <a:p>
            <a:endParaRPr lang="en-US">
              <a:solidFill>
                <a:prstClr val="black"/>
              </a:solidFill>
            </a:endParaRPr>
          </a:p>
        </p:txBody>
      </p:sp>
      <p:sp>
        <p:nvSpPr>
          <p:cNvPr id="207" name="Rectangle 187"/>
          <p:cNvSpPr/>
          <p:nvPr/>
        </p:nvSpPr>
        <p:spPr bwMode="auto">
          <a:xfrm>
            <a:off x="1895490" y="3050042"/>
            <a:ext cx="65088" cy="65088"/>
          </a:xfrm>
          <a:prstGeom prst="rect">
            <a:avLst/>
          </a:prstGeom>
          <a:solidFill>
            <a:srgbClr val="99CC00"/>
          </a:solidFill>
          <a:ln w="25400">
            <a:solidFill>
              <a:schemeClr val="bg1"/>
            </a:solidFill>
            <a:miter lim="800000"/>
          </a:ln>
        </p:spPr>
        <p:txBody>
          <a:bodyPr wrap="none" lIns="39182" tIns="19591" rIns="39182" bIns="19591" anchor="ctr"/>
          <a:lstStyle/>
          <a:p>
            <a:endParaRPr lang="en-US">
              <a:solidFill>
                <a:prstClr val="black"/>
              </a:solidFill>
            </a:endParaRPr>
          </a:p>
        </p:txBody>
      </p:sp>
      <p:sp>
        <p:nvSpPr>
          <p:cNvPr id="208" name="Rectangle 188"/>
          <p:cNvSpPr/>
          <p:nvPr/>
        </p:nvSpPr>
        <p:spPr bwMode="auto">
          <a:xfrm>
            <a:off x="2078071" y="3240542"/>
            <a:ext cx="66675" cy="65088"/>
          </a:xfrm>
          <a:prstGeom prst="rect">
            <a:avLst/>
          </a:prstGeom>
          <a:solidFill>
            <a:srgbClr val="99CC00"/>
          </a:solidFill>
          <a:ln w="25400">
            <a:solidFill>
              <a:schemeClr val="bg1"/>
            </a:solidFill>
            <a:miter lim="800000"/>
          </a:ln>
        </p:spPr>
        <p:txBody>
          <a:bodyPr wrap="none" lIns="39182" tIns="19591" rIns="39182" bIns="19591" anchor="ctr"/>
          <a:lstStyle/>
          <a:p>
            <a:endParaRPr lang="en-US">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Work-Item Synchronization</a:t>
            </a:r>
            <a:endParaRPr lang="en-GB" dirty="0"/>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dirty="0"/>
              <a:t>Within a work-group</a:t>
            </a:r>
            <a:endParaRPr lang="en-GB" dirty="0"/>
          </a:p>
          <a:p>
            <a:pPr marL="457200" lvl="1" indent="0">
              <a:buNone/>
            </a:pPr>
            <a:r>
              <a:rPr lang="en-GB" sz="3400" b="1" dirty="0" smtClean="0">
                <a:solidFill>
                  <a:schemeClr val="accent2"/>
                </a:solidFill>
                <a:latin typeface="Courier New Bold" panose="02070309020205020404"/>
              </a:rPr>
              <a:t>void</a:t>
            </a:r>
            <a:r>
              <a:rPr lang="en-GB" sz="3400" b="1" dirty="0" smtClean="0">
                <a:latin typeface="Courier New Bold" panose="02070309020205020404"/>
              </a:rPr>
              <a:t> </a:t>
            </a:r>
            <a:r>
              <a:rPr lang="en-GB" sz="3400" b="1" dirty="0">
                <a:solidFill>
                  <a:schemeClr val="accent4"/>
                </a:solidFill>
                <a:latin typeface="Courier New Bold" panose="02070309020205020404"/>
              </a:rPr>
              <a:t>barrier</a:t>
            </a:r>
            <a:r>
              <a:rPr lang="en-GB" sz="3400" b="1" dirty="0">
                <a:latin typeface="Courier New Bold" panose="02070309020205020404"/>
              </a:rPr>
              <a:t>()</a:t>
            </a:r>
            <a:endParaRPr lang="en-GB" sz="3400" b="1" dirty="0">
              <a:latin typeface="Courier New Bold" panose="02070309020205020404"/>
            </a:endParaRPr>
          </a:p>
          <a:p>
            <a:pPr lvl="1"/>
            <a:r>
              <a:rPr lang="en-GB" dirty="0"/>
              <a:t>Takes optional </a:t>
            </a:r>
            <a:r>
              <a:rPr lang="en-GB" dirty="0" smtClean="0"/>
              <a:t>flags</a:t>
            </a:r>
            <a:endParaRPr lang="en-GB" dirty="0" smtClean="0"/>
          </a:p>
          <a:p>
            <a:pPr marL="457200" lvl="1" indent="0">
              <a:buNone/>
            </a:pPr>
            <a:r>
              <a:rPr lang="en-GB" dirty="0"/>
              <a:t>	</a:t>
            </a:r>
            <a:r>
              <a:rPr lang="en-GB" dirty="0" smtClean="0">
                <a:solidFill>
                  <a:schemeClr val="accent4"/>
                </a:solidFill>
              </a:rPr>
              <a:t>CLK_LOCAL_MEM_FENCE</a:t>
            </a:r>
            <a:r>
              <a:rPr lang="en-GB" dirty="0" smtClean="0"/>
              <a:t> </a:t>
            </a:r>
            <a:r>
              <a:rPr lang="en-GB" dirty="0"/>
              <a:t>and/or </a:t>
            </a:r>
            <a:r>
              <a:rPr lang="en-GB" dirty="0">
                <a:solidFill>
                  <a:schemeClr val="accent4"/>
                </a:solidFill>
              </a:rPr>
              <a:t>CLK_GLOBAL_MEM_FENCE</a:t>
            </a:r>
            <a:endParaRPr lang="en-GB" dirty="0">
              <a:solidFill>
                <a:schemeClr val="accent4"/>
              </a:solidFill>
            </a:endParaRP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endParaRPr lang="en-GB" dirty="0"/>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endParaRPr lang="en-GB" dirty="0"/>
          </a:p>
          <a:p>
            <a:pPr lvl="2"/>
            <a:r>
              <a:rPr lang="en-GB" sz="2600" dirty="0">
                <a:solidFill>
                  <a:schemeClr val="accent2"/>
                </a:solidFill>
              </a:rPr>
              <a:t>ALL</a:t>
            </a:r>
            <a:r>
              <a:rPr lang="en-GB" sz="2600" dirty="0"/>
              <a:t> </a:t>
            </a:r>
            <a:r>
              <a:rPr lang="en-GB" dirty="0"/>
              <a:t>work-items in the work-group, OR</a:t>
            </a:r>
            <a:endParaRPr lang="en-GB" dirty="0"/>
          </a:p>
          <a:p>
            <a:pPr lvl="2"/>
            <a:r>
              <a:rPr lang="en-GB" sz="2600" dirty="0">
                <a:solidFill>
                  <a:schemeClr val="accent2"/>
                </a:solidFill>
              </a:rPr>
              <a:t>NO</a:t>
            </a:r>
            <a:r>
              <a:rPr lang="en-GB" sz="2600" dirty="0"/>
              <a:t> </a:t>
            </a:r>
            <a:r>
              <a:rPr lang="en-GB" dirty="0"/>
              <a:t>work-item in the work-group</a:t>
            </a:r>
            <a:endParaRPr lang="en-GB" dirty="0"/>
          </a:p>
          <a:p>
            <a:endParaRPr lang="en-GB" dirty="0"/>
          </a:p>
          <a:p>
            <a:r>
              <a:rPr lang="en-GB" dirty="0"/>
              <a:t>Across work-groups</a:t>
            </a:r>
            <a:endParaRPr lang="en-GB" dirty="0"/>
          </a:p>
          <a:p>
            <a:pPr lvl="1"/>
            <a:r>
              <a:rPr lang="en-GB" dirty="0"/>
              <a:t>No guarantees as to where and when a particular work-group will be executed relative to another work-group</a:t>
            </a:r>
            <a:endParaRPr lang="en-GB" dirty="0"/>
          </a:p>
          <a:p>
            <a:pPr lvl="1"/>
            <a:r>
              <a:rPr lang="en-GB" dirty="0">
                <a:solidFill>
                  <a:schemeClr val="accent4"/>
                </a:solidFill>
              </a:rPr>
              <a:t>Cannot exchange data, or have barrier-like synchronization between two different work-groups! (Critical issue</a:t>
            </a:r>
            <a:r>
              <a:rPr lang="en-GB" dirty="0" smtClean="0">
                <a:solidFill>
                  <a:schemeClr val="accent4"/>
                </a:solidFill>
              </a:rPr>
              <a:t>!)</a:t>
            </a:r>
            <a:endParaRPr lang="en-GB" dirty="0" smtClean="0">
              <a:solidFill>
                <a:schemeClr val="accent4"/>
              </a:solidFill>
            </a:endParaRPr>
          </a:p>
          <a:p>
            <a:pPr lvl="1"/>
            <a:r>
              <a:rPr lang="en-GB" dirty="0" smtClean="0">
                <a:solidFill>
                  <a:schemeClr val="accent2"/>
                </a:solidFill>
              </a:rPr>
              <a:t>Only solution: finish the kernel and start another</a:t>
            </a:r>
            <a:endParaRPr lang="en-GB" dirty="0">
              <a:solidFill>
                <a:schemeClr val="accent2"/>
              </a:solidFill>
            </a:endParaRP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r>
              <a:rPr lang="en-US" dirty="0" smtClean="0">
                <a:solidFill>
                  <a:schemeClr val="accent1"/>
                </a:solidFill>
              </a:rPr>
              <a:t>)</a:t>
            </a:r>
            <a:endParaRPr lang="en-US" dirty="0">
              <a:solidFill>
                <a:schemeClr val="accent1"/>
              </a:solidFill>
            </a:endParaRP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endParaRPr lang="en-GB" dirty="0"/>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endParaRPr lang="en-GB" dirty="0"/>
          </a:p>
          <a:p>
            <a:pPr lvl="1"/>
            <a:r>
              <a:rPr lang="en-GB" dirty="0"/>
              <a:t>E.g. find sum of all elements in an array</a:t>
            </a:r>
            <a:endParaRPr lang="en-GB" dirty="0"/>
          </a:p>
          <a:p>
            <a:r>
              <a:rPr lang="en-GB" dirty="0"/>
              <a:t>Sequential code</a:t>
            </a:r>
            <a:endParaRPr lang="en-GB" dirty="0"/>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panose="02070309020205020404"/>
              </a:rPr>
              <a:t>i</a:t>
            </a:r>
            <a:r>
              <a:rPr lang="en-GB" sz="2400" b="1" dirty="0" err="1" smtClean="0">
                <a:solidFill>
                  <a:schemeClr val="accent2"/>
                </a:solidFill>
                <a:latin typeface="Courier New Bold" panose="02070309020205020404"/>
              </a:rPr>
              <a:t>nt</a:t>
            </a:r>
            <a:r>
              <a:rPr lang="en-GB" sz="2400" b="1" dirty="0" smtClean="0">
                <a:solidFill>
                  <a:schemeClr val="accent2"/>
                </a:solidFill>
                <a:latin typeface="Courier New Bold" panose="02070309020205020404"/>
              </a:rPr>
              <a:t> </a:t>
            </a:r>
            <a:r>
              <a:rPr lang="en-GB" sz="2400" b="1" dirty="0" smtClean="0">
                <a:solidFill>
                  <a:schemeClr val="tx2">
                    <a:lumMod val="75000"/>
                  </a:schemeClr>
                </a:solidFill>
                <a:latin typeface="Courier New Bold" panose="02070309020205020404"/>
              </a:rPr>
              <a:t>reduce</a:t>
            </a:r>
            <a:r>
              <a:rPr lang="en-GB" sz="2400" b="1" dirty="0" smtClean="0">
                <a:latin typeface="Courier New Bold" panose="02070309020205020404"/>
              </a:rPr>
              <a:t>(</a:t>
            </a:r>
            <a:r>
              <a:rPr lang="en-GB" sz="2400" b="1" dirty="0" err="1" smtClean="0">
                <a:solidFill>
                  <a:schemeClr val="accent2"/>
                </a:solidFill>
                <a:latin typeface="Courier New Bold" panose="02070309020205020404"/>
              </a:rPr>
              <a:t>int</a:t>
            </a:r>
            <a:r>
              <a:rPr lang="en-GB" sz="2400" b="1" dirty="0" smtClean="0">
                <a:solidFill>
                  <a:schemeClr val="accent2"/>
                </a:solidFill>
                <a:latin typeface="Courier New Bold" panose="02070309020205020404"/>
              </a:rPr>
              <a:t> </a:t>
            </a:r>
            <a:r>
              <a:rPr lang="en-GB" sz="2400" b="1" dirty="0" err="1" smtClean="0">
                <a:latin typeface="Courier New Bold" panose="02070309020205020404"/>
              </a:rPr>
              <a:t>Ndim</a:t>
            </a:r>
            <a:r>
              <a:rPr lang="en-GB" sz="2400" b="1" dirty="0" smtClean="0">
                <a:latin typeface="Courier New Bold" panose="02070309020205020404"/>
              </a:rPr>
              <a:t>, </a:t>
            </a:r>
            <a:r>
              <a:rPr lang="en-GB" sz="2400" b="1" dirty="0" err="1" smtClean="0">
                <a:solidFill>
                  <a:schemeClr val="accent2"/>
                </a:solidFill>
                <a:latin typeface="Courier New Bold" panose="02070309020205020404"/>
              </a:rPr>
              <a:t>int</a:t>
            </a:r>
            <a:r>
              <a:rPr lang="en-GB" sz="2400" b="1" dirty="0" smtClean="0">
                <a:solidFill>
                  <a:schemeClr val="accent2"/>
                </a:solidFill>
                <a:latin typeface="Courier New Bold" panose="02070309020205020404"/>
              </a:rPr>
              <a:t> </a:t>
            </a:r>
            <a:r>
              <a:rPr lang="en-GB" sz="2400" b="1" dirty="0" smtClean="0">
                <a:latin typeface="Courier New Bold" panose="02070309020205020404"/>
              </a:rPr>
              <a:t>*A)</a:t>
            </a:r>
            <a:endParaRPr lang="en-GB" sz="2400" b="1" dirty="0" smtClean="0">
              <a:latin typeface="Courier New Bold" panose="02070309020205020404"/>
            </a:endParaRPr>
          </a:p>
          <a:p>
            <a:r>
              <a:rPr lang="en-GB" sz="2400" b="1" dirty="0" smtClean="0">
                <a:latin typeface="Courier New Bold" panose="02070309020205020404"/>
              </a:rPr>
              <a:t>{</a:t>
            </a:r>
            <a:endParaRPr lang="en-GB" sz="2400" b="1" dirty="0" smtClean="0">
              <a:latin typeface="Courier New Bold" panose="02070309020205020404"/>
            </a:endParaRPr>
          </a:p>
          <a:p>
            <a:r>
              <a:rPr lang="en-GB" sz="2400" b="1" dirty="0">
                <a:latin typeface="Courier New Bold" panose="02070309020205020404"/>
              </a:rPr>
              <a:t> </a:t>
            </a:r>
            <a:r>
              <a:rPr lang="en-GB" sz="2400" b="1" dirty="0" smtClean="0">
                <a:latin typeface="Courier New Bold" panose="02070309020205020404"/>
              </a:rPr>
              <a:t> </a:t>
            </a:r>
            <a:r>
              <a:rPr lang="en-GB" sz="2400" b="1" dirty="0" err="1">
                <a:solidFill>
                  <a:schemeClr val="accent1"/>
                </a:solidFill>
                <a:latin typeface="Courier New Bold" panose="02070309020205020404"/>
              </a:rPr>
              <a:t>int</a:t>
            </a:r>
            <a:r>
              <a:rPr lang="en-GB" sz="2400" b="1" dirty="0" smtClean="0">
                <a:latin typeface="Courier New Bold" panose="02070309020205020404"/>
              </a:rPr>
              <a:t> sum = 0;</a:t>
            </a:r>
            <a:endParaRPr lang="en-GB" sz="2400" b="1" dirty="0" smtClean="0">
              <a:latin typeface="Courier New Bold" panose="02070309020205020404"/>
            </a:endParaRPr>
          </a:p>
          <a:p>
            <a:r>
              <a:rPr lang="en-GB" sz="2400" b="1" dirty="0" smtClean="0">
                <a:solidFill>
                  <a:schemeClr val="accent1"/>
                </a:solidFill>
                <a:latin typeface="Courier New Bold" panose="02070309020205020404"/>
              </a:rPr>
              <a:t>  for </a:t>
            </a:r>
            <a:r>
              <a:rPr lang="en-GB" sz="2400" b="1" dirty="0" smtClean="0">
                <a:latin typeface="Courier New Bold" panose="02070309020205020404"/>
              </a:rPr>
              <a:t>(</a:t>
            </a:r>
            <a:r>
              <a:rPr lang="en-GB" sz="2400" b="1" dirty="0" err="1" smtClean="0">
                <a:solidFill>
                  <a:schemeClr val="accent2"/>
                </a:solidFill>
                <a:latin typeface="Courier New Bold" panose="02070309020205020404"/>
              </a:rPr>
              <a:t>int</a:t>
            </a:r>
            <a:r>
              <a:rPr lang="en-GB" sz="2400" b="1" dirty="0" smtClean="0">
                <a:latin typeface="Courier New Bold" panose="02070309020205020404"/>
              </a:rPr>
              <a:t> </a:t>
            </a:r>
            <a:r>
              <a:rPr lang="en-GB" sz="2400" b="1" dirty="0" err="1" smtClean="0">
                <a:latin typeface="Courier New Bold" panose="02070309020205020404"/>
              </a:rPr>
              <a:t>i</a:t>
            </a:r>
            <a:r>
              <a:rPr lang="en-GB" sz="2400" b="1" dirty="0" smtClean="0">
                <a:latin typeface="Courier New Bold" panose="02070309020205020404"/>
              </a:rPr>
              <a:t> = 0; </a:t>
            </a:r>
            <a:r>
              <a:rPr lang="en-GB" sz="2400" b="1" dirty="0" err="1" smtClean="0">
                <a:latin typeface="Courier New Bold" panose="02070309020205020404"/>
              </a:rPr>
              <a:t>i</a:t>
            </a:r>
            <a:r>
              <a:rPr lang="en-GB" sz="2400" b="1" dirty="0" smtClean="0">
                <a:latin typeface="Courier New Bold" panose="02070309020205020404"/>
              </a:rPr>
              <a:t> &lt; </a:t>
            </a:r>
            <a:r>
              <a:rPr lang="en-GB" sz="2400" b="1" dirty="0" err="1" smtClean="0">
                <a:latin typeface="Courier New Bold" panose="02070309020205020404"/>
              </a:rPr>
              <a:t>Ndim</a:t>
            </a:r>
            <a:r>
              <a:rPr lang="en-GB" sz="2400" b="1" dirty="0" smtClean="0">
                <a:latin typeface="Courier New Bold" panose="02070309020205020404"/>
              </a:rPr>
              <a:t>; </a:t>
            </a:r>
            <a:r>
              <a:rPr lang="en-GB" sz="2400" b="1" dirty="0" err="1" smtClean="0">
                <a:latin typeface="Courier New Bold" panose="02070309020205020404"/>
              </a:rPr>
              <a:t>i</a:t>
            </a:r>
            <a:r>
              <a:rPr lang="en-GB" sz="2400" b="1" dirty="0" smtClean="0">
                <a:latin typeface="Courier New Bold" panose="02070309020205020404"/>
              </a:rPr>
              <a:t>++)</a:t>
            </a:r>
            <a:endParaRPr lang="en-GB" sz="2400" b="1" dirty="0" smtClean="0">
              <a:latin typeface="Courier New Bold" panose="02070309020205020404"/>
            </a:endParaRPr>
          </a:p>
          <a:p>
            <a:r>
              <a:rPr lang="en-GB" sz="2400" b="1" dirty="0">
                <a:latin typeface="Courier New Bold" panose="02070309020205020404"/>
              </a:rPr>
              <a:t> </a:t>
            </a:r>
            <a:r>
              <a:rPr lang="en-GB" sz="2400" b="1" dirty="0" smtClean="0">
                <a:latin typeface="Courier New Bold" panose="02070309020205020404"/>
              </a:rPr>
              <a:t>   sum += A[</a:t>
            </a:r>
            <a:r>
              <a:rPr lang="en-GB" sz="2400" b="1" dirty="0" err="1" smtClean="0">
                <a:latin typeface="Courier New Bold" panose="02070309020205020404"/>
              </a:rPr>
              <a:t>i</a:t>
            </a:r>
            <a:r>
              <a:rPr lang="en-GB" sz="2400" b="1" dirty="0" smtClean="0">
                <a:latin typeface="Courier New Bold" panose="02070309020205020404"/>
              </a:rPr>
              <a:t>];</a:t>
            </a:r>
            <a:endParaRPr lang="en-GB" sz="2400" b="1" dirty="0" smtClean="0">
              <a:latin typeface="Courier New Bold" panose="02070309020205020404"/>
            </a:endParaRPr>
          </a:p>
          <a:p>
            <a:r>
              <a:rPr lang="en-GB" sz="2400" b="1" dirty="0">
                <a:latin typeface="Courier New Bold" panose="02070309020205020404"/>
              </a:rPr>
              <a:t> </a:t>
            </a:r>
            <a:r>
              <a:rPr lang="en-GB" sz="2400" b="1" dirty="0" smtClean="0">
                <a:latin typeface="Courier New Bold" panose="02070309020205020404"/>
              </a:rPr>
              <a:t> </a:t>
            </a:r>
            <a:r>
              <a:rPr lang="en-GB" sz="2400" b="1" dirty="0">
                <a:solidFill>
                  <a:schemeClr val="accent1"/>
                </a:solidFill>
                <a:latin typeface="Courier New Bold" panose="02070309020205020404"/>
              </a:rPr>
              <a:t>return</a:t>
            </a:r>
            <a:r>
              <a:rPr lang="en-GB" sz="2400" b="1" dirty="0" smtClean="0">
                <a:latin typeface="Courier New Bold" panose="02070309020205020404"/>
              </a:rPr>
              <a:t> sum;</a:t>
            </a:r>
            <a:endParaRPr lang="en-GB" sz="2400" b="1" dirty="0" smtClean="0">
              <a:latin typeface="Courier New Bold" panose="02070309020205020404"/>
            </a:endParaRPr>
          </a:p>
          <a:p>
            <a:r>
              <a:rPr lang="en-GB" sz="2400" b="1" dirty="0">
                <a:latin typeface="Courier New Bold" panose="02070309020205020404"/>
              </a:rPr>
              <a:t>}</a:t>
            </a:r>
            <a:endParaRPr lang="en-GB" sz="2400" b="1" dirty="0">
              <a:latin typeface="Courier New Bold" panose="02070309020205020404"/>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parallel reduction</a:t>
            </a:r>
            <a:endParaRPr lang="en-GB" dirty="0"/>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endParaRPr lang="en-GB" dirty="0"/>
          </a:p>
          <a:p>
            <a:pPr marL="971550" lvl="1" indent="-514350">
              <a:lnSpc>
                <a:spcPct val="110000"/>
              </a:lnSpc>
              <a:buFont typeface="+mj-lt"/>
              <a:buAutoNum type="arabicPeriod"/>
            </a:pPr>
            <a:r>
              <a:rPr lang="en-GB" dirty="0"/>
              <a:t>Each work-item sums its private values into a local array indexed by the work-item’s local id</a:t>
            </a:r>
            <a:endParaRPr lang="en-GB" dirty="0"/>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endParaRPr lang="en-GB" dirty="0"/>
          </a:p>
          <a:p>
            <a:pPr marL="971550" lvl="1" indent="-514350">
              <a:lnSpc>
                <a:spcPct val="110000"/>
              </a:lnSpc>
              <a:buFont typeface="+mj-lt"/>
              <a:buAutoNum type="arabicPeriod"/>
            </a:pPr>
            <a:r>
              <a:rPr lang="en-GB" dirty="0"/>
              <a:t>When all work-groups have finished the kernel execution, the global array is summed on the host.</a:t>
            </a:r>
            <a:endParaRPr lang="en-GB" dirty="0"/>
          </a:p>
          <a:p>
            <a:pPr>
              <a:lnSpc>
                <a:spcPct val="110000"/>
              </a:lnSpc>
            </a:pPr>
            <a:endParaRPr lang="en-GB" dirty="0"/>
          </a:p>
          <a:p>
            <a:pPr>
              <a:lnSpc>
                <a:spcPct val="110000"/>
              </a:lnSpc>
            </a:pPr>
            <a:r>
              <a:rPr lang="en-GB" dirty="0"/>
              <a:t>Note: this is a simple reduction that is straightforward to implement.  More efficient reductions do the work-group sums in parallel on the device rather than on the host.  These more scalable reductions are considerably more complicated to implement.</a:t>
            </a:r>
            <a:endParaRPr lang="en-GB" dirty="0"/>
          </a:p>
          <a:p>
            <a:pPr>
              <a:lnSpc>
                <a:spcPct val="110000"/>
              </a:lnSpc>
            </a:pPr>
            <a:endParaRPr lang="en-GB" dirty="0"/>
          </a:p>
          <a:p>
            <a:pPr>
              <a:lnSpc>
                <a:spcPct val="110000"/>
              </a:lnSpc>
            </a:pPr>
            <a:endParaRPr lang="en-GB"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Setting up with Intel® Xeon Phi™</a:t>
            </a:r>
            <a:endParaRPr lang="en-GB" dirty="0"/>
          </a:p>
        </p:txBody>
      </p:sp>
      <p:sp>
        <p:nvSpPr>
          <p:cNvPr id="3" name="Content Placeholder 2"/>
          <p:cNvSpPr>
            <a:spLocks noGrp="1"/>
          </p:cNvSpPr>
          <p:nvPr>
            <p:ph idx="1"/>
          </p:nvPr>
        </p:nvSpPr>
        <p:spPr/>
        <p:txBody>
          <a:bodyPr>
            <a:normAutofit/>
          </a:bodyPr>
          <a:lstStyle/>
          <a:p>
            <a:r>
              <a:rPr lang="en-GB" dirty="0" smtClean="0"/>
              <a:t>Intel® Xeon Phi™ coprocessor are specialist processor only found in dedicated HPC clusters.</a:t>
            </a:r>
            <a:endParaRPr lang="en-GB" dirty="0" smtClean="0"/>
          </a:p>
          <a:p>
            <a:r>
              <a:rPr lang="en-GB" dirty="0" smtClean="0"/>
              <a:t>As such, we expect most users will be using them in a server environment set up by someone else – hence we wont discusses setting up </a:t>
            </a:r>
            <a:r>
              <a:rPr lang="en-GB" dirty="0" err="1" smtClean="0"/>
              <a:t>OpenCL</a:t>
            </a:r>
            <a:r>
              <a:rPr lang="en-GB" dirty="0" smtClean="0"/>
              <a:t> on the Intel® Xeon Phi™ coprocessor in these slides</a:t>
            </a:r>
            <a:endParaRPr lang="en-GB"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smtClean="0"/>
              <a:t>A simple program that uses a reduction</a:t>
            </a:r>
            <a:endParaRPr lang="en-GB" sz="3600" dirty="0"/>
          </a:p>
        </p:txBody>
      </p:sp>
      <p:sp>
        <p:nvSpPr>
          <p:cNvPr id="4" name="Text Placeholder 3"/>
          <p:cNvSpPr>
            <a:spLocks noGrp="1"/>
          </p:cNvSpPr>
          <p:nvPr>
            <p:ph type="body" idx="1"/>
          </p:nvPr>
        </p:nvSpPr>
        <p:spPr>
          <a:xfrm>
            <a:off x="457200" y="1340768"/>
            <a:ext cx="4040188" cy="639762"/>
          </a:xfrm>
        </p:spPr>
        <p:txBody>
          <a:bodyPr/>
          <a:lstStyle/>
          <a:p>
            <a:r>
              <a:rPr lang="en-GB" dirty="0" smtClean="0"/>
              <a:t>Numerical Integration</a:t>
            </a:r>
            <a:endParaRPr lang="en-GB" dirty="0"/>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smtClean="0"/>
              <a:t>Mathematically, we know that we can approximate the integral as a sum of rectangles.</a:t>
            </a:r>
            <a:endParaRPr lang="en-GB" dirty="0" smtClean="0"/>
          </a:p>
          <a:p>
            <a:pPr marL="0" indent="0">
              <a:buNone/>
            </a:pPr>
            <a:endParaRPr lang="en-GB" dirty="0" smtClean="0"/>
          </a:p>
          <a:p>
            <a:pPr marL="0" indent="0">
              <a:buNone/>
            </a:pPr>
            <a:r>
              <a:rPr lang="en-GB" dirty="0" smtClean="0"/>
              <a:t>Each rectangle has width and height at the middle of interval.</a:t>
            </a:r>
            <a:endParaRPr lang="en-GB" dirty="0"/>
          </a:p>
        </p:txBody>
      </p:sp>
      <p:grpSp>
        <p:nvGrpSpPr>
          <p:cNvPr id="30" name="Group 20"/>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panose="020B0604020202020204" pitchFamily="34"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panose="020B0604020202020204" pitchFamily="34"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panose="020B0604020202020204" pitchFamily="34"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panose="020B0604020202020204" pitchFamily="34"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panose="020B0604020202020204" pitchFamily="34" charset="0"/>
                </a:rPr>
                <a:t>F(x) = 4.0/(1+x</a:t>
              </a:r>
              <a:r>
                <a:rPr lang="en-US" altLang="zh-CN" sz="2000" b="1" baseline="30000" dirty="0">
                  <a:latin typeface="Arial" panose="020B0604020202020204" pitchFamily="34" charset="0"/>
                </a:rPr>
                <a:t>2</a:t>
              </a:r>
              <a:r>
                <a:rPr lang="en-US" altLang="zh-CN" sz="2000" b="1" dirty="0">
                  <a:latin typeface="Arial" panose="020B0604020202020204" pitchFamily="34" charset="0"/>
                </a:rPr>
                <a:t>)</a:t>
              </a:r>
              <a:endParaRPr lang="en-US" altLang="zh-CN" sz="2000" b="1" dirty="0">
                <a:latin typeface="Arial" panose="020B0604020202020204" pitchFamily="34" charset="0"/>
              </a:endParaRP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panose="020B0604020202020204" pitchFamily="34" charset="0"/>
                </a:rPr>
                <a:t>4.0</a:t>
              </a:r>
              <a:endParaRPr lang="en-US" altLang="zh-CN" sz="1400" b="1">
                <a:latin typeface="Arial" panose="020B0604020202020204" pitchFamily="34" charset="0"/>
              </a:endParaRP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panose="020B0604020202020204" pitchFamily="34" charset="0"/>
                </a:rPr>
                <a:t>2.0</a:t>
              </a:r>
              <a:endParaRPr lang="en-US" altLang="zh-CN" sz="1400" b="1">
                <a:latin typeface="Arial" panose="020B0604020202020204" pitchFamily="34" charset="0"/>
              </a:endParaRP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panose="020B0604020202020204" pitchFamily="34" charset="0"/>
                </a:rPr>
                <a:t>1.0</a:t>
              </a:r>
              <a:endParaRPr lang="en-US" altLang="zh-CN" sz="1400" b="1">
                <a:latin typeface="Arial" panose="020B0604020202020204" pitchFamily="34" charset="0"/>
              </a:endParaRP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panose="020B0604020202020204" pitchFamily="34" charset="0"/>
                </a:rPr>
                <a:t>X</a:t>
              </a:r>
              <a:endParaRPr lang="en-US" altLang="zh-CN" sz="2000" b="1">
                <a:latin typeface="Arial" panose="020B0604020202020204" pitchFamily="34" charset="0"/>
              </a:endParaRP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panose="020B0604020202020204" pitchFamily="34" charset="0"/>
                </a:rPr>
                <a:t>0.0</a:t>
              </a:r>
              <a:endParaRPr lang="en-US" altLang="zh-CN" sz="1400" b="1">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smtClean="0"/>
              <a:t>Numerical integration source code</a:t>
            </a:r>
            <a:endParaRPr lang="en-GB" dirty="0"/>
          </a:p>
        </p:txBody>
      </p:sp>
      <p:sp>
        <p:nvSpPr>
          <p:cNvPr id="3" name="Text Placeholder 2"/>
          <p:cNvSpPr>
            <a:spLocks noGrp="1"/>
          </p:cNvSpPr>
          <p:nvPr>
            <p:ph type="body" idx="1"/>
          </p:nvPr>
        </p:nvSpPr>
        <p:spPr>
          <a:xfrm>
            <a:off x="179512" y="692696"/>
            <a:ext cx="4040188" cy="639762"/>
          </a:xfrm>
        </p:spPr>
        <p:txBody>
          <a:bodyPr/>
          <a:lstStyle/>
          <a:p>
            <a:r>
              <a:rPr lang="en-GB" dirty="0" smtClean="0">
                <a:latin typeface="+mj-lt"/>
              </a:rPr>
              <a:t>The serial Pi program</a:t>
            </a:r>
            <a:endParaRPr lang="en-GB" dirty="0">
              <a:latin typeface="+mj-lt"/>
            </a:endParaRP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smtClean="0">
                <a:solidFill>
                  <a:schemeClr val="accent2"/>
                </a:solidFill>
                <a:latin typeface="Courier New Bold" panose="02070309020205020404"/>
              </a:rPr>
              <a:t>static long </a:t>
            </a:r>
            <a:r>
              <a:rPr lang="en-GB" sz="2000" b="1" dirty="0" err="1" smtClean="0">
                <a:latin typeface="Courier New Bold" panose="02070309020205020404"/>
              </a:rPr>
              <a:t>num_steps</a:t>
            </a:r>
            <a:r>
              <a:rPr lang="en-GB" sz="2000" b="1" dirty="0" smtClean="0">
                <a:latin typeface="Courier New Bold" panose="02070309020205020404"/>
              </a:rPr>
              <a:t> = 100000;</a:t>
            </a:r>
            <a:endParaRPr lang="en-GB" sz="2000" b="1" dirty="0" smtClean="0">
              <a:latin typeface="Courier New Bold" panose="02070309020205020404"/>
            </a:endParaRPr>
          </a:p>
          <a:p>
            <a:pPr marL="0" indent="0">
              <a:lnSpc>
                <a:spcPct val="90000"/>
              </a:lnSpc>
              <a:buNone/>
            </a:pPr>
            <a:r>
              <a:rPr lang="en-GB" sz="2000" b="1" dirty="0" smtClean="0">
                <a:solidFill>
                  <a:schemeClr val="accent2"/>
                </a:solidFill>
                <a:latin typeface="Courier New Bold" panose="02070309020205020404"/>
              </a:rPr>
              <a:t>double</a:t>
            </a:r>
            <a:r>
              <a:rPr lang="en-GB" sz="2000" b="1" dirty="0" smtClean="0">
                <a:latin typeface="Courier New Bold" panose="02070309020205020404"/>
              </a:rPr>
              <a:t> step;</a:t>
            </a:r>
            <a:endParaRPr lang="en-GB" sz="2000" b="1" dirty="0" smtClean="0">
              <a:latin typeface="Courier New Bold" panose="02070309020205020404"/>
            </a:endParaRPr>
          </a:p>
          <a:p>
            <a:pPr marL="0" indent="0">
              <a:lnSpc>
                <a:spcPct val="90000"/>
              </a:lnSpc>
              <a:buNone/>
            </a:pPr>
            <a:r>
              <a:rPr lang="en-GB" sz="2000" b="1" dirty="0" smtClean="0">
                <a:solidFill>
                  <a:schemeClr val="accent2"/>
                </a:solidFill>
                <a:latin typeface="Courier New Bold" panose="02070309020205020404"/>
              </a:rPr>
              <a:t>void</a:t>
            </a:r>
            <a:r>
              <a:rPr lang="en-GB" sz="2000" b="1" dirty="0" smtClean="0">
                <a:latin typeface="Courier New Bold" panose="02070309020205020404"/>
              </a:rPr>
              <a:t> </a:t>
            </a:r>
            <a:r>
              <a:rPr lang="en-GB" sz="2000" b="1" dirty="0" smtClean="0">
                <a:solidFill>
                  <a:schemeClr val="tx2">
                    <a:lumMod val="75000"/>
                  </a:schemeClr>
                </a:solidFill>
                <a:latin typeface="Courier New Bold" panose="02070309020205020404"/>
              </a:rPr>
              <a:t>main</a:t>
            </a:r>
            <a:r>
              <a:rPr lang="en-GB" sz="2000" b="1" dirty="0" smtClean="0">
                <a:latin typeface="Courier New Bold" panose="02070309020205020404"/>
              </a:rPr>
              <a:t>()</a:t>
            </a:r>
            <a:endParaRPr lang="en-GB" sz="2000" b="1" dirty="0" smtClean="0">
              <a:latin typeface="Courier New Bold" panose="02070309020205020404"/>
            </a:endParaRPr>
          </a:p>
          <a:p>
            <a:pPr marL="0" indent="0">
              <a:lnSpc>
                <a:spcPct val="90000"/>
              </a:lnSpc>
              <a:buNone/>
            </a:pPr>
            <a:r>
              <a:rPr lang="en-GB" sz="2000" b="1" dirty="0" smtClean="0">
                <a:latin typeface="Courier New Bold" panose="02070309020205020404"/>
              </a:rPr>
              <a:t>{</a:t>
            </a:r>
            <a:endParaRPr lang="en-GB" sz="2000" b="1" dirty="0" smtClean="0">
              <a:latin typeface="Courier New Bold" panose="02070309020205020404"/>
            </a:endParaRPr>
          </a:p>
          <a:p>
            <a:pPr marL="0" indent="0">
              <a:lnSpc>
                <a:spcPct val="90000"/>
              </a:lnSpc>
              <a:buNone/>
            </a:pPr>
            <a:r>
              <a:rPr lang="en-GB" sz="2000" b="1" dirty="0">
                <a:latin typeface="Courier New Bold" panose="02070309020205020404"/>
              </a:rPr>
              <a:t> </a:t>
            </a:r>
            <a:r>
              <a:rPr lang="en-GB" sz="2000" b="1" dirty="0" smtClean="0">
                <a:latin typeface="Courier New Bold" panose="02070309020205020404"/>
              </a:rPr>
              <a:t> </a:t>
            </a:r>
            <a:r>
              <a:rPr lang="en-GB" sz="2000" b="1" dirty="0" err="1" smtClean="0">
                <a:solidFill>
                  <a:schemeClr val="accent2"/>
                </a:solidFill>
                <a:latin typeface="Courier New Bold" panose="02070309020205020404"/>
              </a:rPr>
              <a:t>int</a:t>
            </a:r>
            <a:r>
              <a:rPr lang="en-GB" sz="2000" b="1" dirty="0" smtClean="0">
                <a:solidFill>
                  <a:schemeClr val="accent2"/>
                </a:solidFill>
                <a:latin typeface="Courier New Bold" panose="02070309020205020404"/>
              </a:rPr>
              <a:t> </a:t>
            </a:r>
            <a:r>
              <a:rPr lang="en-GB" sz="2000" b="1" dirty="0" err="1" smtClean="0">
                <a:latin typeface="Courier New Bold" panose="02070309020205020404"/>
              </a:rPr>
              <a:t>i</a:t>
            </a:r>
            <a:r>
              <a:rPr lang="en-GB" sz="2000" b="1" dirty="0" smtClean="0">
                <a:latin typeface="Courier New Bold" panose="02070309020205020404"/>
              </a:rPr>
              <a:t>; </a:t>
            </a:r>
            <a:r>
              <a:rPr lang="en-GB" sz="2000" b="1" dirty="0" smtClean="0">
                <a:solidFill>
                  <a:schemeClr val="accent2"/>
                </a:solidFill>
                <a:latin typeface="Courier New Bold" panose="02070309020205020404"/>
              </a:rPr>
              <a:t>double</a:t>
            </a:r>
            <a:r>
              <a:rPr lang="en-GB" sz="2000" b="1" dirty="0" smtClean="0">
                <a:latin typeface="Courier New Bold" panose="02070309020205020404"/>
              </a:rPr>
              <a:t> x, pi, sum = 0.0;</a:t>
            </a:r>
            <a:endParaRPr lang="en-GB" sz="2000" b="1" dirty="0" smtClean="0">
              <a:latin typeface="Courier New Bold" panose="02070309020205020404"/>
            </a:endParaRPr>
          </a:p>
          <a:p>
            <a:pPr marL="0" indent="0">
              <a:lnSpc>
                <a:spcPct val="90000"/>
              </a:lnSpc>
              <a:buNone/>
            </a:pPr>
            <a:endParaRPr lang="en-GB" sz="2000" b="1" dirty="0">
              <a:latin typeface="Courier New Bold" panose="02070309020205020404"/>
            </a:endParaRPr>
          </a:p>
          <a:p>
            <a:pPr marL="0" indent="0">
              <a:lnSpc>
                <a:spcPct val="90000"/>
              </a:lnSpc>
              <a:buNone/>
            </a:pPr>
            <a:r>
              <a:rPr lang="en-GB" sz="2000" b="1" dirty="0" smtClean="0">
                <a:latin typeface="Courier New Bold" panose="02070309020205020404"/>
              </a:rPr>
              <a:t>  step = 1.0/(</a:t>
            </a:r>
            <a:r>
              <a:rPr lang="en-GB" sz="2000" b="1" dirty="0">
                <a:solidFill>
                  <a:schemeClr val="accent2"/>
                </a:solidFill>
                <a:latin typeface="Courier New Bold" panose="02070309020205020404"/>
              </a:rPr>
              <a:t>d</a:t>
            </a:r>
            <a:r>
              <a:rPr lang="en-GB" sz="2000" b="1" dirty="0" smtClean="0">
                <a:solidFill>
                  <a:schemeClr val="accent2"/>
                </a:solidFill>
                <a:latin typeface="Courier New Bold" panose="02070309020205020404"/>
              </a:rPr>
              <a:t>ouble</a:t>
            </a:r>
            <a:r>
              <a:rPr lang="en-GB" sz="2000" b="1" dirty="0" smtClean="0">
                <a:latin typeface="Courier New Bold" panose="02070309020205020404"/>
              </a:rPr>
              <a:t>) </a:t>
            </a:r>
            <a:r>
              <a:rPr lang="en-GB" sz="2000" b="1" dirty="0" err="1" smtClean="0">
                <a:latin typeface="Courier New Bold" panose="02070309020205020404"/>
              </a:rPr>
              <a:t>num_steps</a:t>
            </a:r>
            <a:r>
              <a:rPr lang="en-GB" sz="2000" b="1" dirty="0" smtClean="0">
                <a:latin typeface="Courier New Bold" panose="02070309020205020404"/>
              </a:rPr>
              <a:t>;</a:t>
            </a:r>
            <a:endParaRPr lang="en-GB" sz="2000" b="1" dirty="0" smtClean="0">
              <a:latin typeface="Courier New Bold" panose="02070309020205020404"/>
            </a:endParaRPr>
          </a:p>
          <a:p>
            <a:pPr marL="0" indent="0">
              <a:lnSpc>
                <a:spcPct val="90000"/>
              </a:lnSpc>
              <a:buNone/>
            </a:pPr>
            <a:endParaRPr lang="en-GB" sz="2000" b="1" dirty="0" smtClean="0">
              <a:latin typeface="Courier New Bold" panose="02070309020205020404"/>
            </a:endParaRPr>
          </a:p>
          <a:p>
            <a:pPr marL="0" indent="0">
              <a:lnSpc>
                <a:spcPct val="90000"/>
              </a:lnSpc>
              <a:buNone/>
            </a:pPr>
            <a:r>
              <a:rPr lang="en-GB" sz="2000" b="1" dirty="0">
                <a:latin typeface="Courier New Bold" panose="02070309020205020404"/>
              </a:rPr>
              <a:t> </a:t>
            </a:r>
            <a:r>
              <a:rPr lang="en-GB" sz="2000" b="1" dirty="0" smtClean="0">
                <a:latin typeface="Courier New Bold" panose="02070309020205020404"/>
              </a:rPr>
              <a:t> </a:t>
            </a:r>
            <a:r>
              <a:rPr lang="en-GB" sz="2000" b="1" dirty="0" smtClean="0">
                <a:solidFill>
                  <a:schemeClr val="accent1"/>
                </a:solidFill>
                <a:latin typeface="Courier New Bold" panose="02070309020205020404"/>
              </a:rPr>
              <a:t>for</a:t>
            </a:r>
            <a:r>
              <a:rPr lang="en-GB" sz="2000" b="1" dirty="0" smtClean="0">
                <a:latin typeface="Courier New Bold" panose="02070309020205020404"/>
              </a:rPr>
              <a:t> (</a:t>
            </a:r>
            <a:r>
              <a:rPr lang="en-GB" sz="2000" b="1" dirty="0" err="1" smtClean="0">
                <a:latin typeface="Courier New Bold" panose="02070309020205020404"/>
              </a:rPr>
              <a:t>i</a:t>
            </a:r>
            <a:r>
              <a:rPr lang="en-GB" sz="2000" b="1" dirty="0" smtClean="0">
                <a:latin typeface="Courier New Bold" panose="02070309020205020404"/>
              </a:rPr>
              <a:t> = 0; </a:t>
            </a:r>
            <a:r>
              <a:rPr lang="en-GB" sz="2000" b="1" dirty="0" err="1" smtClean="0">
                <a:latin typeface="Courier New Bold" panose="02070309020205020404"/>
              </a:rPr>
              <a:t>i</a:t>
            </a:r>
            <a:r>
              <a:rPr lang="en-GB" sz="2000" b="1" dirty="0" smtClean="0">
                <a:latin typeface="Courier New Bold" panose="02070309020205020404"/>
              </a:rPr>
              <a:t> &lt; </a:t>
            </a:r>
            <a:r>
              <a:rPr lang="en-GB" sz="2000" b="1" dirty="0" err="1" smtClean="0">
                <a:latin typeface="Courier New Bold" panose="02070309020205020404"/>
              </a:rPr>
              <a:t>num_steps</a:t>
            </a:r>
            <a:r>
              <a:rPr lang="en-GB" sz="2000" b="1" dirty="0" smtClean="0">
                <a:latin typeface="Courier New Bold" panose="02070309020205020404"/>
              </a:rPr>
              <a:t>; </a:t>
            </a:r>
            <a:r>
              <a:rPr lang="en-GB" sz="2000" b="1" dirty="0" err="1" smtClean="0">
                <a:latin typeface="Courier New Bold" panose="02070309020205020404"/>
              </a:rPr>
              <a:t>i</a:t>
            </a:r>
            <a:r>
              <a:rPr lang="en-GB" sz="2000" b="1" dirty="0" smtClean="0">
                <a:latin typeface="Courier New Bold" panose="02070309020205020404"/>
              </a:rPr>
              <a:t>++) {</a:t>
            </a:r>
            <a:endParaRPr lang="en-GB" sz="2000" b="1" dirty="0" smtClean="0">
              <a:latin typeface="Courier New Bold" panose="02070309020205020404"/>
            </a:endParaRPr>
          </a:p>
          <a:p>
            <a:pPr marL="0" indent="0">
              <a:lnSpc>
                <a:spcPct val="90000"/>
              </a:lnSpc>
              <a:buNone/>
            </a:pPr>
            <a:r>
              <a:rPr lang="en-GB" sz="2000" b="1" dirty="0">
                <a:latin typeface="Courier New Bold" panose="02070309020205020404"/>
              </a:rPr>
              <a:t> </a:t>
            </a:r>
            <a:r>
              <a:rPr lang="en-GB" sz="2000" b="1" dirty="0" smtClean="0">
                <a:latin typeface="Courier New Bold" panose="02070309020205020404"/>
              </a:rPr>
              <a:t>   x = (i+0.5)*step;</a:t>
            </a:r>
            <a:endParaRPr lang="en-GB" sz="2000" b="1" dirty="0" smtClean="0">
              <a:latin typeface="Courier New Bold" panose="02070309020205020404"/>
            </a:endParaRPr>
          </a:p>
          <a:p>
            <a:pPr marL="0" indent="0">
              <a:lnSpc>
                <a:spcPct val="90000"/>
              </a:lnSpc>
              <a:buNone/>
            </a:pPr>
            <a:r>
              <a:rPr lang="en-GB" sz="2000" b="1" dirty="0">
                <a:latin typeface="Courier New Bold" panose="02070309020205020404"/>
              </a:rPr>
              <a:t> </a:t>
            </a:r>
            <a:r>
              <a:rPr lang="en-GB" sz="2000" b="1" dirty="0" smtClean="0">
                <a:latin typeface="Courier New Bold" panose="02070309020205020404"/>
              </a:rPr>
              <a:t>   sum = sum + 4.0/(1.0+x*x);</a:t>
            </a:r>
            <a:endParaRPr lang="en-GB" sz="2000" b="1" dirty="0" smtClean="0">
              <a:latin typeface="Courier New Bold" panose="02070309020205020404"/>
            </a:endParaRPr>
          </a:p>
          <a:p>
            <a:pPr marL="0" indent="0">
              <a:lnSpc>
                <a:spcPct val="90000"/>
              </a:lnSpc>
              <a:buNone/>
            </a:pPr>
            <a:r>
              <a:rPr lang="en-GB" sz="2000" b="1" dirty="0">
                <a:latin typeface="Courier New Bold" panose="02070309020205020404"/>
              </a:rPr>
              <a:t> </a:t>
            </a:r>
            <a:r>
              <a:rPr lang="en-GB" sz="2000" b="1" dirty="0" smtClean="0">
                <a:latin typeface="Courier New Bold" panose="02070309020205020404"/>
              </a:rPr>
              <a:t> }</a:t>
            </a:r>
            <a:endParaRPr lang="en-GB" sz="2000" b="1" dirty="0" smtClean="0">
              <a:latin typeface="Courier New Bold" panose="02070309020205020404"/>
            </a:endParaRPr>
          </a:p>
          <a:p>
            <a:pPr marL="0" indent="0">
              <a:lnSpc>
                <a:spcPct val="90000"/>
              </a:lnSpc>
              <a:buNone/>
            </a:pPr>
            <a:r>
              <a:rPr lang="en-GB" sz="2000" b="1" dirty="0">
                <a:latin typeface="Courier New Bold" panose="02070309020205020404"/>
              </a:rPr>
              <a:t> </a:t>
            </a:r>
            <a:r>
              <a:rPr lang="en-GB" sz="2000" b="1" dirty="0" smtClean="0">
                <a:latin typeface="Courier New Bold" panose="02070309020205020404"/>
              </a:rPr>
              <a:t> pi = step * sum;</a:t>
            </a:r>
            <a:endParaRPr lang="en-GB" sz="2000" b="1" dirty="0" smtClean="0">
              <a:latin typeface="Courier New Bold" panose="02070309020205020404"/>
            </a:endParaRPr>
          </a:p>
          <a:p>
            <a:pPr marL="0" indent="0">
              <a:lnSpc>
                <a:spcPct val="90000"/>
              </a:lnSpc>
              <a:buNone/>
            </a:pPr>
            <a:r>
              <a:rPr lang="en-GB" sz="2000" b="1" dirty="0">
                <a:latin typeface="Courier New Bold" panose="02070309020205020404"/>
              </a:rPr>
              <a:t>}</a:t>
            </a:r>
            <a:endParaRPr lang="en-GB" sz="2000" b="1"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smtClean="0"/>
              <a:t>Exercise 9: The Pi program</a:t>
            </a:r>
            <a:endParaRPr lang="en-GB" sz="3600" dirty="0"/>
          </a:p>
        </p:txBody>
      </p:sp>
      <p:sp>
        <p:nvSpPr>
          <p:cNvPr id="8" name="Content Placeholder 7"/>
          <p:cNvSpPr>
            <a:spLocks noGrp="1"/>
          </p:cNvSpPr>
          <p:nvPr>
            <p:ph idx="1"/>
          </p:nvPr>
        </p:nvSpPr>
        <p:spPr>
          <a:xfrm>
            <a:off x="179512" y="620688"/>
            <a:ext cx="8784976" cy="5037802"/>
          </a:xfrm>
        </p:spPr>
        <p:txBody>
          <a:bodyPr>
            <a:normAutofit fontScale="92500" lnSpcReduction="20000"/>
          </a:bodyPr>
          <a:lstStyle/>
          <a:p>
            <a:r>
              <a:rPr lang="en-GB" dirty="0">
                <a:solidFill>
                  <a:schemeClr val="accent2"/>
                </a:solidFill>
              </a:rPr>
              <a:t>Goal: </a:t>
            </a:r>
            <a:endParaRPr lang="en-GB" dirty="0">
              <a:solidFill>
                <a:schemeClr val="accent2"/>
              </a:solidFill>
            </a:endParaRPr>
          </a:p>
          <a:p>
            <a:pPr lvl="1"/>
            <a:r>
              <a:rPr lang="en-GB" dirty="0"/>
              <a:t>To understand synchronization between work-items in the OpenCL </a:t>
            </a:r>
            <a:r>
              <a:rPr lang="en-GB" dirty="0" smtClean="0"/>
              <a:t>C kernel </a:t>
            </a:r>
            <a:r>
              <a:rPr lang="en-GB" dirty="0"/>
              <a:t>programming language</a:t>
            </a:r>
            <a:endParaRPr lang="en-GB" dirty="0"/>
          </a:p>
          <a:p>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r>
              <a:rPr lang="en-GB" dirty="0"/>
              <a:t>Start with the provided serial program to estimate Pi through numerical integration</a:t>
            </a:r>
            <a:endParaRPr lang="en-GB" dirty="0"/>
          </a:p>
          <a:p>
            <a:pPr lvl="1"/>
            <a:r>
              <a:rPr lang="en-GB" dirty="0"/>
              <a:t>Write a kernel and host program to compute the numerical integral using OpenCL</a:t>
            </a:r>
            <a:endParaRPr lang="en-GB" dirty="0"/>
          </a:p>
          <a:p>
            <a:pPr lvl="1"/>
            <a:r>
              <a:rPr lang="en-GB" dirty="0"/>
              <a:t>Note: You will need to implement a reduction</a:t>
            </a:r>
            <a:endParaRPr lang="en-GB" dirty="0"/>
          </a:p>
          <a:p>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r>
              <a:rPr lang="en-GB" dirty="0"/>
              <a:t>Output result plus an estimate of the error in the result</a:t>
            </a:r>
            <a:endParaRPr lang="en-GB" dirty="0"/>
          </a:p>
          <a:p>
            <a:pPr lvl="1"/>
            <a:r>
              <a:rPr lang="en-GB" dirty="0"/>
              <a:t>Report the runtime</a:t>
            </a:r>
            <a:endParaRPr lang="en-GB" dirty="0"/>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a:t>
            </a:r>
            <a:r>
              <a:rPr lang="en-GB" dirty="0" smtClean="0">
                <a:solidFill>
                  <a:schemeClr val="tx2"/>
                </a:solidFill>
              </a:rPr>
              <a:t>loop, </a:t>
            </a:r>
            <a:r>
              <a:rPr lang="en-GB" dirty="0">
                <a:solidFill>
                  <a:schemeClr val="tx2"/>
                </a:solidFill>
              </a:rPr>
              <a:t>i.e. don’t create one work-item per loop iteration. </a:t>
            </a:r>
            <a:r>
              <a:rPr lang="en-GB" dirty="0" smtClean="0">
                <a:solidFill>
                  <a:schemeClr val="tx2"/>
                </a:solidFill>
              </a:rPr>
              <a:t>To </a:t>
            </a:r>
            <a:r>
              <a:rPr lang="en-GB" dirty="0">
                <a:solidFill>
                  <a:schemeClr val="tx2"/>
                </a:solidFill>
              </a:rPr>
              <a:t>do so would make the reduction so costly that performance would be terrible. </a:t>
            </a:r>
            <a:endParaRPr lang="en-GB" dirty="0">
              <a:solidFill>
                <a:schemeClr val="tx2"/>
              </a:solidFill>
            </a:endParaRPr>
          </a:p>
          <a:p>
            <a:endParaRPr lang="en-GB" dirty="0">
              <a:solidFill>
                <a:schemeClr val="tx2"/>
              </a:solidFill>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Heterogeneous computing with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8</a:t>
            </a:r>
            <a:endParaRPr lang="en-GB" dirty="0">
              <a:solidFill>
                <a:schemeClr val="tx1"/>
              </a:solidFill>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Running on the CPU and GPU</a:t>
            </a:r>
            <a:endParaRPr lang="en-GB" dirty="0"/>
          </a:p>
        </p:txBody>
      </p:sp>
      <p:sp>
        <p:nvSpPr>
          <p:cNvPr id="5" name="Content Placeholder 4"/>
          <p:cNvSpPr>
            <a:spLocks noGrp="1"/>
          </p:cNvSpPr>
          <p:nvPr>
            <p:ph sz="half" idx="1"/>
          </p:nvPr>
        </p:nvSpPr>
        <p:spPr>
          <a:xfrm>
            <a:off x="179512" y="1600200"/>
            <a:ext cx="4316288" cy="5069160"/>
          </a:xfrm>
        </p:spPr>
        <p:txBody>
          <a:bodyPr>
            <a:normAutofit fontScale="92500" lnSpcReduction="20000"/>
          </a:bodyPr>
          <a:lstStyle/>
          <a:p>
            <a:r>
              <a:rPr lang="en-GB" dirty="0"/>
              <a:t>Kernels can be run on multiple devices at the same time</a:t>
            </a:r>
            <a:endParaRPr lang="en-GB" dirty="0"/>
          </a:p>
          <a:p>
            <a:r>
              <a:rPr lang="en-GB" dirty="0"/>
              <a:t>We can exploit many GPUs and the host CPU for computation</a:t>
            </a:r>
            <a:endParaRPr lang="en-GB" dirty="0"/>
          </a:p>
          <a:p>
            <a:r>
              <a:rPr lang="en-GB" dirty="0"/>
              <a:t>Simply define a context with multiple platforms, devices and </a:t>
            </a:r>
            <a:r>
              <a:rPr lang="en-GB" dirty="0" smtClean="0"/>
              <a:t>queues</a:t>
            </a:r>
            <a:endParaRPr lang="en-GB" dirty="0"/>
          </a:p>
          <a:p>
            <a:r>
              <a:rPr lang="en-GB" dirty="0"/>
              <a:t>We can even synchronize between queues using Events (see appendix)</a:t>
            </a:r>
            <a:endParaRPr lang="en-GB" dirty="0"/>
          </a:p>
          <a:p>
            <a:r>
              <a:rPr lang="en-GB" dirty="0"/>
              <a:t>Can have more than one context</a:t>
            </a:r>
            <a:endParaRPr lang="en-GB" dirty="0"/>
          </a:p>
          <a:p>
            <a:endParaRPr lang="en-GB" dirty="0"/>
          </a:p>
        </p:txBody>
      </p:sp>
      <p:grpSp>
        <p:nvGrpSpPr>
          <p:cNvPr id="16" name="Group 15"/>
          <p:cNvGrpSpPr/>
          <p:nvPr/>
        </p:nvGrpSpPr>
        <p:grpSpPr bwMode="auto">
          <a:xfrm>
            <a:off x="4783837" y="1763457"/>
            <a:ext cx="4036635" cy="4977911"/>
            <a:chOff x="3648" y="888"/>
            <a:chExt cx="1663" cy="2146"/>
          </a:xfrm>
        </p:grpSpPr>
        <p:sp>
          <p:nvSpPr>
            <p:cNvPr id="17" name="AutoShape 4"/>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pic>
          <p:nvPicPr>
            <p:cNvPr id="18" name="Picture 5"/>
            <p:cNvPicPr>
              <a:picLocks noChangeAspect="1" noChangeArrowheads="1"/>
            </p:cNvPicPr>
            <p:nvPr/>
          </p:nvPicPr>
          <p:blipFill>
            <a:blip r:embed="rId1"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1"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p:nvPr/>
          </p:nvSpPr>
          <p:spPr bwMode="auto">
            <a:xfrm>
              <a:off x="3881" y="1849"/>
              <a:ext cx="336" cy="136"/>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rPr>
                <a:t>Queue</a:t>
              </a:r>
              <a:endPar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1" name="Rectangle 8"/>
            <p:cNvSpPr/>
            <p:nvPr/>
          </p:nvSpPr>
          <p:spPr bwMode="auto">
            <a:xfrm>
              <a:off x="4729" y="1849"/>
              <a:ext cx="336" cy="136"/>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rPr>
                <a:t>Queue</a:t>
              </a:r>
              <a:endPar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2" name="Rectangle 9"/>
            <p:cNvSpPr/>
            <p:nvPr/>
          </p:nvSpPr>
          <p:spPr bwMode="auto">
            <a:xfrm>
              <a:off x="4248" y="2508"/>
              <a:ext cx="465" cy="177"/>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800" b="1" i="0" u="none" strike="noStrike" kern="0" cap="none" spc="0" normalizeH="0" baseline="0" noProof="0" dirty="0">
                  <a:ln>
                    <a:noFill/>
                  </a:ln>
                  <a:effectLst/>
                  <a:uLnTx/>
                  <a:uFillTx/>
                  <a:latin typeface="Arial Narrow" panose="020B0606020202030204" pitchFamily="34" charset="0"/>
                  <a:ea typeface="ヒラギノ角ゴ ProN W3" panose="020B0300000000000000" charset="-128"/>
                  <a:cs typeface="Arial" panose="020B0604020202020204"/>
                  <a:sym typeface="Myriad Set Semibold" charset="0"/>
                </a:rPr>
                <a:t>Context</a:t>
              </a:r>
              <a:endParaRPr kumimoji="0" lang="en-US" sz="1800" b="1" i="0" u="none" strike="noStrike" kern="0" cap="none" spc="0" normalizeH="0" baseline="0" noProof="0" dirty="0">
                <a:ln>
                  <a:noFill/>
                </a:ln>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GPU</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CPU</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gr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Running on the CPU and GPU</a:t>
            </a:r>
            <a:endParaRPr lang="en-GB" dirty="0"/>
          </a:p>
        </p:txBody>
      </p:sp>
      <p:sp>
        <p:nvSpPr>
          <p:cNvPr id="8" name="Content Placeholder 7"/>
          <p:cNvSpPr>
            <a:spLocks noGrp="1"/>
          </p:cNvSpPr>
          <p:nvPr>
            <p:ph idx="1"/>
          </p:nvPr>
        </p:nvSpPr>
        <p:spPr>
          <a:xfrm>
            <a:off x="457200" y="1484784"/>
            <a:ext cx="8229600" cy="4997152"/>
          </a:xfrm>
        </p:spPr>
        <p:txBody>
          <a:bodyPr>
            <a:normAutofit fontScale="62500" lnSpcReduction="20000"/>
          </a:bodyPr>
          <a:lstStyle/>
          <a:p>
            <a:pPr marL="514350" indent="-514350">
              <a:lnSpc>
                <a:spcPct val="110000"/>
              </a:lnSpc>
              <a:buFont typeface="+mj-lt"/>
              <a:buAutoNum type="arabicPeriod"/>
            </a:pPr>
            <a:r>
              <a:rPr lang="en-GB" dirty="0"/>
              <a:t>Discover all your platforms and devices</a:t>
            </a:r>
            <a:endParaRPr lang="en-GB" dirty="0"/>
          </a:p>
          <a:p>
            <a:pPr lvl="1">
              <a:lnSpc>
                <a:spcPct val="110000"/>
              </a:lnSpc>
            </a:pPr>
            <a:r>
              <a:rPr lang="en-GB" dirty="0" smtClean="0"/>
              <a:t>Look at the API for finding out Platform and Device IDs</a:t>
            </a:r>
            <a:endParaRPr lang="en-GB" dirty="0" smtClean="0"/>
          </a:p>
          <a:p>
            <a:pPr lvl="1">
              <a:lnSpc>
                <a:spcPct val="110000"/>
              </a:lnSpc>
            </a:pPr>
            <a:endParaRPr lang="en-GB" dirty="0"/>
          </a:p>
          <a:p>
            <a:pPr marL="514350" indent="-514350">
              <a:lnSpc>
                <a:spcPct val="110000"/>
              </a:lnSpc>
              <a:buFont typeface="+mj-lt"/>
              <a:buAutoNum type="arabicPeriod"/>
            </a:pPr>
            <a:r>
              <a:rPr lang="en-GB" dirty="0"/>
              <a:t>Set up the cl::Context with a vector of </a:t>
            </a:r>
            <a:r>
              <a:rPr lang="en-GB" dirty="0" smtClean="0"/>
              <a:t>devices</a:t>
            </a:r>
            <a:endParaRPr lang="en-GB" dirty="0" smtClean="0"/>
          </a:p>
          <a:p>
            <a:pPr marL="0" indent="0">
              <a:lnSpc>
                <a:spcPct val="110000"/>
              </a:lnSpc>
              <a:buNone/>
            </a:pPr>
            <a:r>
              <a:rPr lang="en-GB" sz="1400" dirty="0">
                <a:latin typeface="Letter Gothic Std"/>
              </a:rPr>
              <a:t> </a:t>
            </a:r>
            <a:r>
              <a:rPr lang="en-GB" sz="1400" dirty="0" smtClean="0">
                <a:latin typeface="Letter Gothic Std"/>
              </a:rPr>
              <a:t>        </a:t>
            </a:r>
            <a:br>
              <a:rPr lang="en-GB" sz="1400" dirty="0" smtClean="0">
                <a:latin typeface="Letter Gothic Std"/>
              </a:rPr>
            </a:br>
            <a:r>
              <a:rPr lang="en-GB" dirty="0" smtClean="0">
                <a:latin typeface="Letter Gothic Std"/>
              </a:rPr>
              <a:t>        </a:t>
            </a:r>
            <a:r>
              <a:rPr lang="en-GB" b="1" dirty="0">
                <a:latin typeface="Courier New Bold" panose="02070309020205020404"/>
              </a:rPr>
              <a:t> cl::</a:t>
            </a:r>
            <a:r>
              <a:rPr lang="en-GB" b="1" dirty="0" smtClean="0">
                <a:latin typeface="Courier New Bold" panose="02070309020205020404"/>
              </a:rPr>
              <a:t>Context</a:t>
            </a:r>
            <a:r>
              <a:rPr lang="en-GB" b="1" dirty="0">
                <a:latin typeface="Courier New Bold" panose="02070309020205020404"/>
              </a:rPr>
              <a:t>(</a:t>
            </a:r>
            <a:r>
              <a:rPr lang="en-GB" b="1" dirty="0" err="1">
                <a:solidFill>
                  <a:schemeClr val="accent2"/>
                </a:solidFill>
                <a:latin typeface="Courier New Bold" panose="02070309020205020404"/>
              </a:rPr>
              <a:t>const</a:t>
            </a:r>
            <a:r>
              <a:rPr lang="en-GB" b="1" dirty="0">
                <a:latin typeface="Courier New Bold" panose="02070309020205020404"/>
              </a:rPr>
              <a:t> VECTOR_CLASS&lt;Device&gt; &amp;</a:t>
            </a:r>
            <a:r>
              <a:rPr lang="en-GB" b="1" dirty="0" smtClean="0">
                <a:latin typeface="Courier New Bold" panose="02070309020205020404"/>
              </a:rPr>
              <a:t>devices,</a:t>
            </a:r>
            <a:endParaRPr lang="en-GB" b="1" dirty="0" smtClean="0">
              <a:latin typeface="Courier New Bold" panose="02070309020205020404"/>
            </a:endParaRPr>
          </a:p>
          <a:p>
            <a:pPr marL="457200" lvl="1" indent="0">
              <a:lnSpc>
                <a:spcPct val="110000"/>
              </a:lnSpc>
              <a:buNone/>
            </a:pPr>
            <a:r>
              <a:rPr lang="en-GB" b="1" dirty="0">
                <a:latin typeface="Courier New Bold" panose="02070309020205020404"/>
              </a:rPr>
              <a:t>	</a:t>
            </a:r>
            <a:r>
              <a:rPr lang="en-GB" b="1" dirty="0" smtClean="0">
                <a:latin typeface="Courier New Bold" panose="02070309020205020404"/>
              </a:rPr>
              <a:t>	</a:t>
            </a:r>
            <a:r>
              <a:rPr lang="en-GB" b="1" dirty="0" err="1" smtClean="0">
                <a:solidFill>
                  <a:schemeClr val="accent4"/>
                </a:solidFill>
                <a:latin typeface="Courier New Bold" panose="02070309020205020404"/>
              </a:rPr>
              <a:t>cl_context_properties</a:t>
            </a:r>
            <a:r>
              <a:rPr lang="en-GB" b="1" dirty="0" smtClean="0">
                <a:latin typeface="Courier New Bold" panose="02070309020205020404"/>
              </a:rPr>
              <a:t> </a:t>
            </a:r>
            <a:r>
              <a:rPr lang="en-GB" b="1" dirty="0">
                <a:latin typeface="Courier New Bold" panose="02070309020205020404"/>
              </a:rPr>
              <a:t>*properties = </a:t>
            </a:r>
            <a:r>
              <a:rPr lang="en-GB" b="1" dirty="0" smtClean="0">
                <a:latin typeface="Courier New Bold" panose="02070309020205020404"/>
              </a:rPr>
              <a:t>NULL,</a:t>
            </a:r>
            <a:endParaRPr lang="en-GB" b="1" dirty="0" smtClean="0">
              <a:latin typeface="Courier New Bold" panose="02070309020205020404"/>
            </a:endParaRPr>
          </a:p>
          <a:p>
            <a:pPr marL="457200" lvl="1" indent="0">
              <a:lnSpc>
                <a:spcPct val="110000"/>
              </a:lnSpc>
              <a:buNone/>
            </a:pPr>
            <a:r>
              <a:rPr lang="en-GB" b="1" dirty="0">
                <a:latin typeface="Courier New Bold" panose="02070309020205020404"/>
              </a:rPr>
              <a:t>	</a:t>
            </a:r>
            <a:r>
              <a:rPr lang="en-GB" b="1" dirty="0" smtClean="0">
                <a:latin typeface="Courier New Bold" panose="02070309020205020404"/>
              </a:rPr>
              <a:t>	</a:t>
            </a:r>
            <a:r>
              <a:rPr lang="en-GB" b="1" dirty="0" smtClean="0">
                <a:solidFill>
                  <a:schemeClr val="accent2"/>
                </a:solidFill>
                <a:latin typeface="Courier New Bold" panose="02070309020205020404"/>
              </a:rPr>
              <a:t>void</a:t>
            </a:r>
            <a:r>
              <a:rPr lang="en-GB" b="1" dirty="0" smtClean="0">
                <a:latin typeface="Courier New Bold" panose="02070309020205020404"/>
              </a:rPr>
              <a:t> </a:t>
            </a:r>
            <a:r>
              <a:rPr lang="en-GB" b="1" dirty="0">
                <a:latin typeface="Courier New Bold" panose="02070309020205020404"/>
              </a:rPr>
              <a:t>(CL_CALLBACK *</a:t>
            </a:r>
            <a:r>
              <a:rPr lang="en-GB" b="1" dirty="0" err="1">
                <a:latin typeface="Courier New Bold" panose="02070309020205020404"/>
              </a:rPr>
              <a:t>pfn_notify</a:t>
            </a:r>
            <a:r>
              <a:rPr lang="en-GB" b="1" dirty="0" smtClean="0">
                <a:latin typeface="Courier New Bold" panose="02070309020205020404"/>
              </a:rPr>
              <a:t>)(</a:t>
            </a:r>
            <a:endParaRPr lang="en-GB" b="1" dirty="0" smtClean="0">
              <a:latin typeface="Courier New Bold" panose="02070309020205020404"/>
            </a:endParaRPr>
          </a:p>
          <a:p>
            <a:pPr marL="457200" lvl="1" indent="0">
              <a:lnSpc>
                <a:spcPct val="110000"/>
              </a:lnSpc>
              <a:buNone/>
            </a:pPr>
            <a:r>
              <a:rPr lang="en-GB" b="1" dirty="0">
                <a:latin typeface="Courier New Bold" panose="02070309020205020404"/>
              </a:rPr>
              <a:t>	</a:t>
            </a:r>
            <a:r>
              <a:rPr lang="en-GB" b="1" dirty="0" smtClean="0">
                <a:latin typeface="Courier New Bold" panose="02070309020205020404"/>
              </a:rPr>
              <a:t>	  </a:t>
            </a:r>
            <a:r>
              <a:rPr lang="en-GB" b="1" dirty="0" err="1" smtClean="0">
                <a:solidFill>
                  <a:schemeClr val="accent2"/>
                </a:solidFill>
                <a:latin typeface="Courier New Bold" panose="02070309020205020404"/>
              </a:rPr>
              <a:t>const</a:t>
            </a:r>
            <a:r>
              <a:rPr lang="en-GB" b="1" dirty="0" smtClean="0">
                <a:solidFill>
                  <a:schemeClr val="accent2"/>
                </a:solidFill>
                <a:latin typeface="Courier New Bold" panose="02070309020205020404"/>
              </a:rPr>
              <a:t> </a:t>
            </a:r>
            <a:r>
              <a:rPr lang="en-GB" b="1" dirty="0">
                <a:solidFill>
                  <a:schemeClr val="accent2"/>
                </a:solidFill>
                <a:latin typeface="Courier New Bold" panose="02070309020205020404"/>
              </a:rPr>
              <a:t>char </a:t>
            </a:r>
            <a:r>
              <a:rPr lang="en-GB" b="1" dirty="0">
                <a:latin typeface="Courier New Bold" panose="02070309020205020404"/>
              </a:rPr>
              <a:t>*</a:t>
            </a:r>
            <a:r>
              <a:rPr lang="en-GB" b="1" dirty="0" err="1">
                <a:latin typeface="Courier New Bold" panose="02070309020205020404"/>
              </a:rPr>
              <a:t>errorinfo</a:t>
            </a:r>
            <a:r>
              <a:rPr lang="en-GB" b="1" dirty="0" smtClean="0">
                <a:latin typeface="Courier New Bold" panose="02070309020205020404"/>
              </a:rPr>
              <a:t>,</a:t>
            </a:r>
            <a:endParaRPr lang="en-GB" b="1" dirty="0" smtClean="0">
              <a:latin typeface="Courier New Bold" panose="02070309020205020404"/>
            </a:endParaRPr>
          </a:p>
          <a:p>
            <a:pPr marL="457200" lvl="1" indent="0">
              <a:lnSpc>
                <a:spcPct val="110000"/>
              </a:lnSpc>
              <a:buNone/>
            </a:pPr>
            <a:r>
              <a:rPr lang="en-GB" b="1" dirty="0">
                <a:latin typeface="Courier New Bold" panose="02070309020205020404"/>
              </a:rPr>
              <a:t> </a:t>
            </a:r>
            <a:r>
              <a:rPr lang="en-GB" b="1" dirty="0" smtClean="0">
                <a:latin typeface="Courier New Bold" panose="02070309020205020404"/>
              </a:rPr>
              <a:t>           </a:t>
            </a:r>
            <a:r>
              <a:rPr lang="en-GB" b="1" dirty="0" err="1" smtClean="0">
                <a:solidFill>
                  <a:schemeClr val="accent2"/>
                </a:solidFill>
                <a:latin typeface="Courier New Bold" panose="02070309020205020404"/>
              </a:rPr>
              <a:t>const</a:t>
            </a:r>
            <a:r>
              <a:rPr lang="en-GB" b="1" dirty="0" smtClean="0">
                <a:solidFill>
                  <a:schemeClr val="accent2"/>
                </a:solidFill>
                <a:latin typeface="Courier New Bold" panose="02070309020205020404"/>
              </a:rPr>
              <a:t> </a:t>
            </a:r>
            <a:r>
              <a:rPr lang="en-GB" b="1" dirty="0">
                <a:solidFill>
                  <a:schemeClr val="accent2"/>
                </a:solidFill>
                <a:latin typeface="Courier New Bold" panose="02070309020205020404"/>
              </a:rPr>
              <a:t>void </a:t>
            </a:r>
            <a:r>
              <a:rPr lang="en-GB" b="1" dirty="0">
                <a:latin typeface="Courier New Bold" panose="02070309020205020404"/>
              </a:rPr>
              <a:t>*</a:t>
            </a:r>
            <a:r>
              <a:rPr lang="en-GB" b="1" dirty="0" err="1">
                <a:latin typeface="Courier New Bold" panose="02070309020205020404"/>
              </a:rPr>
              <a:t>private_info_size</a:t>
            </a:r>
            <a:r>
              <a:rPr lang="en-GB" b="1" dirty="0" smtClean="0">
                <a:latin typeface="Courier New Bold" panose="02070309020205020404"/>
              </a:rPr>
              <a:t>,</a:t>
            </a:r>
            <a:endParaRPr lang="en-GB" b="1" dirty="0" smtClean="0">
              <a:latin typeface="Courier New Bold" panose="02070309020205020404"/>
            </a:endParaRPr>
          </a:p>
          <a:p>
            <a:pPr marL="457200" lvl="1" indent="0">
              <a:lnSpc>
                <a:spcPct val="110000"/>
              </a:lnSpc>
              <a:buNone/>
            </a:pPr>
            <a:r>
              <a:rPr lang="en-GB" b="1" dirty="0">
                <a:latin typeface="Courier New Bold" panose="02070309020205020404"/>
              </a:rPr>
              <a:t>	</a:t>
            </a:r>
            <a:r>
              <a:rPr lang="en-GB" b="1" dirty="0" smtClean="0">
                <a:latin typeface="Courier New Bold" panose="02070309020205020404"/>
              </a:rPr>
              <a:t>	  ::</a:t>
            </a:r>
            <a:r>
              <a:rPr lang="en-GB" b="1" dirty="0" err="1">
                <a:solidFill>
                  <a:schemeClr val="accent2"/>
                </a:solidFill>
                <a:latin typeface="Courier New Bold" panose="02070309020205020404"/>
              </a:rPr>
              <a:t>size_t</a:t>
            </a:r>
            <a:r>
              <a:rPr lang="en-GB" b="1" dirty="0">
                <a:latin typeface="Courier New Bold" panose="02070309020205020404"/>
              </a:rPr>
              <a:t> </a:t>
            </a:r>
            <a:r>
              <a:rPr lang="en-GB" b="1" dirty="0" err="1">
                <a:latin typeface="Courier New Bold" panose="02070309020205020404"/>
              </a:rPr>
              <a:t>cb</a:t>
            </a:r>
            <a:r>
              <a:rPr lang="en-GB" b="1" dirty="0">
                <a:latin typeface="Courier New Bold" panose="02070309020205020404"/>
              </a:rPr>
              <a:t>, </a:t>
            </a:r>
            <a:r>
              <a:rPr lang="en-GB" b="1" dirty="0">
                <a:solidFill>
                  <a:schemeClr val="accent2"/>
                </a:solidFill>
                <a:latin typeface="Courier New Bold" panose="02070309020205020404"/>
              </a:rPr>
              <a:t>void</a:t>
            </a:r>
            <a:r>
              <a:rPr lang="en-GB" b="1" dirty="0">
                <a:latin typeface="Courier New Bold" panose="02070309020205020404"/>
              </a:rPr>
              <a:t> *</a:t>
            </a:r>
            <a:r>
              <a:rPr lang="en-GB" b="1" dirty="0" err="1">
                <a:latin typeface="Courier New Bold" panose="02070309020205020404"/>
              </a:rPr>
              <a:t>user_data</a:t>
            </a:r>
            <a:r>
              <a:rPr lang="en-GB" b="1" dirty="0">
                <a:latin typeface="Courier New Bold" panose="02070309020205020404"/>
              </a:rPr>
              <a:t>) = </a:t>
            </a:r>
            <a:r>
              <a:rPr lang="en-GB" b="1" dirty="0" smtClean="0">
                <a:latin typeface="Courier New Bold" panose="02070309020205020404"/>
              </a:rPr>
              <a:t>NULL,</a:t>
            </a:r>
            <a:endParaRPr lang="en-GB" b="1" dirty="0" smtClean="0">
              <a:latin typeface="Courier New Bold" panose="02070309020205020404"/>
            </a:endParaRPr>
          </a:p>
          <a:p>
            <a:pPr marL="457200" lvl="1" indent="0">
              <a:lnSpc>
                <a:spcPct val="110000"/>
              </a:lnSpc>
              <a:buNone/>
            </a:pPr>
            <a:r>
              <a:rPr lang="en-GB" b="1" dirty="0">
                <a:latin typeface="Courier New Bold" panose="02070309020205020404"/>
              </a:rPr>
              <a:t>	</a:t>
            </a:r>
            <a:r>
              <a:rPr lang="en-GB" b="1" dirty="0" smtClean="0">
                <a:latin typeface="Courier New Bold" panose="02070309020205020404"/>
              </a:rPr>
              <a:t>	</a:t>
            </a:r>
            <a:r>
              <a:rPr lang="en-GB" b="1" dirty="0" smtClean="0">
                <a:solidFill>
                  <a:schemeClr val="accent2"/>
                </a:solidFill>
                <a:latin typeface="Courier New Bold" panose="02070309020205020404"/>
              </a:rPr>
              <a:t>void </a:t>
            </a:r>
            <a:r>
              <a:rPr lang="en-GB" b="1" dirty="0">
                <a:latin typeface="Courier New Bold" panose="02070309020205020404"/>
              </a:rPr>
              <a:t>*</a:t>
            </a:r>
            <a:r>
              <a:rPr lang="en-GB" b="1" dirty="0" err="1">
                <a:latin typeface="Courier New Bold" panose="02070309020205020404"/>
              </a:rPr>
              <a:t>user_data</a:t>
            </a:r>
            <a:r>
              <a:rPr lang="en-GB" b="1" dirty="0">
                <a:latin typeface="Courier New Bold" panose="02070309020205020404"/>
              </a:rPr>
              <a:t> = NULL, </a:t>
            </a:r>
            <a:r>
              <a:rPr lang="en-GB" b="1" dirty="0" err="1">
                <a:solidFill>
                  <a:schemeClr val="accent4"/>
                </a:solidFill>
                <a:latin typeface="Courier New Bold" panose="02070309020205020404"/>
              </a:rPr>
              <a:t>cl_int</a:t>
            </a:r>
            <a:r>
              <a:rPr lang="en-GB" b="1" dirty="0">
                <a:latin typeface="Courier New Bold" panose="02070309020205020404"/>
              </a:rPr>
              <a:t> *err = NULL);</a:t>
            </a:r>
            <a:endParaRPr lang="en-GB" b="1" dirty="0">
              <a:latin typeface="Courier New Bold" panose="02070309020205020404"/>
            </a:endParaRPr>
          </a:p>
          <a:p>
            <a:pPr marL="514350" indent="-514350">
              <a:lnSpc>
                <a:spcPct val="110000"/>
              </a:lnSpc>
              <a:buFont typeface="+mj-lt"/>
              <a:buAutoNum type="arabicPeriod"/>
            </a:pPr>
            <a:endParaRPr lang="en-GB" dirty="0"/>
          </a:p>
          <a:p>
            <a:pPr marL="514350" indent="-514350">
              <a:lnSpc>
                <a:spcPct val="110000"/>
              </a:lnSpc>
              <a:buFont typeface="+mj-lt"/>
              <a:buAutoNum type="arabicPeriod" startAt="3"/>
            </a:pPr>
            <a:r>
              <a:rPr lang="en-GB" dirty="0"/>
              <a:t>Create a Command Queue </a:t>
            </a:r>
            <a:r>
              <a:rPr lang="en-GB" dirty="0" smtClean="0"/>
              <a:t>for each </a:t>
            </a:r>
            <a:r>
              <a:rPr lang="en-GB" dirty="0"/>
              <a:t>of these devices</a:t>
            </a:r>
            <a:endParaRPr lang="en-GB" dirty="0"/>
          </a:p>
          <a:p>
            <a:pPr lvl="1">
              <a:lnSpc>
                <a:spcPct val="110000"/>
              </a:lnSpc>
            </a:pPr>
            <a:r>
              <a:rPr lang="en-GB" dirty="0" smtClean="0"/>
              <a:t>C examples </a:t>
            </a:r>
            <a:r>
              <a:rPr lang="en-GB" dirty="0"/>
              <a:t>in the </a:t>
            </a:r>
            <a:r>
              <a:rPr lang="en-GB" dirty="0" smtClean="0"/>
              <a:t>NVIDIA (</a:t>
            </a:r>
            <a:r>
              <a:rPr lang="en-GB" dirty="0" err="1"/>
              <a:t>oclSimpleMultiGPU</a:t>
            </a:r>
            <a:r>
              <a:rPr lang="en-GB" dirty="0"/>
              <a:t>) and AMD (</a:t>
            </a:r>
            <a:r>
              <a:rPr lang="en-GB" dirty="0" err="1"/>
              <a:t>SimpleMultiDevice</a:t>
            </a:r>
            <a:r>
              <a:rPr lang="en-GB" dirty="0"/>
              <a:t>) </a:t>
            </a:r>
            <a:r>
              <a:rPr lang="en-GB" dirty="0" smtClean="0"/>
              <a:t>OpenCL SDKs</a:t>
            </a:r>
            <a:endParaRPr lang="en-GB" dirty="0"/>
          </a:p>
          <a:p>
            <a:pPr marL="514350" indent="-514350">
              <a:lnSpc>
                <a:spcPct val="110000"/>
              </a:lnSpc>
              <a:buFont typeface="+mj-lt"/>
              <a:buAutoNum type="arabicPeriod" startAt="3"/>
            </a:pPr>
            <a:endParaRPr lang="en-GB" dirty="0"/>
          </a:p>
        </p:txBody>
      </p:sp>
      <p:sp>
        <p:nvSpPr>
          <p:cNvPr id="3" name="TextBox 2"/>
          <p:cNvSpPr txBox="1"/>
          <p:nvPr/>
        </p:nvSpPr>
        <p:spPr>
          <a:xfrm>
            <a:off x="539552" y="6516052"/>
            <a:ext cx="8136904" cy="369332"/>
          </a:xfrm>
          <a:prstGeom prst="rect">
            <a:avLst/>
          </a:prstGeom>
          <a:noFill/>
        </p:spPr>
        <p:txBody>
          <a:bodyPr wrap="square" rtlCol="0">
            <a:spAutoFit/>
          </a:bodyPr>
          <a:lstStyle/>
          <a:p>
            <a:r>
              <a:rPr lang="en-GB" dirty="0" smtClean="0"/>
              <a:t>The steps are the same in C and Python, just the API calls differ as usual</a:t>
            </a:r>
            <a:endParaRPr lang="en-GB"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10: Heterogeneous Computing</a:t>
            </a:r>
            <a:endParaRPr lang="en-GB" sz="3600" dirty="0"/>
          </a:p>
        </p:txBody>
      </p:sp>
      <p:sp>
        <p:nvSpPr>
          <p:cNvPr id="8" name="Content Placeholder 7"/>
          <p:cNvSpPr>
            <a:spLocks noGrp="1"/>
          </p:cNvSpPr>
          <p:nvPr>
            <p:ph idx="1"/>
          </p:nvPr>
        </p:nvSpPr>
        <p:spPr>
          <a:xfrm>
            <a:off x="179512" y="1415534"/>
            <a:ext cx="8784976" cy="5037802"/>
          </a:xfrm>
        </p:spPr>
        <p:txBody>
          <a:bodyPr>
            <a:normAutofit fontScale="85000" lnSpcReduction="20000"/>
          </a:bodyPr>
          <a:lstStyle/>
          <a:p>
            <a:r>
              <a:rPr lang="en-GB" dirty="0">
                <a:solidFill>
                  <a:schemeClr val="accent2"/>
                </a:solidFill>
              </a:rPr>
              <a:t>Goal: </a:t>
            </a:r>
            <a:endParaRPr lang="en-GB" dirty="0">
              <a:solidFill>
                <a:schemeClr val="accent2"/>
              </a:solidFill>
            </a:endParaRPr>
          </a:p>
          <a:p>
            <a:pPr lvl="1"/>
            <a:r>
              <a:rPr lang="en-GB" dirty="0"/>
              <a:t>To experiment with running kernels on multiple devices</a:t>
            </a:r>
            <a:endParaRPr lang="en-GB" dirty="0"/>
          </a:p>
          <a:p>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r>
              <a:rPr lang="en-GB" dirty="0"/>
              <a:t>Take one of your OpenCL programs</a:t>
            </a:r>
            <a:endParaRPr lang="en-GB" dirty="0"/>
          </a:p>
          <a:p>
            <a:pPr lvl="1"/>
            <a:r>
              <a:rPr lang="en-GB" dirty="0"/>
              <a:t>Investigate the Context constructors to include more than one device</a:t>
            </a:r>
            <a:endParaRPr lang="en-GB" dirty="0"/>
          </a:p>
          <a:p>
            <a:pPr lvl="1"/>
            <a:r>
              <a:rPr lang="en-GB" dirty="0"/>
              <a:t>Modify the program to run a kernel on multiple devices, each with different input data</a:t>
            </a:r>
            <a:endParaRPr lang="en-GB" dirty="0"/>
          </a:p>
          <a:p>
            <a:pPr lvl="1"/>
            <a:r>
              <a:rPr lang="en-GB" dirty="0"/>
              <a:t>Split your problem across multiple devices if you have time</a:t>
            </a:r>
            <a:endParaRPr lang="en-GB" dirty="0"/>
          </a:p>
          <a:p>
            <a:pPr lvl="1"/>
            <a:r>
              <a:rPr lang="en-GB" dirty="0"/>
              <a:t>Use the examples from the </a:t>
            </a:r>
            <a:r>
              <a:rPr lang="en-GB" dirty="0" smtClean="0"/>
              <a:t>SDKs </a:t>
            </a:r>
            <a:r>
              <a:rPr lang="en-GB" dirty="0"/>
              <a:t>to help you</a:t>
            </a:r>
            <a:endParaRPr lang="en-GB" dirty="0"/>
          </a:p>
          <a:p>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r>
              <a:rPr lang="en-GB" dirty="0"/>
              <a:t>Output the results from both devices and see which runs faster</a:t>
            </a:r>
            <a:endParaRPr lang="en-GB"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Enabling Portable Performance via 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a:t>
            </a:r>
            <a:r>
              <a:rPr lang="en-GB" dirty="0">
                <a:solidFill>
                  <a:schemeClr val="tx1"/>
                </a:solidFill>
              </a:rPr>
              <a:t>9</a:t>
            </a:r>
            <a:endParaRPr lang="en-GB" dirty="0">
              <a:solidFill>
                <a:schemeClr val="tx1"/>
              </a:solidFill>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512" y="274638"/>
            <a:ext cx="8784976" cy="1143000"/>
          </a:xfrm>
        </p:spPr>
        <p:txBody>
          <a:bodyPr>
            <a:normAutofit/>
          </a:bodyPr>
          <a:lstStyle/>
          <a:p>
            <a:r>
              <a:rPr lang="en-GB" dirty="0" smtClean="0"/>
              <a:t>Portable performance in OpenCL</a:t>
            </a:r>
            <a:endParaRPr lang="en-GB" dirty="0"/>
          </a:p>
        </p:txBody>
      </p:sp>
      <p:sp>
        <p:nvSpPr>
          <p:cNvPr id="5" name="Content Placeholder 4"/>
          <p:cNvSpPr>
            <a:spLocks noGrp="1"/>
          </p:cNvSpPr>
          <p:nvPr>
            <p:ph idx="1"/>
          </p:nvPr>
        </p:nvSpPr>
        <p:spPr>
          <a:xfrm>
            <a:off x="457200" y="1600200"/>
            <a:ext cx="8229600" cy="4781128"/>
          </a:xfrm>
        </p:spPr>
        <p:txBody>
          <a:bodyPr>
            <a:normAutofit fontScale="92500" lnSpcReduction="20000"/>
          </a:bodyPr>
          <a:lstStyle/>
          <a:p>
            <a:pPr>
              <a:lnSpc>
                <a:spcPct val="110000"/>
              </a:lnSpc>
            </a:pPr>
            <a:r>
              <a:rPr lang="en-GB" dirty="0"/>
              <a:t>Portable performance is always a challenge, more so when OpenCL devices can be so varied (CPUs, GPUs, …</a:t>
            </a:r>
            <a:r>
              <a:rPr lang="en-GB" dirty="0" smtClean="0"/>
              <a:t>)</a:t>
            </a:r>
            <a:endParaRPr lang="en-GB" dirty="0" smtClean="0"/>
          </a:p>
          <a:p>
            <a:pPr>
              <a:lnSpc>
                <a:spcPct val="110000"/>
              </a:lnSpc>
            </a:pPr>
            <a:endParaRPr lang="en-GB" dirty="0"/>
          </a:p>
          <a:p>
            <a:pPr>
              <a:lnSpc>
                <a:spcPct val="110000"/>
              </a:lnSpc>
            </a:pPr>
            <a:r>
              <a:rPr lang="en-GB" dirty="0" smtClean="0"/>
              <a:t>But OpenCL provides a powerful framework for writing performance portable code</a:t>
            </a:r>
            <a:endParaRPr lang="en-GB" dirty="0"/>
          </a:p>
          <a:p>
            <a:pPr>
              <a:lnSpc>
                <a:spcPct val="110000"/>
              </a:lnSpc>
            </a:pPr>
            <a:endParaRPr lang="en-GB" dirty="0"/>
          </a:p>
          <a:p>
            <a:pPr>
              <a:lnSpc>
                <a:spcPct val="110000"/>
              </a:lnSpc>
            </a:pPr>
            <a:r>
              <a:rPr lang="en-GB" dirty="0"/>
              <a:t>The following slides are general advice on writing code that should work well on most OpenCL devices</a:t>
            </a:r>
            <a:endParaRPr lang="en-GB" dirty="0"/>
          </a:p>
          <a:p>
            <a:pPr>
              <a:lnSpc>
                <a:spcPct val="110000"/>
              </a:lnSpc>
            </a:pPr>
            <a:endParaRPr lang="en-GB"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Optimization issues</a:t>
            </a:r>
            <a:endParaRPr lang="en-GB" dirty="0"/>
          </a:p>
        </p:txBody>
      </p:sp>
      <p:sp>
        <p:nvSpPr>
          <p:cNvPr id="3" name="Content Placeholder 2"/>
          <p:cNvSpPr>
            <a:spLocks noGrp="1"/>
          </p:cNvSpPr>
          <p:nvPr>
            <p:ph idx="1"/>
          </p:nvPr>
        </p:nvSpPr>
        <p:spPr>
          <a:xfrm>
            <a:off x="107504" y="1600200"/>
            <a:ext cx="8856984" cy="4997152"/>
          </a:xfrm>
        </p:spPr>
        <p:txBody>
          <a:bodyPr>
            <a:normAutofit fontScale="70000" lnSpcReduction="20000"/>
          </a:bodyPr>
          <a:lstStyle/>
          <a:p>
            <a:pPr>
              <a:lnSpc>
                <a:spcPct val="110000"/>
              </a:lnSpc>
            </a:pPr>
            <a:r>
              <a:rPr lang="en-GB" dirty="0"/>
              <a:t>Efficient access to memory</a:t>
            </a:r>
            <a:endParaRPr lang="en-GB" dirty="0"/>
          </a:p>
          <a:p>
            <a:pPr lvl="1">
              <a:lnSpc>
                <a:spcPct val="110000"/>
              </a:lnSpc>
            </a:pPr>
            <a:r>
              <a:rPr lang="en-GB" dirty="0">
                <a:solidFill>
                  <a:schemeClr val="accent2"/>
                </a:solidFill>
              </a:rPr>
              <a:t>Memory coalescing</a:t>
            </a:r>
            <a:endParaRPr lang="en-GB" dirty="0">
              <a:solidFill>
                <a:schemeClr val="accent2"/>
              </a:solidFill>
            </a:endParaRPr>
          </a:p>
          <a:p>
            <a:pPr lvl="2">
              <a:lnSpc>
                <a:spcPct val="110000"/>
              </a:lnSpc>
            </a:pPr>
            <a:r>
              <a:rPr lang="en-GB" dirty="0"/>
              <a:t>Ideally get work-item </a:t>
            </a:r>
            <a:r>
              <a:rPr lang="en-GB" dirty="0" err="1"/>
              <a:t>i</a:t>
            </a:r>
            <a:r>
              <a:rPr lang="en-GB" dirty="0"/>
              <a:t> to access data[</a:t>
            </a:r>
            <a:r>
              <a:rPr lang="en-GB" dirty="0" err="1"/>
              <a:t>i</a:t>
            </a:r>
            <a:r>
              <a:rPr lang="en-GB" dirty="0"/>
              <a:t>] and work-item j to access data[j] at the same time etc.</a:t>
            </a:r>
            <a:endParaRPr lang="en-GB" dirty="0"/>
          </a:p>
          <a:p>
            <a:pPr lvl="1">
              <a:lnSpc>
                <a:spcPct val="110000"/>
              </a:lnSpc>
            </a:pPr>
            <a:r>
              <a:rPr lang="en-GB" dirty="0">
                <a:solidFill>
                  <a:schemeClr val="accent2"/>
                </a:solidFill>
              </a:rPr>
              <a:t>Memory alignment</a:t>
            </a:r>
            <a:endParaRPr lang="en-GB" dirty="0">
              <a:solidFill>
                <a:schemeClr val="accent2"/>
              </a:solidFill>
            </a:endParaRPr>
          </a:p>
          <a:p>
            <a:pPr lvl="2">
              <a:lnSpc>
                <a:spcPct val="110000"/>
              </a:lnSpc>
            </a:pPr>
            <a:r>
              <a:rPr lang="en-GB" dirty="0"/>
              <a:t>Padding arrays to keep everything aligned to multiples of 16, 32 or 64 bytes</a:t>
            </a:r>
            <a:endParaRPr lang="en-GB" dirty="0"/>
          </a:p>
          <a:p>
            <a:pPr>
              <a:lnSpc>
                <a:spcPct val="110000"/>
              </a:lnSpc>
            </a:pPr>
            <a:r>
              <a:rPr lang="en-GB" dirty="0"/>
              <a:t>Number of </a:t>
            </a:r>
            <a:r>
              <a:rPr lang="en-GB" dirty="0" smtClean="0"/>
              <a:t>work-items </a:t>
            </a:r>
            <a:r>
              <a:rPr lang="en-GB" dirty="0"/>
              <a:t>and </a:t>
            </a:r>
            <a:r>
              <a:rPr lang="en-GB" dirty="0" smtClean="0"/>
              <a:t>work-group </a:t>
            </a:r>
            <a:r>
              <a:rPr lang="en-GB" dirty="0"/>
              <a:t>sizes</a:t>
            </a:r>
            <a:endParaRPr lang="en-GB" dirty="0"/>
          </a:p>
          <a:p>
            <a:pPr lvl="1">
              <a:lnSpc>
                <a:spcPct val="110000"/>
              </a:lnSpc>
            </a:pPr>
            <a:r>
              <a:rPr lang="en-GB" dirty="0"/>
              <a:t>Ideally want at least 4 work-items per PE in a Compute Unit on GPUs</a:t>
            </a:r>
            <a:endParaRPr lang="en-GB" dirty="0"/>
          </a:p>
          <a:p>
            <a:pPr lvl="1">
              <a:lnSpc>
                <a:spcPct val="110000"/>
              </a:lnSpc>
            </a:pPr>
            <a:r>
              <a:rPr lang="en-GB" dirty="0"/>
              <a:t>More is better, but diminishing returns, and there is an upper limit</a:t>
            </a:r>
            <a:endParaRPr lang="en-GB" dirty="0"/>
          </a:p>
          <a:p>
            <a:pPr lvl="2">
              <a:lnSpc>
                <a:spcPct val="110000"/>
              </a:lnSpc>
            </a:pPr>
            <a:r>
              <a:rPr lang="en-GB" dirty="0"/>
              <a:t>Each work item consumes PE finite resources (registers </a:t>
            </a:r>
            <a:r>
              <a:rPr lang="en-GB" dirty="0" err="1"/>
              <a:t>etc</a:t>
            </a:r>
            <a:r>
              <a:rPr lang="en-GB" dirty="0"/>
              <a:t>)</a:t>
            </a:r>
            <a:endParaRPr lang="en-GB" dirty="0"/>
          </a:p>
          <a:p>
            <a:pPr>
              <a:lnSpc>
                <a:spcPct val="110000"/>
              </a:lnSpc>
            </a:pPr>
            <a:r>
              <a:rPr lang="en-GB" dirty="0" smtClean="0"/>
              <a:t>Work-item </a:t>
            </a:r>
            <a:r>
              <a:rPr lang="en-GB" dirty="0"/>
              <a:t>divergence</a:t>
            </a:r>
            <a:endParaRPr lang="en-GB" dirty="0"/>
          </a:p>
          <a:p>
            <a:pPr lvl="1">
              <a:lnSpc>
                <a:spcPct val="110000"/>
              </a:lnSpc>
            </a:pPr>
            <a:r>
              <a:rPr lang="en-GB" dirty="0"/>
              <a:t>What happens when work-items branch?</a:t>
            </a:r>
            <a:endParaRPr lang="en-GB" dirty="0"/>
          </a:p>
          <a:p>
            <a:pPr lvl="1">
              <a:lnSpc>
                <a:spcPct val="110000"/>
              </a:lnSpc>
            </a:pPr>
            <a:r>
              <a:rPr lang="en-GB" dirty="0"/>
              <a:t>Actually a SIMD data parallel model</a:t>
            </a:r>
            <a:endParaRPr lang="en-GB" dirty="0"/>
          </a:p>
          <a:p>
            <a:pPr lvl="1">
              <a:lnSpc>
                <a:spcPct val="110000"/>
              </a:lnSpc>
            </a:pPr>
            <a:r>
              <a:rPr lang="en-GB" dirty="0">
                <a:solidFill>
                  <a:schemeClr val="accent6">
                    <a:lumMod val="75000"/>
                  </a:schemeClr>
                </a:solidFill>
              </a:rPr>
              <a:t>Both</a:t>
            </a:r>
            <a:r>
              <a:rPr lang="en-GB" dirty="0">
                <a:solidFill>
                  <a:schemeClr val="accent6"/>
                </a:solidFill>
              </a:rPr>
              <a:t> </a:t>
            </a:r>
            <a:r>
              <a:rPr lang="en-GB" dirty="0"/>
              <a:t>paths (if-else) may need to be </a:t>
            </a:r>
            <a:r>
              <a:rPr lang="en-GB" dirty="0" smtClean="0"/>
              <a:t>executed (</a:t>
            </a:r>
            <a:r>
              <a:rPr lang="en-GB" i="1" dirty="0" smtClean="0"/>
              <a:t>branch divergence</a:t>
            </a:r>
            <a:r>
              <a:rPr lang="en-GB" dirty="0" smtClean="0"/>
              <a:t>), avoid </a:t>
            </a:r>
            <a:r>
              <a:rPr lang="en-GB" dirty="0"/>
              <a:t>where </a:t>
            </a:r>
            <a:r>
              <a:rPr lang="en-GB" dirty="0" smtClean="0"/>
              <a:t>possible (non-</a:t>
            </a:r>
            <a:r>
              <a:rPr lang="en-GB" dirty="0"/>
              <a:t>divergent </a:t>
            </a:r>
            <a:r>
              <a:rPr lang="en-GB" dirty="0" smtClean="0"/>
              <a:t>branches are termed </a:t>
            </a:r>
            <a:r>
              <a:rPr lang="en-GB" i="1" dirty="0" smtClean="0"/>
              <a:t>uniform</a:t>
            </a:r>
            <a:r>
              <a:rPr lang="en-GB" dirty="0"/>
              <a:t>)</a:t>
            </a:r>
            <a:endParaRPr lang="en-GB" dirty="0"/>
          </a:p>
          <a:p>
            <a:pPr>
              <a:lnSpc>
                <a:spcPct val="110000"/>
              </a:lnSpc>
            </a:pPr>
            <a:endParaRPr lang="en-GB"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NVIDIA GPUs</a:t>
            </a:r>
            <a:endParaRPr lang="en-GB" dirty="0"/>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smtClean="0"/>
              <a:t>Blacklist the open source driver (IMPORTANT)</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a:t>
            </a:r>
            <a:r>
              <a:rPr lang="en-GB" b="1" dirty="0" err="1" smtClean="0">
                <a:solidFill>
                  <a:schemeClr val="accent6">
                    <a:lumMod val="75000"/>
                  </a:schemeClr>
                </a:solidFill>
                <a:latin typeface="Courier New Bold" panose="02070309020205020404"/>
                <a:cs typeface="Courier New Bold" panose="02070309020205020404"/>
              </a:rPr>
              <a:t>nano</a:t>
            </a:r>
            <a:r>
              <a:rPr lang="en-GB" b="1" dirty="0" smtClean="0">
                <a:solidFill>
                  <a:schemeClr val="accent6">
                    <a:lumMod val="75000"/>
                  </a:schemeClr>
                </a:solidFill>
                <a:latin typeface="Courier New Bold" panose="02070309020205020404"/>
                <a:cs typeface="Courier New Bold" panose="02070309020205020404"/>
              </a:rPr>
              <a:t> /etc/</a:t>
            </a:r>
            <a:r>
              <a:rPr lang="en-GB" b="1" dirty="0" err="1" smtClean="0">
                <a:solidFill>
                  <a:schemeClr val="accent6">
                    <a:lumMod val="75000"/>
                  </a:schemeClr>
                </a:solidFill>
                <a:latin typeface="Courier New Bold" panose="02070309020205020404"/>
                <a:cs typeface="Courier New Bold" panose="02070309020205020404"/>
              </a:rPr>
              <a:t>modprobe.d</a:t>
            </a:r>
            <a:r>
              <a:rPr lang="en-GB" b="1" dirty="0" smtClean="0">
                <a:solidFill>
                  <a:schemeClr val="accent6">
                    <a:lumMod val="75000"/>
                  </a:schemeClr>
                </a:solidFill>
                <a:latin typeface="Courier New Bold" panose="02070309020205020404"/>
                <a:cs typeface="Courier New Bold" panose="02070309020205020404"/>
              </a:rPr>
              <a:t>/</a:t>
            </a:r>
            <a:r>
              <a:rPr lang="en-GB" b="1" dirty="0" err="1" smtClean="0">
                <a:solidFill>
                  <a:schemeClr val="accent6">
                    <a:lumMod val="75000"/>
                  </a:schemeClr>
                </a:solidFill>
                <a:latin typeface="Courier New Bold" panose="02070309020205020404"/>
                <a:cs typeface="Courier New Bold" panose="02070309020205020404"/>
              </a:rPr>
              <a:t>blacklist.conf</a:t>
            </a:r>
            <a:endParaRPr lang="en-GB" b="1" dirty="0" smtClean="0">
              <a:solidFill>
                <a:schemeClr val="accent6">
                  <a:lumMod val="75000"/>
                </a:schemeClr>
              </a:solidFill>
              <a:latin typeface="Courier New Bold" panose="02070309020205020404"/>
              <a:cs typeface="Courier New Bold" panose="02070309020205020404"/>
            </a:endParaRPr>
          </a:p>
          <a:p>
            <a:pPr lvl="1"/>
            <a:r>
              <a:rPr lang="en-GB" dirty="0" smtClean="0"/>
              <a:t>Add the line: blacklist nouveau</a:t>
            </a:r>
            <a:endParaRPr lang="en-GB" dirty="0" smtClean="0"/>
          </a:p>
          <a:p>
            <a:r>
              <a:rPr lang="en-GB" dirty="0" smtClean="0"/>
              <a:t>Install some dependencies</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apt-get install build-essential </a:t>
            </a:r>
            <a:r>
              <a:rPr lang="en-GB" b="1" dirty="0" err="1" smtClean="0">
                <a:solidFill>
                  <a:schemeClr val="accent6">
                    <a:lumMod val="75000"/>
                  </a:schemeClr>
                </a:solidFill>
                <a:latin typeface="Courier New Bold" panose="02070309020205020404"/>
                <a:cs typeface="Courier New Bold" panose="02070309020205020404"/>
              </a:rPr>
              <a:t>linux</a:t>
            </a:r>
            <a:r>
              <a:rPr lang="en-GB" b="1" dirty="0" smtClean="0">
                <a:solidFill>
                  <a:schemeClr val="accent6">
                    <a:lumMod val="75000"/>
                  </a:schemeClr>
                </a:solidFill>
                <a:latin typeface="Courier New Bold" panose="02070309020205020404"/>
                <a:cs typeface="Courier New Bold" panose="02070309020205020404"/>
              </a:rPr>
              <a:t>-header-generic </a:t>
            </a:r>
            <a:r>
              <a:rPr lang="en-GB" b="1" dirty="0" err="1" smtClean="0">
                <a:solidFill>
                  <a:schemeClr val="accent6">
                    <a:lumMod val="75000"/>
                  </a:schemeClr>
                </a:solidFill>
                <a:latin typeface="Courier New Bold" panose="02070309020205020404"/>
                <a:cs typeface="Courier New Bold" panose="02070309020205020404"/>
              </a:rPr>
              <a:t>opencl</a:t>
            </a:r>
            <a:r>
              <a:rPr lang="en-GB" b="1" dirty="0" smtClean="0">
                <a:solidFill>
                  <a:schemeClr val="accent6">
                    <a:lumMod val="75000"/>
                  </a:schemeClr>
                </a:solidFill>
                <a:latin typeface="Courier New Bold" panose="02070309020205020404"/>
                <a:cs typeface="Courier New Bold" panose="02070309020205020404"/>
              </a:rPr>
              <a:t>-headers</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Download the NVIDIA driver from their website and unpack the download</a:t>
            </a:r>
            <a:endParaRPr lang="en-GB" dirty="0" smtClean="0"/>
          </a:p>
          <a:p>
            <a:r>
              <a:rPr lang="en-GB" dirty="0" smtClean="0"/>
              <a:t>In a virtual terminal (Ctrl+Alt+F1), stop the windows manager</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service </a:t>
            </a:r>
            <a:r>
              <a:rPr lang="en-GB" b="1" dirty="0" err="1" smtClean="0">
                <a:solidFill>
                  <a:schemeClr val="accent6">
                    <a:lumMod val="75000"/>
                  </a:schemeClr>
                </a:solidFill>
                <a:latin typeface="Courier New Bold" panose="02070309020205020404"/>
                <a:cs typeface="Courier New Bold" panose="02070309020205020404"/>
              </a:rPr>
              <a:t>lightdm</a:t>
            </a:r>
            <a:r>
              <a:rPr lang="en-GB" b="1" dirty="0" smtClean="0">
                <a:solidFill>
                  <a:schemeClr val="accent6">
                    <a:lumMod val="75000"/>
                  </a:schemeClr>
                </a:solidFill>
                <a:latin typeface="Courier New Bold" panose="02070309020205020404"/>
                <a:cs typeface="Courier New Bold" panose="02070309020205020404"/>
              </a:rPr>
              <a:t> stop</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Give the script run permissions then run it</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chmod</a:t>
            </a:r>
            <a:r>
              <a:rPr lang="en-GB" b="1" dirty="0" smtClean="0">
                <a:solidFill>
                  <a:schemeClr val="accent6">
                    <a:lumMod val="75000"/>
                  </a:schemeClr>
                </a:solidFill>
                <a:latin typeface="Courier New Bold" panose="02070309020205020404"/>
                <a:cs typeface="Courier New Bold" panose="02070309020205020404"/>
              </a:rPr>
              <a:t> +x *.run</a:t>
            </a:r>
            <a:endParaRPr lang="en-GB" b="1" dirty="0" smtClean="0">
              <a:solidFill>
                <a:schemeClr val="accent6">
                  <a:lumMod val="75000"/>
                </a:schemeClr>
              </a:solidFill>
              <a:latin typeface="Courier New Bold" panose="02070309020205020404"/>
              <a:cs typeface="Courier New Bold" panose="02070309020205020404"/>
            </a:endParaRPr>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./*.run</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The pre-install test will fail – this is OK!</a:t>
            </a:r>
            <a:endParaRPr lang="en-GB" dirty="0" smtClean="0"/>
          </a:p>
          <a:p>
            <a:r>
              <a:rPr lang="en-GB" dirty="0" smtClean="0"/>
              <a:t>Say yes to DKMS, 32-bit GL libraries and to update your X </a:t>
            </a:r>
            <a:r>
              <a:rPr lang="en-GB" dirty="0" err="1" smtClean="0"/>
              <a:t>config</a:t>
            </a:r>
            <a:endParaRPr lang="en-GB" dirty="0" smtClean="0"/>
          </a:p>
          <a:p>
            <a:r>
              <a:rPr lang="en-GB" dirty="0" smtClean="0"/>
              <a:t>Reboot!</a:t>
            </a:r>
            <a:endParaRPr lang="en-GB"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856984" cy="1143000"/>
          </a:xfrm>
        </p:spPr>
        <p:txBody>
          <a:bodyPr>
            <a:normAutofit fontScale="90000"/>
          </a:bodyPr>
          <a:lstStyle/>
          <a:p>
            <a:r>
              <a:rPr lang="en-GB" dirty="0"/>
              <a:t>Memory layout </a:t>
            </a:r>
            <a:r>
              <a:rPr lang="en-GB" dirty="0" smtClean="0"/>
              <a:t>is critical </a:t>
            </a:r>
            <a:r>
              <a:rPr lang="en-GB" dirty="0"/>
              <a:t>to performance</a:t>
            </a:r>
            <a:endParaRPr lang="en-GB" dirty="0"/>
          </a:p>
        </p:txBody>
      </p:sp>
      <p:sp>
        <p:nvSpPr>
          <p:cNvPr id="3" name="Content Placeholder 2"/>
          <p:cNvSpPr>
            <a:spLocks noGrp="1"/>
          </p:cNvSpPr>
          <p:nvPr>
            <p:ph idx="1"/>
          </p:nvPr>
        </p:nvSpPr>
        <p:spPr/>
        <p:txBody>
          <a:bodyPr>
            <a:normAutofit fontScale="77500" lnSpcReduction="20000"/>
          </a:bodyPr>
          <a:lstStyle/>
          <a:p>
            <a:r>
              <a:rPr lang="en-GB" dirty="0"/>
              <a:t>“Structure of Arrays vs. Array of Structures” problem:</a:t>
            </a:r>
            <a:endParaRPr lang="en-GB" dirty="0"/>
          </a:p>
          <a:p>
            <a:pPr marL="0" indent="0">
              <a:buNone/>
            </a:pPr>
            <a:r>
              <a:rPr lang="en-GB" b="1" dirty="0" smtClean="0">
                <a:latin typeface="Courier New Bold" panose="02070309020205020404"/>
              </a:rPr>
              <a:t>	</a:t>
            </a:r>
            <a:r>
              <a:rPr lang="en-GB" b="1" dirty="0" err="1" smtClean="0">
                <a:solidFill>
                  <a:schemeClr val="accent2"/>
                </a:solidFill>
                <a:latin typeface="Courier New Bold" panose="02070309020205020404"/>
              </a:rPr>
              <a:t>struct</a:t>
            </a:r>
            <a:r>
              <a:rPr lang="en-GB" b="1" dirty="0" smtClean="0">
                <a:solidFill>
                  <a:schemeClr val="accent2"/>
                </a:solidFill>
                <a:latin typeface="Courier New Bold" panose="02070309020205020404"/>
              </a:rPr>
              <a:t> </a:t>
            </a:r>
            <a:r>
              <a:rPr lang="en-GB" b="1" dirty="0">
                <a:latin typeface="Courier New Bold" panose="02070309020205020404"/>
              </a:rPr>
              <a:t>{ </a:t>
            </a:r>
            <a:r>
              <a:rPr lang="en-GB" b="1" dirty="0">
                <a:solidFill>
                  <a:schemeClr val="accent2"/>
                </a:solidFill>
                <a:latin typeface="Courier New Bold" panose="02070309020205020404"/>
              </a:rPr>
              <a:t>float</a:t>
            </a:r>
            <a:r>
              <a:rPr lang="en-GB" b="1" dirty="0">
                <a:latin typeface="Courier New Bold" panose="02070309020205020404"/>
              </a:rPr>
              <a:t> x, y, z, a; } Point;</a:t>
            </a:r>
            <a:endParaRPr lang="en-GB" b="1" dirty="0">
              <a:latin typeface="Courier New Bold" panose="02070309020205020404"/>
            </a:endParaRPr>
          </a:p>
          <a:p>
            <a:endParaRPr lang="en-GB" dirty="0"/>
          </a:p>
          <a:p>
            <a:r>
              <a:rPr lang="en-GB" dirty="0"/>
              <a:t>Structure of Arrays (</a:t>
            </a:r>
            <a:r>
              <a:rPr lang="en-GB" dirty="0" err="1"/>
              <a:t>SoA</a:t>
            </a:r>
            <a:r>
              <a:rPr lang="en-GB" dirty="0"/>
              <a:t>) suits memory coalescence on GPUs</a:t>
            </a:r>
            <a:endParaRPr lang="en-GB" dirty="0"/>
          </a:p>
          <a:p>
            <a:endParaRPr lang="en-GB" dirty="0"/>
          </a:p>
          <a:p>
            <a:endParaRPr lang="en-GB" dirty="0"/>
          </a:p>
          <a:p>
            <a:endParaRPr lang="en-GB" dirty="0"/>
          </a:p>
          <a:p>
            <a:r>
              <a:rPr lang="en-GB" dirty="0"/>
              <a:t>Array of Structures (</a:t>
            </a:r>
            <a:r>
              <a:rPr lang="en-GB" dirty="0" err="1"/>
              <a:t>AoS</a:t>
            </a:r>
            <a:r>
              <a:rPr lang="en-GB" dirty="0"/>
              <a:t>) </a:t>
            </a:r>
            <a:r>
              <a:rPr lang="en-GB" dirty="0" smtClean="0"/>
              <a:t>may suit </a:t>
            </a:r>
            <a:r>
              <a:rPr lang="en-GB" dirty="0"/>
              <a:t>cache hierarchies on CPUs</a:t>
            </a:r>
            <a:endParaRPr lang="en-GB" dirty="0"/>
          </a:p>
          <a:p>
            <a:endParaRPr lang="en-GB" dirty="0"/>
          </a:p>
        </p:txBody>
      </p:sp>
      <p:graphicFrame>
        <p:nvGraphicFramePr>
          <p:cNvPr id="6" name="Group 119"/>
          <p:cNvGraphicFramePr>
            <a:graphicFrameLocks noGrp="1"/>
          </p:cNvGraphicFramePr>
          <p:nvPr/>
        </p:nvGraphicFramePr>
        <p:xfrm>
          <a:off x="928662" y="3543186"/>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x</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x</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x</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x</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y</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y</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y</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y</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z</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z</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z</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z</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graphicFrame>
        <p:nvGraphicFramePr>
          <p:cNvPr id="7" name="Group 119"/>
          <p:cNvGraphicFramePr>
            <a:graphicFrameLocks noGrp="1"/>
          </p:cNvGraphicFramePr>
          <p:nvPr/>
        </p:nvGraphicFramePr>
        <p:xfrm>
          <a:off x="928662" y="5445224"/>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x</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y</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z</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x</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y</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z</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x</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y</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z</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x</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y</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z</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a:t>
                      </a:r>
                      <a:endParaRPr kumimoji="0" lang="en-US" sz="18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sp>
        <p:nvSpPr>
          <p:cNvPr id="4" name="TextBox 3"/>
          <p:cNvSpPr txBox="1"/>
          <p:nvPr/>
        </p:nvSpPr>
        <p:spPr>
          <a:xfrm>
            <a:off x="6588224" y="3212976"/>
            <a:ext cx="2376264" cy="923330"/>
          </a:xfrm>
          <a:prstGeom prst="rect">
            <a:avLst/>
          </a:prstGeom>
          <a:noFill/>
        </p:spPr>
        <p:txBody>
          <a:bodyPr wrap="square" rtlCol="0">
            <a:spAutoFit/>
          </a:bodyPr>
          <a:lstStyle/>
          <a:p>
            <a:r>
              <a:rPr lang="en-GB" dirty="0" smtClean="0">
                <a:solidFill>
                  <a:schemeClr val="accent1"/>
                </a:solidFill>
              </a:rPr>
              <a:t>Adjacent work-items like to access adjacent memory</a:t>
            </a:r>
            <a:endParaRPr lang="en-GB" dirty="0">
              <a:solidFill>
                <a:schemeClr val="accent1"/>
              </a:solidFill>
            </a:endParaRPr>
          </a:p>
        </p:txBody>
      </p:sp>
      <p:sp>
        <p:nvSpPr>
          <p:cNvPr id="8" name="TextBox 7"/>
          <p:cNvSpPr txBox="1"/>
          <p:nvPr/>
        </p:nvSpPr>
        <p:spPr>
          <a:xfrm>
            <a:off x="6588224" y="5169966"/>
            <a:ext cx="2325924" cy="923330"/>
          </a:xfrm>
          <a:prstGeom prst="rect">
            <a:avLst/>
          </a:prstGeom>
          <a:noFill/>
        </p:spPr>
        <p:txBody>
          <a:bodyPr wrap="square" rtlCol="0">
            <a:spAutoFit/>
          </a:bodyPr>
          <a:lstStyle/>
          <a:p>
            <a:r>
              <a:rPr lang="en-GB" dirty="0" smtClean="0">
                <a:solidFill>
                  <a:schemeClr val="accent1"/>
                </a:solidFill>
              </a:rPr>
              <a:t>Individual work-items like to access adjacent memory</a:t>
            </a:r>
            <a:endParaRPr lang="en-GB" dirty="0">
              <a:solidFill>
                <a:schemeClr val="accent1"/>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Other optimisation tips</a:t>
            </a:r>
            <a:endParaRPr lang="en-GB" dirty="0"/>
          </a:p>
        </p:txBody>
      </p:sp>
      <p:sp>
        <p:nvSpPr>
          <p:cNvPr id="3" name="Content Placeholder 2"/>
          <p:cNvSpPr>
            <a:spLocks noGrp="1"/>
          </p:cNvSpPr>
          <p:nvPr>
            <p:ph idx="1"/>
          </p:nvPr>
        </p:nvSpPr>
        <p:spPr>
          <a:xfrm>
            <a:off x="179512" y="1124744"/>
            <a:ext cx="8784976" cy="5472608"/>
          </a:xfrm>
        </p:spPr>
        <p:txBody>
          <a:bodyPr>
            <a:normAutofit fontScale="77500" lnSpcReduction="20000"/>
          </a:bodyPr>
          <a:lstStyle/>
          <a:p>
            <a:pPr>
              <a:lnSpc>
                <a:spcPct val="110000"/>
              </a:lnSpc>
            </a:pPr>
            <a:r>
              <a:rPr lang="en-GB" dirty="0"/>
              <a:t>Use a profiler to see if you’re getting good performance</a:t>
            </a:r>
            <a:endParaRPr lang="en-GB" dirty="0"/>
          </a:p>
          <a:p>
            <a:pPr lvl="1">
              <a:lnSpc>
                <a:spcPct val="110000"/>
              </a:lnSpc>
            </a:pPr>
            <a:r>
              <a:rPr lang="en-GB" dirty="0" smtClean="0">
                <a:solidFill>
                  <a:schemeClr val="accent6">
                    <a:lumMod val="75000"/>
                  </a:schemeClr>
                </a:solidFill>
              </a:rPr>
              <a:t>Occupancy </a:t>
            </a:r>
            <a:r>
              <a:rPr lang="en-GB" dirty="0" smtClean="0"/>
              <a:t>is </a:t>
            </a:r>
            <a:r>
              <a:rPr lang="en-GB" dirty="0"/>
              <a:t>a measure of how </a:t>
            </a:r>
            <a:r>
              <a:rPr lang="en-GB" dirty="0" smtClean="0">
                <a:solidFill>
                  <a:schemeClr val="accent6">
                    <a:lumMod val="75000"/>
                  </a:schemeClr>
                </a:solidFill>
              </a:rPr>
              <a:t>active </a:t>
            </a:r>
            <a:r>
              <a:rPr lang="en-GB" dirty="0"/>
              <a:t>you’re keeping each PE</a:t>
            </a:r>
            <a:endParaRPr lang="en-GB" dirty="0"/>
          </a:p>
          <a:p>
            <a:pPr lvl="1">
              <a:lnSpc>
                <a:spcPct val="110000"/>
              </a:lnSpc>
            </a:pPr>
            <a:r>
              <a:rPr lang="en-GB" dirty="0"/>
              <a:t>Occupancy measurements of &gt;0.5 are good (&gt;50% active)</a:t>
            </a:r>
            <a:endParaRPr lang="en-GB" dirty="0"/>
          </a:p>
          <a:p>
            <a:pPr>
              <a:lnSpc>
                <a:spcPct val="110000"/>
              </a:lnSpc>
            </a:pPr>
            <a:r>
              <a:rPr lang="en-GB" dirty="0"/>
              <a:t>Other measurements to consider with the profiler:</a:t>
            </a:r>
            <a:endParaRPr lang="en-GB" dirty="0"/>
          </a:p>
          <a:p>
            <a:pPr lvl="1">
              <a:lnSpc>
                <a:spcPct val="110000"/>
              </a:lnSpc>
            </a:pPr>
            <a:r>
              <a:rPr lang="en-GB" dirty="0"/>
              <a:t>Memory bandwidth – should aim for a good fraction of peak</a:t>
            </a:r>
            <a:endParaRPr lang="en-GB" dirty="0"/>
          </a:p>
          <a:p>
            <a:pPr lvl="2">
              <a:lnSpc>
                <a:spcPct val="110000"/>
              </a:lnSpc>
            </a:pPr>
            <a:r>
              <a:rPr lang="en-GB" dirty="0"/>
              <a:t>E.g. 148 </a:t>
            </a:r>
            <a:r>
              <a:rPr lang="en-GB" dirty="0" err="1"/>
              <a:t>GBytes</a:t>
            </a:r>
            <a:r>
              <a:rPr lang="en-GB" dirty="0"/>
              <a:t>/s to Global Memory on an M2050 GPU</a:t>
            </a:r>
            <a:endParaRPr lang="en-GB" dirty="0"/>
          </a:p>
          <a:p>
            <a:pPr lvl="1">
              <a:lnSpc>
                <a:spcPct val="110000"/>
              </a:lnSpc>
            </a:pPr>
            <a:r>
              <a:rPr lang="en-GB" dirty="0"/>
              <a:t>Work-Item (Thread) divergence – want this to be low</a:t>
            </a:r>
            <a:endParaRPr lang="en-GB" dirty="0"/>
          </a:p>
          <a:p>
            <a:pPr lvl="1">
              <a:lnSpc>
                <a:spcPct val="110000"/>
              </a:lnSpc>
            </a:pPr>
            <a:r>
              <a:rPr lang="en-GB" dirty="0"/>
              <a:t>Registers per Work-Item (Thread) – ideally low and a nice divisor of the number of hardware registers per Compute Unit</a:t>
            </a:r>
            <a:endParaRPr lang="en-GB" dirty="0"/>
          </a:p>
          <a:p>
            <a:pPr lvl="2">
              <a:lnSpc>
                <a:spcPct val="110000"/>
              </a:lnSpc>
            </a:pPr>
            <a:r>
              <a:rPr lang="en-GB" dirty="0"/>
              <a:t>E.g. 32,768 on M2050 GPUs</a:t>
            </a:r>
            <a:endParaRPr lang="en-GB" dirty="0"/>
          </a:p>
          <a:p>
            <a:pPr lvl="2">
              <a:lnSpc>
                <a:spcPct val="110000"/>
              </a:lnSpc>
            </a:pPr>
            <a:r>
              <a:rPr lang="en-GB" dirty="0"/>
              <a:t>These are statically allocated and shared between all Work-Items and Work-Groups assigned to each Compute Unit</a:t>
            </a:r>
            <a:endParaRPr lang="en-GB" dirty="0"/>
          </a:p>
          <a:p>
            <a:pPr lvl="2">
              <a:lnSpc>
                <a:spcPct val="110000"/>
              </a:lnSpc>
            </a:pPr>
            <a:r>
              <a:rPr lang="en-GB" dirty="0"/>
              <a:t>Four Work-Groups of 1,024 Work-Items each would result in just 8 registers per Work-Item! Typically aim for 16-32 registers per Work-Item</a:t>
            </a:r>
            <a:endParaRPr lang="en-GB" dirty="0"/>
          </a:p>
          <a:p>
            <a:pPr>
              <a:lnSpc>
                <a:spcPct val="110000"/>
              </a:lnSpc>
            </a:pPr>
            <a:endParaRPr lang="en-GB"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1143000"/>
          </a:xfrm>
        </p:spPr>
        <p:txBody>
          <a:bodyPr>
            <a:normAutofit/>
          </a:bodyPr>
          <a:lstStyle/>
          <a:p>
            <a:r>
              <a:rPr lang="en-GB" dirty="0" smtClean="0"/>
              <a:t>Portable performance in OpenCL</a:t>
            </a:r>
            <a:endParaRPr lang="en-GB" dirty="0"/>
          </a:p>
        </p:txBody>
      </p:sp>
      <p:sp>
        <p:nvSpPr>
          <p:cNvPr id="3" name="Content Placeholder 2"/>
          <p:cNvSpPr>
            <a:spLocks noGrp="1"/>
          </p:cNvSpPr>
          <p:nvPr>
            <p:ph idx="1"/>
          </p:nvPr>
        </p:nvSpPr>
        <p:spPr>
          <a:xfrm>
            <a:off x="107504" y="1124744"/>
            <a:ext cx="8856984" cy="5733256"/>
          </a:xfrm>
        </p:spPr>
        <p:txBody>
          <a:bodyPr>
            <a:normAutofit fontScale="62500" lnSpcReduction="20000"/>
          </a:bodyPr>
          <a:lstStyle/>
          <a:p>
            <a:pPr>
              <a:lnSpc>
                <a:spcPct val="110000"/>
              </a:lnSpc>
            </a:pPr>
            <a:r>
              <a:rPr lang="en-GB" dirty="0">
                <a:solidFill>
                  <a:schemeClr val="accent6">
                    <a:lumMod val="75000"/>
                  </a:schemeClr>
                </a:solidFill>
              </a:rPr>
              <a:t>Don’t optimize too hard for any one platform</a:t>
            </a:r>
            <a:r>
              <a:rPr lang="en-GB" dirty="0"/>
              <a:t>, e.g.</a:t>
            </a:r>
            <a:endParaRPr lang="en-GB" dirty="0"/>
          </a:p>
          <a:p>
            <a:pPr lvl="1">
              <a:lnSpc>
                <a:spcPct val="110000"/>
              </a:lnSpc>
            </a:pPr>
            <a:r>
              <a:rPr lang="en-GB" dirty="0"/>
              <a:t>Don’t write specifically for certain warp/</a:t>
            </a:r>
            <a:r>
              <a:rPr lang="en-GB" dirty="0" err="1"/>
              <a:t>wavefront</a:t>
            </a:r>
            <a:r>
              <a:rPr lang="en-GB" dirty="0"/>
              <a:t> sizes </a:t>
            </a:r>
            <a:r>
              <a:rPr lang="en-GB" dirty="0" err="1"/>
              <a:t>etc</a:t>
            </a:r>
            <a:endParaRPr lang="en-GB" dirty="0"/>
          </a:p>
          <a:p>
            <a:pPr lvl="1">
              <a:lnSpc>
                <a:spcPct val="110000"/>
              </a:lnSpc>
            </a:pPr>
            <a:r>
              <a:rPr lang="en-GB" dirty="0"/>
              <a:t>Be careful not to </a:t>
            </a:r>
            <a:r>
              <a:rPr lang="en-GB" dirty="0" smtClean="0"/>
              <a:t>rely on specific </a:t>
            </a:r>
            <a:r>
              <a:rPr lang="en-GB" dirty="0"/>
              <a:t>sizes of local/global memory</a:t>
            </a:r>
            <a:endParaRPr lang="en-GB" dirty="0"/>
          </a:p>
          <a:p>
            <a:pPr lvl="1">
              <a:lnSpc>
                <a:spcPct val="110000"/>
              </a:lnSpc>
            </a:pPr>
            <a:r>
              <a:rPr lang="en-GB" dirty="0" err="1"/>
              <a:t>OpenCL’s</a:t>
            </a:r>
            <a:r>
              <a:rPr lang="en-GB" dirty="0"/>
              <a:t> vector data types have varying degrees of support – faster on some devices, slower on others</a:t>
            </a:r>
            <a:endParaRPr lang="en-GB" dirty="0"/>
          </a:p>
          <a:p>
            <a:pPr lvl="1">
              <a:lnSpc>
                <a:spcPct val="110000"/>
              </a:lnSpc>
            </a:pPr>
            <a:r>
              <a:rPr lang="en-GB" dirty="0"/>
              <a:t>Some devices have caches in their memory hierarchies, some don’t, and it can make a big difference to your performance without you realizing</a:t>
            </a:r>
            <a:endParaRPr lang="en-GB" dirty="0"/>
          </a:p>
          <a:p>
            <a:pPr lvl="1">
              <a:lnSpc>
                <a:spcPct val="110000"/>
              </a:lnSpc>
            </a:pPr>
            <a:r>
              <a:rPr lang="en-GB" dirty="0"/>
              <a:t>Choosing the allocation of Work-Items to Work-Groups and dimensions on your kernel launches</a:t>
            </a:r>
            <a:endParaRPr lang="en-GB" dirty="0"/>
          </a:p>
          <a:p>
            <a:pPr lvl="1">
              <a:lnSpc>
                <a:spcPct val="110000"/>
              </a:lnSpc>
            </a:pPr>
            <a:r>
              <a:rPr lang="en-GB" dirty="0"/>
              <a:t>Performance differences between unified vs. disjoint host/global memories</a:t>
            </a:r>
            <a:endParaRPr lang="en-GB" dirty="0"/>
          </a:p>
          <a:p>
            <a:pPr lvl="1">
              <a:lnSpc>
                <a:spcPct val="110000"/>
              </a:lnSpc>
            </a:pPr>
            <a:r>
              <a:rPr lang="en-GB" dirty="0"/>
              <a:t>Double precision performance varies considerably from device to </a:t>
            </a:r>
            <a:r>
              <a:rPr lang="en-GB" dirty="0" smtClean="0"/>
              <a:t>device</a:t>
            </a:r>
            <a:endParaRPr lang="en-GB" dirty="0" smtClean="0"/>
          </a:p>
          <a:p>
            <a:pPr lvl="1">
              <a:lnSpc>
                <a:spcPct val="110000"/>
              </a:lnSpc>
            </a:pPr>
            <a:r>
              <a:rPr lang="en-GB" dirty="0" smtClean="0"/>
              <a:t>Some OpenCL SDKs give useful feedback about how well they can compile your code (but you have to turn on this feedback)</a:t>
            </a:r>
            <a:endParaRPr lang="en-GB" dirty="0"/>
          </a:p>
          <a:p>
            <a:pPr>
              <a:lnSpc>
                <a:spcPct val="110000"/>
              </a:lnSpc>
            </a:pPr>
            <a:endParaRPr lang="en-GB" dirty="0"/>
          </a:p>
          <a:p>
            <a:pPr>
              <a:lnSpc>
                <a:spcPct val="110000"/>
              </a:lnSpc>
            </a:pPr>
            <a:r>
              <a:rPr lang="en-GB" dirty="0" smtClean="0"/>
              <a:t>It is a good idea to try your </a:t>
            </a:r>
            <a:r>
              <a:rPr lang="en-GB" dirty="0"/>
              <a:t>code on several different platforms to see what happens (profiling is good!)</a:t>
            </a:r>
            <a:endParaRPr lang="en-GB" dirty="0"/>
          </a:p>
          <a:p>
            <a:pPr lvl="1">
              <a:lnSpc>
                <a:spcPct val="110000"/>
              </a:lnSpc>
            </a:pPr>
            <a:r>
              <a:rPr lang="en-GB" dirty="0"/>
              <a:t>At least two different GPUs (ideally different </a:t>
            </a:r>
            <a:r>
              <a:rPr lang="en-GB" dirty="0" smtClean="0"/>
              <a:t>vendors) </a:t>
            </a:r>
            <a:r>
              <a:rPr lang="en-GB" dirty="0"/>
              <a:t>and at least one CPU</a:t>
            </a:r>
            <a:endParaRPr lang="en-GB" dirty="0"/>
          </a:p>
          <a:p>
            <a:pPr>
              <a:lnSpc>
                <a:spcPct val="110000"/>
              </a:lnSpc>
            </a:pPr>
            <a:endParaRPr lang="en-GB"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normAutofit fontScale="90000"/>
          </a:bodyPr>
          <a:lstStyle/>
          <a:p>
            <a:r>
              <a:rPr lang="en-GB" dirty="0" smtClean="0"/>
              <a:t>Advice for performance portability</a:t>
            </a:r>
            <a:endParaRPr lang="en-GB" dirty="0"/>
          </a:p>
        </p:txBody>
      </p:sp>
      <p:sp>
        <p:nvSpPr>
          <p:cNvPr id="3" name="Content Placeholder 2"/>
          <p:cNvSpPr>
            <a:spLocks noGrp="1"/>
          </p:cNvSpPr>
          <p:nvPr>
            <p:ph idx="1"/>
          </p:nvPr>
        </p:nvSpPr>
        <p:spPr>
          <a:xfrm>
            <a:off x="107504" y="1124744"/>
            <a:ext cx="8856984" cy="1324744"/>
          </a:xfrm>
        </p:spPr>
        <p:txBody>
          <a:bodyPr>
            <a:normAutofit/>
          </a:bodyPr>
          <a:lstStyle/>
          <a:p>
            <a:r>
              <a:rPr lang="en-GB" sz="2800" dirty="0"/>
              <a:t>Discover what devices you have available at run-time, e.g</a:t>
            </a:r>
            <a:r>
              <a:rPr lang="en-GB" sz="2800" dirty="0" smtClean="0"/>
              <a:t>.</a:t>
            </a:r>
            <a:endParaRPr lang="en-GB" sz="2800" dirty="0"/>
          </a:p>
        </p:txBody>
      </p:sp>
      <p:sp>
        <p:nvSpPr>
          <p:cNvPr id="4" name="TextBox 3"/>
          <p:cNvSpPr txBox="1"/>
          <p:nvPr/>
        </p:nvSpPr>
        <p:spPr>
          <a:xfrm>
            <a:off x="395536" y="2554446"/>
            <a:ext cx="8424936" cy="3754874"/>
          </a:xfrm>
          <a:prstGeom prst="rect">
            <a:avLst/>
          </a:prstGeom>
          <a:noFill/>
        </p:spPr>
        <p:txBody>
          <a:bodyPr wrap="square" rtlCol="0">
            <a:spAutoFit/>
          </a:bodyPr>
          <a:lstStyle/>
          <a:p>
            <a:r>
              <a:rPr lang="en-GB" sz="1400" b="1" dirty="0">
                <a:solidFill>
                  <a:schemeClr val="tx1">
                    <a:lumMod val="85000"/>
                  </a:schemeClr>
                </a:solidFill>
                <a:latin typeface="Courier New" panose="02070309020205020404"/>
                <a:cs typeface="Courier New" panose="02070309020205020404"/>
              </a:rPr>
              <a:t> // Get available platforms</a:t>
            </a:r>
            <a:endParaRPr lang="en-GB" sz="1400" b="1" dirty="0">
              <a:solidFill>
                <a:schemeClr val="tx1">
                  <a:lumMod val="85000"/>
                </a:schemeClr>
              </a:solidFill>
              <a:latin typeface="Courier New" panose="02070309020205020404"/>
              <a:cs typeface="Courier New" panose="02070309020205020404"/>
            </a:endParaRPr>
          </a:p>
          <a:p>
            <a:r>
              <a:rPr lang="en-GB" sz="1400" b="1" dirty="0">
                <a:latin typeface="Courier New" panose="02070309020205020404"/>
                <a:cs typeface="Courier New" panose="02070309020205020404"/>
              </a:rPr>
              <a:t> </a:t>
            </a:r>
            <a:r>
              <a:rPr lang="en-GB" sz="1400" b="1" dirty="0" err="1">
                <a:solidFill>
                  <a:schemeClr val="accent4"/>
                </a:solidFill>
                <a:latin typeface="Courier New" panose="02070309020205020404"/>
                <a:cs typeface="Courier New" panose="02070309020205020404"/>
              </a:rPr>
              <a:t>cl_uint</a:t>
            </a:r>
            <a:r>
              <a:rPr lang="en-GB" sz="1400" b="1" dirty="0">
                <a:solidFill>
                  <a:schemeClr val="accent3"/>
                </a:solidFill>
                <a:latin typeface="Courier New" panose="02070309020205020404"/>
                <a:cs typeface="Courier New" panose="02070309020205020404"/>
              </a:rPr>
              <a:t> </a:t>
            </a:r>
            <a:r>
              <a:rPr lang="en-GB" sz="1400" b="1" dirty="0" err="1">
                <a:latin typeface="Courier New" panose="02070309020205020404"/>
                <a:cs typeface="Courier New" panose="02070309020205020404"/>
              </a:rPr>
              <a:t>nPlatforms</a:t>
            </a:r>
            <a:r>
              <a:rPr lang="en-GB" sz="1400" b="1" dirty="0">
                <a:latin typeface="Courier New" panose="02070309020205020404"/>
                <a:cs typeface="Courier New" panose="02070309020205020404"/>
              </a:rPr>
              <a:t>;</a:t>
            </a:r>
            <a:endParaRPr lang="en-GB" sz="1400" b="1" dirty="0">
              <a:latin typeface="Courier New" panose="02070309020205020404"/>
              <a:cs typeface="Courier New" panose="02070309020205020404"/>
            </a:endParaRPr>
          </a:p>
          <a:p>
            <a:r>
              <a:rPr lang="en-GB" sz="1400" b="1" dirty="0">
                <a:latin typeface="Courier New" panose="02070309020205020404"/>
                <a:cs typeface="Courier New" panose="02070309020205020404"/>
              </a:rPr>
              <a:t> </a:t>
            </a:r>
            <a:r>
              <a:rPr lang="en-GB" sz="1400" b="1" dirty="0" err="1">
                <a:solidFill>
                  <a:schemeClr val="accent4"/>
                </a:solidFill>
                <a:latin typeface="Courier New" panose="02070309020205020404"/>
                <a:cs typeface="Courier New" panose="02070309020205020404"/>
              </a:rPr>
              <a:t>cl_platform_id</a:t>
            </a:r>
            <a:r>
              <a:rPr lang="en-GB" sz="1400" b="1" dirty="0">
                <a:solidFill>
                  <a:schemeClr val="accent4"/>
                </a:solidFill>
                <a:latin typeface="Courier New" panose="02070309020205020404"/>
                <a:cs typeface="Courier New" panose="02070309020205020404"/>
              </a:rPr>
              <a:t> </a:t>
            </a:r>
            <a:r>
              <a:rPr lang="en-GB" sz="1400" b="1" dirty="0">
                <a:latin typeface="Courier New" panose="02070309020205020404"/>
                <a:cs typeface="Courier New" panose="02070309020205020404"/>
              </a:rPr>
              <a:t>platforms[MAX_PLATFORMS];</a:t>
            </a:r>
            <a:endParaRPr lang="en-GB" sz="1400" b="1" dirty="0">
              <a:latin typeface="Courier New" panose="02070309020205020404"/>
              <a:cs typeface="Courier New" panose="02070309020205020404"/>
            </a:endParaRPr>
          </a:p>
          <a:p>
            <a:r>
              <a:rPr lang="en-GB" sz="1400" b="1" dirty="0">
                <a:latin typeface="Courier New" panose="02070309020205020404"/>
                <a:cs typeface="Courier New" panose="02070309020205020404"/>
              </a:rPr>
              <a:t> </a:t>
            </a:r>
            <a:r>
              <a:rPr lang="en-GB" sz="1400" b="1" dirty="0" err="1">
                <a:solidFill>
                  <a:schemeClr val="accent2"/>
                </a:solidFill>
                <a:latin typeface="Courier New" panose="02070309020205020404"/>
                <a:cs typeface="Courier New" panose="02070309020205020404"/>
              </a:rPr>
              <a:t>int</a:t>
            </a:r>
            <a:r>
              <a:rPr lang="en-GB" sz="1400" b="1" dirty="0">
                <a:solidFill>
                  <a:schemeClr val="accent2"/>
                </a:solidFill>
                <a:latin typeface="Courier New" panose="02070309020205020404"/>
                <a:cs typeface="Courier New" panose="02070309020205020404"/>
              </a:rPr>
              <a:t> </a:t>
            </a:r>
            <a:r>
              <a:rPr lang="en-GB" sz="1400" b="1" dirty="0">
                <a:latin typeface="Courier New" panose="02070309020205020404"/>
                <a:cs typeface="Courier New" panose="02070309020205020404"/>
              </a:rPr>
              <a:t>ret = </a:t>
            </a:r>
            <a:r>
              <a:rPr lang="en-GB" sz="1400" b="1" dirty="0" err="1">
                <a:solidFill>
                  <a:schemeClr val="tx2">
                    <a:lumMod val="75000"/>
                  </a:schemeClr>
                </a:solidFill>
                <a:latin typeface="Courier New" panose="02070309020205020404"/>
                <a:cs typeface="Courier New" panose="02070309020205020404"/>
              </a:rPr>
              <a:t>clGetPlatformIDs</a:t>
            </a:r>
            <a:r>
              <a:rPr lang="en-GB" sz="1400" b="1" dirty="0">
                <a:latin typeface="Courier New" panose="02070309020205020404"/>
                <a:cs typeface="Courier New" panose="02070309020205020404"/>
              </a:rPr>
              <a:t>(MAX_PLATFORMS, platforms, &amp;</a:t>
            </a:r>
            <a:r>
              <a:rPr lang="en-GB" sz="1400" b="1" dirty="0" err="1">
                <a:latin typeface="Courier New" panose="02070309020205020404"/>
                <a:cs typeface="Courier New" panose="02070309020205020404"/>
              </a:rPr>
              <a:t>nPlatforms</a:t>
            </a:r>
            <a:r>
              <a:rPr lang="en-GB" sz="1400" b="1" dirty="0">
                <a:latin typeface="Courier New" panose="02070309020205020404"/>
                <a:cs typeface="Courier New" panose="02070309020205020404"/>
              </a:rPr>
              <a:t>);</a:t>
            </a:r>
            <a:endParaRPr lang="en-GB" sz="1400" b="1" dirty="0">
              <a:latin typeface="Courier New" panose="02070309020205020404"/>
              <a:cs typeface="Courier New" panose="02070309020205020404"/>
            </a:endParaRPr>
          </a:p>
          <a:p>
            <a:endParaRPr lang="en-GB" sz="1400" b="1" dirty="0">
              <a:latin typeface="Courier New" panose="02070309020205020404"/>
              <a:cs typeface="Courier New" panose="02070309020205020404"/>
            </a:endParaRPr>
          </a:p>
          <a:p>
            <a:r>
              <a:rPr lang="en-GB" sz="1400" b="1" dirty="0">
                <a:solidFill>
                  <a:schemeClr val="tx1">
                    <a:lumMod val="85000"/>
                  </a:schemeClr>
                </a:solidFill>
                <a:latin typeface="Courier New" panose="02070309020205020404"/>
                <a:cs typeface="Courier New" panose="02070309020205020404"/>
              </a:rPr>
              <a:t> // Loop over all platforms</a:t>
            </a:r>
            <a:endParaRPr lang="en-GB" sz="1400" b="1" dirty="0">
              <a:solidFill>
                <a:schemeClr val="tx1">
                  <a:lumMod val="85000"/>
                </a:schemeClr>
              </a:solidFill>
              <a:latin typeface="Courier New" panose="02070309020205020404"/>
              <a:cs typeface="Courier New" panose="02070309020205020404"/>
            </a:endParaRPr>
          </a:p>
          <a:p>
            <a:r>
              <a:rPr lang="en-GB" sz="1400" b="1" dirty="0">
                <a:latin typeface="Courier New" panose="02070309020205020404"/>
                <a:cs typeface="Courier New" panose="02070309020205020404"/>
              </a:rPr>
              <a:t> </a:t>
            </a:r>
            <a:r>
              <a:rPr lang="en-GB" sz="1400" b="1" dirty="0">
                <a:solidFill>
                  <a:schemeClr val="accent1"/>
                </a:solidFill>
                <a:latin typeface="Courier New" panose="02070309020205020404"/>
                <a:cs typeface="Courier New" panose="02070309020205020404"/>
              </a:rPr>
              <a:t>for</a:t>
            </a:r>
            <a:r>
              <a:rPr lang="en-GB" sz="1400" b="1" dirty="0">
                <a:latin typeface="Courier New" panose="02070309020205020404"/>
                <a:cs typeface="Courier New" panose="02070309020205020404"/>
              </a:rPr>
              <a:t> (</a:t>
            </a:r>
            <a:r>
              <a:rPr lang="en-GB" sz="1400" b="1" dirty="0" err="1">
                <a:solidFill>
                  <a:schemeClr val="accent2"/>
                </a:solidFill>
                <a:latin typeface="Courier New" panose="02070309020205020404"/>
                <a:cs typeface="Courier New" panose="02070309020205020404"/>
              </a:rPr>
              <a:t>int</a:t>
            </a:r>
            <a:r>
              <a:rPr lang="en-GB" sz="1400" b="1" dirty="0">
                <a:solidFill>
                  <a:schemeClr val="accent2"/>
                </a:solidFill>
                <a:latin typeface="Courier New" panose="02070309020205020404"/>
                <a:cs typeface="Courier New" panose="02070309020205020404"/>
              </a:rPr>
              <a:t> </a:t>
            </a:r>
            <a:r>
              <a:rPr lang="en-GB" sz="1400" b="1" dirty="0">
                <a:latin typeface="Courier New" panose="02070309020205020404"/>
                <a:cs typeface="Courier New" panose="02070309020205020404"/>
              </a:rPr>
              <a:t>p = 0; p &lt; </a:t>
            </a:r>
            <a:r>
              <a:rPr lang="en-GB" sz="1400" b="1" dirty="0" err="1">
                <a:latin typeface="Courier New" panose="02070309020205020404"/>
                <a:cs typeface="Courier New" panose="02070309020205020404"/>
              </a:rPr>
              <a:t>nPlatforms</a:t>
            </a:r>
            <a:r>
              <a:rPr lang="en-GB" sz="1400" b="1" dirty="0">
                <a:latin typeface="Courier New" panose="02070309020205020404"/>
                <a:cs typeface="Courier New" panose="02070309020205020404"/>
              </a:rPr>
              <a:t>; p++) {</a:t>
            </a:r>
            <a:endParaRPr lang="en-GB" sz="1400" b="1" dirty="0">
              <a:latin typeface="Courier New" panose="02070309020205020404"/>
              <a:cs typeface="Courier New" panose="02070309020205020404"/>
            </a:endParaRPr>
          </a:p>
          <a:p>
            <a:r>
              <a:rPr lang="en-GB" sz="1400" b="1" dirty="0">
                <a:solidFill>
                  <a:schemeClr val="tx1">
                    <a:lumMod val="85000"/>
                  </a:schemeClr>
                </a:solidFill>
                <a:latin typeface="Courier New" panose="02070309020205020404"/>
                <a:cs typeface="Courier New" panose="02070309020205020404"/>
              </a:rPr>
              <a:t>   // Get available devices</a:t>
            </a:r>
            <a:endParaRPr lang="en-GB" sz="1400" b="1" dirty="0">
              <a:solidFill>
                <a:schemeClr val="tx1">
                  <a:lumMod val="85000"/>
                </a:schemeClr>
              </a:solidFill>
              <a:latin typeface="Courier New" panose="02070309020205020404"/>
              <a:cs typeface="Courier New" panose="02070309020205020404"/>
            </a:endParaRPr>
          </a:p>
          <a:p>
            <a:r>
              <a:rPr lang="en-GB" sz="1400" b="1" dirty="0">
                <a:latin typeface="Courier New" panose="02070309020205020404"/>
                <a:cs typeface="Courier New" panose="02070309020205020404"/>
              </a:rPr>
              <a:t>   </a:t>
            </a:r>
            <a:r>
              <a:rPr lang="en-GB" sz="1400" b="1" dirty="0" err="1">
                <a:solidFill>
                  <a:schemeClr val="accent4"/>
                </a:solidFill>
                <a:latin typeface="Courier New" panose="02070309020205020404"/>
                <a:cs typeface="Courier New" panose="02070309020205020404"/>
              </a:rPr>
              <a:t>cl_uint</a:t>
            </a:r>
            <a:r>
              <a:rPr lang="en-GB" sz="1400" b="1" dirty="0">
                <a:solidFill>
                  <a:schemeClr val="accent4"/>
                </a:solidFill>
                <a:latin typeface="Courier New" panose="02070309020205020404"/>
                <a:cs typeface="Courier New" panose="02070309020205020404"/>
              </a:rPr>
              <a:t> </a:t>
            </a:r>
            <a:r>
              <a:rPr lang="en-GB" sz="1400" b="1" dirty="0" err="1">
                <a:latin typeface="Courier New" panose="02070309020205020404"/>
                <a:cs typeface="Courier New" panose="02070309020205020404"/>
              </a:rPr>
              <a:t>nDevices</a:t>
            </a:r>
            <a:r>
              <a:rPr lang="en-GB" sz="1400" b="1" dirty="0">
                <a:latin typeface="Courier New" panose="02070309020205020404"/>
                <a:cs typeface="Courier New" panose="02070309020205020404"/>
              </a:rPr>
              <a:t> = 0;</a:t>
            </a:r>
            <a:endParaRPr lang="en-GB" sz="1400" b="1" dirty="0">
              <a:latin typeface="Courier New" panose="02070309020205020404"/>
              <a:cs typeface="Courier New" panose="02070309020205020404"/>
            </a:endParaRPr>
          </a:p>
          <a:p>
            <a:r>
              <a:rPr lang="en-GB" sz="1400" b="1" dirty="0">
                <a:latin typeface="Courier New" panose="02070309020205020404"/>
                <a:cs typeface="Courier New" panose="02070309020205020404"/>
              </a:rPr>
              <a:t>   </a:t>
            </a:r>
            <a:r>
              <a:rPr lang="en-GB" sz="1400" b="1" dirty="0" err="1">
                <a:solidFill>
                  <a:schemeClr val="accent4"/>
                </a:solidFill>
                <a:latin typeface="Courier New" panose="02070309020205020404"/>
                <a:cs typeface="Courier New" panose="02070309020205020404"/>
              </a:rPr>
              <a:t>cl_device_id</a:t>
            </a:r>
            <a:r>
              <a:rPr lang="en-GB" sz="1400" b="1" dirty="0">
                <a:solidFill>
                  <a:schemeClr val="accent4"/>
                </a:solidFill>
                <a:latin typeface="Courier New" panose="02070309020205020404"/>
                <a:cs typeface="Courier New" panose="02070309020205020404"/>
              </a:rPr>
              <a:t> </a:t>
            </a:r>
            <a:r>
              <a:rPr lang="en-GB" sz="1400" b="1" dirty="0">
                <a:latin typeface="Courier New" panose="02070309020205020404"/>
                <a:cs typeface="Courier New" panose="02070309020205020404"/>
              </a:rPr>
              <a:t>devices[MAX_DEVICES];</a:t>
            </a:r>
            <a:endParaRPr lang="en-GB" sz="1400" b="1" dirty="0">
              <a:latin typeface="Courier New" panose="02070309020205020404"/>
              <a:cs typeface="Courier New" panose="02070309020205020404"/>
            </a:endParaRPr>
          </a:p>
          <a:p>
            <a:r>
              <a:rPr lang="en-GB" sz="1400" b="1" dirty="0">
                <a:solidFill>
                  <a:schemeClr val="tx2">
                    <a:lumMod val="75000"/>
                  </a:schemeClr>
                </a:solidFill>
                <a:latin typeface="Courier New" panose="02070309020205020404"/>
                <a:cs typeface="Courier New" panose="02070309020205020404"/>
              </a:rPr>
              <a:t>   </a:t>
            </a:r>
            <a:r>
              <a:rPr lang="en-GB" sz="1400" b="1" dirty="0" err="1">
                <a:solidFill>
                  <a:schemeClr val="tx2">
                    <a:lumMod val="75000"/>
                  </a:schemeClr>
                </a:solidFill>
                <a:latin typeface="Courier New" panose="02070309020205020404"/>
                <a:cs typeface="Courier New" panose="02070309020205020404"/>
              </a:rPr>
              <a:t>clGetDeviceIDs</a:t>
            </a:r>
            <a:r>
              <a:rPr lang="en-GB" sz="1400" b="1" dirty="0">
                <a:latin typeface="Courier New" panose="02070309020205020404"/>
                <a:cs typeface="Courier New" panose="02070309020205020404"/>
              </a:rPr>
              <a:t>(platforms[p], </a:t>
            </a:r>
            <a:r>
              <a:rPr lang="en-GB" sz="1400" b="1" dirty="0" err="1">
                <a:latin typeface="Courier New" panose="02070309020205020404"/>
                <a:cs typeface="Courier New" panose="02070309020205020404"/>
              </a:rPr>
              <a:t>deviceType</a:t>
            </a:r>
            <a:r>
              <a:rPr lang="en-GB" sz="1400" b="1" dirty="0">
                <a:latin typeface="Courier New" panose="02070309020205020404"/>
                <a:cs typeface="Courier New" panose="02070309020205020404"/>
              </a:rPr>
              <a:t>, MAX_DEVICES, devices, &amp;</a:t>
            </a:r>
            <a:r>
              <a:rPr lang="en-GB" sz="1400" b="1" dirty="0" err="1">
                <a:latin typeface="Courier New" panose="02070309020205020404"/>
                <a:cs typeface="Courier New" panose="02070309020205020404"/>
              </a:rPr>
              <a:t>nDevices</a:t>
            </a:r>
            <a:r>
              <a:rPr lang="en-GB" sz="1400" b="1" dirty="0">
                <a:latin typeface="Courier New" panose="02070309020205020404"/>
                <a:cs typeface="Courier New" panose="02070309020205020404"/>
              </a:rPr>
              <a:t>);</a:t>
            </a:r>
            <a:endParaRPr lang="en-GB" sz="1400" b="1" dirty="0">
              <a:latin typeface="Courier New" panose="02070309020205020404"/>
              <a:cs typeface="Courier New" panose="02070309020205020404"/>
            </a:endParaRPr>
          </a:p>
          <a:p>
            <a:endParaRPr lang="en-GB" sz="1400" b="1" dirty="0">
              <a:latin typeface="Courier New" panose="02070309020205020404"/>
              <a:cs typeface="Courier New" panose="02070309020205020404"/>
            </a:endParaRPr>
          </a:p>
          <a:p>
            <a:r>
              <a:rPr lang="en-GB" sz="1400" b="1" dirty="0">
                <a:solidFill>
                  <a:schemeClr val="tx1">
                    <a:lumMod val="85000"/>
                  </a:schemeClr>
                </a:solidFill>
                <a:latin typeface="Courier New" panose="02070309020205020404"/>
                <a:cs typeface="Courier New" panose="02070309020205020404"/>
              </a:rPr>
              <a:t>   // Loop over all devices in this platform</a:t>
            </a:r>
            <a:endParaRPr lang="en-GB" sz="1400" b="1" dirty="0">
              <a:solidFill>
                <a:schemeClr val="tx1">
                  <a:lumMod val="85000"/>
                </a:schemeClr>
              </a:solidFill>
              <a:latin typeface="Courier New" panose="02070309020205020404"/>
              <a:cs typeface="Courier New" panose="02070309020205020404"/>
            </a:endParaRPr>
          </a:p>
          <a:p>
            <a:r>
              <a:rPr lang="en-GB" sz="1400" b="1" dirty="0">
                <a:latin typeface="Courier New" panose="02070309020205020404"/>
                <a:cs typeface="Courier New" panose="02070309020205020404"/>
              </a:rPr>
              <a:t>   </a:t>
            </a:r>
            <a:r>
              <a:rPr lang="en-GB" sz="1400" b="1" dirty="0">
                <a:solidFill>
                  <a:schemeClr val="accent1"/>
                </a:solidFill>
                <a:latin typeface="Courier New" panose="02070309020205020404"/>
                <a:cs typeface="Courier New" panose="02070309020205020404"/>
              </a:rPr>
              <a:t>for</a:t>
            </a:r>
            <a:r>
              <a:rPr lang="en-GB" sz="1400" b="1" dirty="0">
                <a:latin typeface="Courier New" panose="02070309020205020404"/>
                <a:cs typeface="Courier New" panose="02070309020205020404"/>
              </a:rPr>
              <a:t> (</a:t>
            </a:r>
            <a:r>
              <a:rPr lang="en-GB" sz="1400" b="1" dirty="0" err="1">
                <a:solidFill>
                  <a:schemeClr val="accent2"/>
                </a:solidFill>
                <a:latin typeface="Courier New" panose="02070309020205020404"/>
                <a:cs typeface="Courier New" panose="02070309020205020404"/>
              </a:rPr>
              <a:t>int</a:t>
            </a:r>
            <a:r>
              <a:rPr lang="en-GB" sz="1400" b="1" dirty="0">
                <a:solidFill>
                  <a:schemeClr val="accent2"/>
                </a:solidFill>
                <a:latin typeface="Courier New" panose="02070309020205020404"/>
                <a:cs typeface="Courier New" panose="02070309020205020404"/>
              </a:rPr>
              <a:t> </a:t>
            </a:r>
            <a:r>
              <a:rPr lang="en-GB" sz="1400" b="1" dirty="0">
                <a:latin typeface="Courier New" panose="02070309020205020404"/>
                <a:cs typeface="Courier New" panose="02070309020205020404"/>
              </a:rPr>
              <a:t>d = 0; d &lt; </a:t>
            </a:r>
            <a:r>
              <a:rPr lang="en-GB" sz="1400" b="1" dirty="0" err="1">
                <a:latin typeface="Courier New" panose="02070309020205020404"/>
                <a:cs typeface="Courier New" panose="02070309020205020404"/>
              </a:rPr>
              <a:t>nDevices</a:t>
            </a:r>
            <a:r>
              <a:rPr lang="en-GB" sz="1400" b="1" dirty="0">
                <a:latin typeface="Courier New" panose="02070309020205020404"/>
                <a:cs typeface="Courier New" panose="02070309020205020404"/>
              </a:rPr>
              <a:t>; d++)</a:t>
            </a:r>
            <a:endParaRPr lang="en-GB" sz="1400" b="1" dirty="0">
              <a:latin typeface="Courier New" panose="02070309020205020404"/>
              <a:cs typeface="Courier New" panose="02070309020205020404"/>
            </a:endParaRPr>
          </a:p>
          <a:p>
            <a:r>
              <a:rPr lang="en-GB" sz="1400" b="1" dirty="0">
                <a:latin typeface="Courier New" panose="02070309020205020404"/>
                <a:cs typeface="Courier New" panose="02070309020205020404"/>
              </a:rPr>
              <a:t>     </a:t>
            </a:r>
            <a:r>
              <a:rPr lang="en-GB" sz="1400" b="1" dirty="0" err="1">
                <a:solidFill>
                  <a:schemeClr val="tx2">
                    <a:lumMod val="75000"/>
                  </a:schemeClr>
                </a:solidFill>
                <a:latin typeface="Courier New" panose="02070309020205020404"/>
                <a:cs typeface="Courier New" panose="02070309020205020404"/>
              </a:rPr>
              <a:t>getDeviceInformation</a:t>
            </a:r>
            <a:r>
              <a:rPr lang="en-GB" sz="1400" b="1" dirty="0">
                <a:latin typeface="Courier New" panose="02070309020205020404"/>
                <a:cs typeface="Courier New" panose="02070309020205020404"/>
              </a:rPr>
              <a:t>(devices[d]);</a:t>
            </a:r>
            <a:endParaRPr lang="en-GB" sz="1400" b="1" dirty="0">
              <a:latin typeface="Courier New" panose="02070309020205020404"/>
              <a:cs typeface="Courier New" panose="02070309020205020404"/>
            </a:endParaRPr>
          </a:p>
          <a:p>
            <a:r>
              <a:rPr lang="en-GB" sz="1400" b="1" dirty="0">
                <a:latin typeface="Courier New" panose="02070309020205020404"/>
                <a:cs typeface="Courier New" panose="02070309020205020404"/>
              </a:rPr>
              <a:t>}</a:t>
            </a:r>
            <a:endParaRPr lang="en-GB" sz="1400" b="1" dirty="0">
              <a:latin typeface="Courier New" panose="02070309020205020404"/>
              <a:cs typeface="Courier New" panose="02070309020205020404"/>
            </a:endParaRPr>
          </a:p>
          <a:p>
            <a:endParaRPr lang="en-GB" sz="1400" b="1" dirty="0">
              <a:latin typeface="Courier New" panose="02070309020205020404"/>
              <a:cs typeface="Courier New" panose="02070309020205020404"/>
            </a:endParaRPr>
          </a:p>
        </p:txBody>
      </p:sp>
      <p:sp>
        <p:nvSpPr>
          <p:cNvPr id="5" name="TextBox 4"/>
          <p:cNvSpPr txBox="1"/>
          <p:nvPr/>
        </p:nvSpPr>
        <p:spPr>
          <a:xfrm>
            <a:off x="7596336" y="2492896"/>
            <a:ext cx="1008112" cy="584775"/>
          </a:xfrm>
          <a:prstGeom prst="rect">
            <a:avLst/>
          </a:prstGeom>
          <a:noFill/>
        </p:spPr>
        <p:txBody>
          <a:bodyPr wrap="square" rtlCol="0">
            <a:spAutoFit/>
          </a:bodyPr>
          <a:lstStyle/>
          <a:p>
            <a:r>
              <a:rPr lang="en-GB" sz="3200" dirty="0" smtClean="0"/>
              <a:t>C</a:t>
            </a:r>
            <a:endParaRPr lang="en-GB" sz="3200"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9392"/>
            <a:ext cx="8928992" cy="1143000"/>
          </a:xfrm>
        </p:spPr>
        <p:txBody>
          <a:bodyPr>
            <a:normAutofit/>
          </a:bodyPr>
          <a:lstStyle/>
          <a:p>
            <a:r>
              <a:rPr lang="en-GB" dirty="0" smtClean="0"/>
              <a:t>Advice for performance portability</a:t>
            </a:r>
            <a:endParaRPr lang="en-GB" dirty="0"/>
          </a:p>
        </p:txBody>
      </p:sp>
      <p:sp>
        <p:nvSpPr>
          <p:cNvPr id="3" name="Content Placeholder 2"/>
          <p:cNvSpPr>
            <a:spLocks noGrp="1"/>
          </p:cNvSpPr>
          <p:nvPr>
            <p:ph idx="1"/>
          </p:nvPr>
        </p:nvSpPr>
        <p:spPr>
          <a:xfrm>
            <a:off x="179512" y="1052736"/>
            <a:ext cx="8784976" cy="5616624"/>
          </a:xfrm>
        </p:spPr>
        <p:txBody>
          <a:bodyPr>
            <a:normAutofit fontScale="77500" lnSpcReduction="20000"/>
          </a:bodyPr>
          <a:lstStyle/>
          <a:p>
            <a:pPr>
              <a:lnSpc>
                <a:spcPct val="110000"/>
              </a:lnSpc>
            </a:pPr>
            <a:r>
              <a:rPr lang="en-GB" dirty="0">
                <a:solidFill>
                  <a:schemeClr val="accent2"/>
                </a:solidFill>
              </a:rPr>
              <a:t>Micro-benchmark</a:t>
            </a:r>
            <a:r>
              <a:rPr lang="en-GB" dirty="0">
                <a:solidFill>
                  <a:schemeClr val="accent3"/>
                </a:solidFill>
              </a:rPr>
              <a:t> </a:t>
            </a:r>
            <a:r>
              <a:rPr lang="en-GB" dirty="0"/>
              <a:t>all your OpenCL devices at run-time to gauge how to </a:t>
            </a:r>
            <a:r>
              <a:rPr lang="en-GB" dirty="0" smtClean="0"/>
              <a:t>divide your </a:t>
            </a:r>
            <a:r>
              <a:rPr lang="en-GB" dirty="0"/>
              <a:t>total workload across all the devices</a:t>
            </a:r>
            <a:endParaRPr lang="en-GB" dirty="0"/>
          </a:p>
          <a:p>
            <a:pPr lvl="1">
              <a:lnSpc>
                <a:spcPct val="110000"/>
              </a:lnSpc>
            </a:pPr>
            <a:r>
              <a:rPr lang="en-GB" dirty="0"/>
              <a:t>Ideally use some real work so you’re not wasting resource</a:t>
            </a:r>
            <a:endParaRPr lang="en-GB" dirty="0"/>
          </a:p>
          <a:p>
            <a:pPr lvl="1">
              <a:lnSpc>
                <a:spcPct val="110000"/>
              </a:lnSpc>
            </a:pPr>
            <a:r>
              <a:rPr lang="en-GB" dirty="0"/>
              <a:t>Keep the </a:t>
            </a:r>
            <a:r>
              <a:rPr lang="en-GB" dirty="0" err="1"/>
              <a:t>microbenchmark</a:t>
            </a:r>
            <a:r>
              <a:rPr lang="en-GB" dirty="0"/>
              <a:t> very short otherwise slower devices penalize faster ones</a:t>
            </a:r>
            <a:endParaRPr lang="en-GB" dirty="0"/>
          </a:p>
          <a:p>
            <a:pPr>
              <a:lnSpc>
                <a:spcPct val="110000"/>
              </a:lnSpc>
            </a:pPr>
            <a:r>
              <a:rPr lang="en-GB" dirty="0"/>
              <a:t>Once you’ve got a work fraction per device calculated, it might be worth retesting from time to time</a:t>
            </a:r>
            <a:endParaRPr lang="en-GB" dirty="0"/>
          </a:p>
          <a:p>
            <a:pPr lvl="1">
              <a:lnSpc>
                <a:spcPct val="110000"/>
              </a:lnSpc>
            </a:pPr>
            <a:r>
              <a:rPr lang="en-GB" dirty="0"/>
              <a:t>The </a:t>
            </a:r>
            <a:r>
              <a:rPr lang="en-GB" dirty="0" err="1"/>
              <a:t>behavior</a:t>
            </a:r>
            <a:r>
              <a:rPr lang="en-GB" dirty="0"/>
              <a:t> of the workload may change</a:t>
            </a:r>
            <a:endParaRPr lang="en-GB" dirty="0"/>
          </a:p>
          <a:p>
            <a:pPr lvl="1">
              <a:lnSpc>
                <a:spcPct val="110000"/>
              </a:lnSpc>
            </a:pPr>
            <a:r>
              <a:rPr lang="en-GB" dirty="0" smtClean="0"/>
              <a:t>The host or devices may </a:t>
            </a:r>
            <a:r>
              <a:rPr lang="en-GB" dirty="0"/>
              <a:t>become busy (or quiet)</a:t>
            </a:r>
            <a:endParaRPr lang="en-GB" dirty="0"/>
          </a:p>
          <a:p>
            <a:pPr>
              <a:lnSpc>
                <a:spcPct val="110000"/>
              </a:lnSpc>
            </a:pPr>
            <a:r>
              <a:rPr lang="en-GB" dirty="0" smtClean="0"/>
              <a:t>It is most </a:t>
            </a:r>
            <a:r>
              <a:rPr lang="en-GB" dirty="0"/>
              <a:t>important to keep the fastest devices busy</a:t>
            </a:r>
            <a:endParaRPr lang="en-GB" dirty="0"/>
          </a:p>
          <a:p>
            <a:pPr lvl="1">
              <a:lnSpc>
                <a:spcPct val="110000"/>
              </a:lnSpc>
            </a:pPr>
            <a:r>
              <a:rPr lang="en-GB" dirty="0"/>
              <a:t>Less important if slower devices finish slightly earlier than faster </a:t>
            </a:r>
            <a:r>
              <a:rPr lang="en-GB" dirty="0" smtClean="0"/>
              <a:t>ones (and thus become idle)</a:t>
            </a:r>
            <a:endParaRPr lang="en-GB" dirty="0"/>
          </a:p>
          <a:p>
            <a:pPr>
              <a:lnSpc>
                <a:spcPct val="110000"/>
              </a:lnSpc>
            </a:pPr>
            <a:r>
              <a:rPr lang="en-GB" dirty="0" smtClean="0"/>
              <a:t>Avoid overloading </a:t>
            </a:r>
            <a:r>
              <a:rPr lang="en-GB" dirty="0"/>
              <a:t>the CPU </a:t>
            </a:r>
            <a:r>
              <a:rPr lang="en-GB" dirty="0" smtClean="0"/>
              <a:t>with both </a:t>
            </a:r>
            <a:r>
              <a:rPr lang="en-GB" dirty="0"/>
              <a:t>OpenCL host code and OpenCL device code at the same time</a:t>
            </a:r>
            <a:endParaRPr lang="en-GB" dirty="0"/>
          </a:p>
          <a:p>
            <a:pPr>
              <a:lnSpc>
                <a:spcPct val="110000"/>
              </a:lnSpc>
            </a:pPr>
            <a:endParaRPr lang="en-GB"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Timing </a:t>
            </a:r>
            <a:r>
              <a:rPr lang="en-GB" dirty="0" err="1" smtClean="0"/>
              <a:t>microbenchmarks</a:t>
            </a:r>
            <a:r>
              <a:rPr lang="en-GB" dirty="0" smtClean="0"/>
              <a:t> (C)</a:t>
            </a:r>
            <a:endParaRPr lang="en-GB" dirty="0"/>
          </a:p>
        </p:txBody>
      </p:sp>
      <p:sp>
        <p:nvSpPr>
          <p:cNvPr id="5" name="Content Placeholder 4"/>
          <p:cNvSpPr>
            <a:spLocks noGrp="1"/>
          </p:cNvSpPr>
          <p:nvPr>
            <p:ph idx="1"/>
          </p:nvPr>
        </p:nvSpPr>
        <p:spPr>
          <a:xfrm>
            <a:off x="179512" y="1600200"/>
            <a:ext cx="8784976" cy="5069160"/>
          </a:xfrm>
        </p:spPr>
        <p:txBody>
          <a:bodyPr>
            <a:normAutofit/>
          </a:bodyPr>
          <a:lstStyle/>
          <a:p>
            <a:pPr marL="0" indent="0">
              <a:buNone/>
            </a:pPr>
            <a:r>
              <a:rPr lang="en-GB" sz="1800" b="1" dirty="0">
                <a:solidFill>
                  <a:schemeClr val="accent1"/>
                </a:solidFill>
                <a:latin typeface="Courier New Bold" panose="02070309020205020404"/>
              </a:rPr>
              <a:t>for</a:t>
            </a:r>
            <a:r>
              <a:rPr lang="en-GB" sz="1800" b="1" dirty="0">
                <a:latin typeface="Courier New Bold" panose="02070309020205020404"/>
              </a:rPr>
              <a:t> (</a:t>
            </a:r>
            <a:r>
              <a:rPr lang="en-GB" sz="1800" b="1" dirty="0" err="1">
                <a:solidFill>
                  <a:schemeClr val="accent2"/>
                </a:solidFill>
                <a:latin typeface="Courier New Bold" panose="02070309020205020404"/>
              </a:rPr>
              <a:t>int</a:t>
            </a:r>
            <a:r>
              <a:rPr lang="en-GB" sz="1800" b="1" dirty="0">
                <a:solidFill>
                  <a:schemeClr val="accent2"/>
                </a:solidFill>
                <a:latin typeface="Courier New Bold" panose="02070309020205020404"/>
              </a:rPr>
              <a:t> </a:t>
            </a:r>
            <a:r>
              <a:rPr lang="en-GB" sz="1800" b="1" dirty="0" err="1">
                <a:latin typeface="Courier New Bold" panose="02070309020205020404"/>
              </a:rPr>
              <a:t>i</a:t>
            </a:r>
            <a:r>
              <a:rPr lang="en-GB" sz="1800" b="1" dirty="0">
                <a:latin typeface="Courier New Bold" panose="02070309020205020404"/>
              </a:rPr>
              <a:t> = 0; </a:t>
            </a:r>
            <a:r>
              <a:rPr lang="en-GB" sz="1800" b="1" dirty="0" err="1">
                <a:latin typeface="Courier New Bold" panose="02070309020205020404"/>
              </a:rPr>
              <a:t>i</a:t>
            </a:r>
            <a:r>
              <a:rPr lang="en-GB" sz="1800" b="1" dirty="0">
                <a:latin typeface="Courier New Bold" panose="02070309020205020404"/>
              </a:rPr>
              <a:t> &lt; </a:t>
            </a:r>
            <a:r>
              <a:rPr lang="en-GB" sz="1800" b="1" dirty="0" err="1">
                <a:latin typeface="Courier New Bold" panose="02070309020205020404"/>
              </a:rPr>
              <a:t>numDevices</a:t>
            </a:r>
            <a:r>
              <a:rPr lang="en-GB" sz="1800" b="1" dirty="0">
                <a:latin typeface="Courier New Bold" panose="02070309020205020404"/>
              </a:rPr>
              <a:t>; </a:t>
            </a:r>
            <a:r>
              <a:rPr lang="en-GB" sz="1800" b="1" dirty="0" err="1">
                <a:latin typeface="Courier New Bold" panose="02070309020205020404"/>
              </a:rPr>
              <a:t>i</a:t>
            </a:r>
            <a:r>
              <a:rPr lang="en-GB" sz="1800" b="1" dirty="0">
                <a:latin typeface="Courier New Bold" panose="02070309020205020404"/>
              </a:rPr>
              <a:t>++) {</a:t>
            </a:r>
            <a:endParaRPr lang="en-GB" sz="1800" b="1" dirty="0">
              <a:latin typeface="Courier New Bold" panose="02070309020205020404"/>
            </a:endParaRPr>
          </a:p>
          <a:p>
            <a:pPr marL="0" indent="0">
              <a:buNone/>
            </a:pPr>
            <a:r>
              <a:rPr lang="en-GB" sz="1800" b="1" dirty="0">
                <a:latin typeface="Courier New Bold" panose="02070309020205020404"/>
              </a:rPr>
              <a:t>   </a:t>
            </a:r>
            <a:r>
              <a:rPr lang="en-GB" sz="1800" b="1" dirty="0">
                <a:solidFill>
                  <a:schemeClr val="tx1">
                    <a:lumMod val="85000"/>
                  </a:schemeClr>
                </a:solidFill>
                <a:latin typeface="Courier New Bold" panose="02070309020205020404"/>
              </a:rPr>
              <a:t>// Wait for the kernel to finish</a:t>
            </a:r>
            <a:endParaRPr lang="en-GB" sz="1800" b="1" dirty="0">
              <a:solidFill>
                <a:schemeClr val="tx1">
                  <a:lumMod val="85000"/>
                </a:schemeClr>
              </a:solidFill>
              <a:latin typeface="Courier New Bold" panose="02070309020205020404"/>
            </a:endParaRPr>
          </a:p>
          <a:p>
            <a:pPr marL="0" indent="0">
              <a:buNone/>
            </a:pPr>
            <a:r>
              <a:rPr lang="en-GB" sz="1800" b="1" dirty="0">
                <a:latin typeface="Courier New Bold" panose="02070309020205020404"/>
              </a:rPr>
              <a:t>   ret = </a:t>
            </a:r>
            <a:r>
              <a:rPr lang="en-GB" sz="1800" b="1" dirty="0" err="1">
                <a:solidFill>
                  <a:schemeClr val="tx2">
                    <a:lumMod val="75000"/>
                  </a:schemeClr>
                </a:solidFill>
                <a:latin typeface="Courier New Bold" panose="02070309020205020404"/>
              </a:rPr>
              <a:t>clFinish</a:t>
            </a:r>
            <a:r>
              <a:rPr lang="en-GB" sz="1800" b="1" dirty="0">
                <a:latin typeface="Courier New Bold" panose="02070309020205020404"/>
              </a:rPr>
              <a:t>(</a:t>
            </a:r>
            <a:r>
              <a:rPr lang="en-GB" sz="1800" b="1" dirty="0" err="1">
                <a:latin typeface="Courier New Bold" panose="02070309020205020404"/>
              </a:rPr>
              <a:t>oclDevices</a:t>
            </a:r>
            <a:r>
              <a:rPr lang="en-GB" sz="1800" b="1" dirty="0">
                <a:latin typeface="Courier New Bold" panose="02070309020205020404"/>
              </a:rPr>
              <a:t>[</a:t>
            </a:r>
            <a:r>
              <a:rPr lang="en-GB" sz="1800" b="1" dirty="0" err="1">
                <a:latin typeface="Courier New Bold" panose="02070309020205020404"/>
              </a:rPr>
              <a:t>i</a:t>
            </a:r>
            <a:r>
              <a:rPr lang="en-GB" sz="1800" b="1" dirty="0">
                <a:latin typeface="Courier New Bold" panose="02070309020205020404"/>
              </a:rPr>
              <a:t>].queue);</a:t>
            </a:r>
            <a:endParaRPr lang="en-GB" sz="1800" b="1" dirty="0">
              <a:latin typeface="Courier New Bold" panose="02070309020205020404"/>
            </a:endParaRPr>
          </a:p>
          <a:p>
            <a:pPr marL="0" indent="0">
              <a:buNone/>
            </a:pPr>
            <a:r>
              <a:rPr lang="en-GB" sz="1800" b="1" dirty="0">
                <a:solidFill>
                  <a:schemeClr val="tx1">
                    <a:lumMod val="85000"/>
                  </a:schemeClr>
                </a:solidFill>
                <a:latin typeface="Courier New Bold" panose="02070309020205020404"/>
              </a:rPr>
              <a:t>   // Update timers</a:t>
            </a:r>
            <a:endParaRPr lang="en-GB" sz="1800" b="1" dirty="0">
              <a:solidFill>
                <a:schemeClr val="tx1">
                  <a:lumMod val="85000"/>
                </a:schemeClr>
              </a:solidFill>
              <a:latin typeface="Courier New Bold" panose="02070309020205020404"/>
            </a:endParaRPr>
          </a:p>
          <a:p>
            <a:pPr marL="0" indent="0">
              <a:buNone/>
            </a:pPr>
            <a:r>
              <a:rPr lang="en-GB" sz="1800" b="1" dirty="0">
                <a:latin typeface="Courier New Bold" panose="02070309020205020404"/>
              </a:rPr>
              <a:t>   </a:t>
            </a:r>
            <a:r>
              <a:rPr lang="en-GB" sz="1800" b="1" dirty="0" err="1">
                <a:solidFill>
                  <a:schemeClr val="accent4"/>
                </a:solidFill>
                <a:latin typeface="Courier New Bold" panose="02070309020205020404"/>
              </a:rPr>
              <a:t>cl_ulong</a:t>
            </a:r>
            <a:r>
              <a:rPr lang="en-GB" sz="1800" b="1" dirty="0">
                <a:solidFill>
                  <a:schemeClr val="accent4"/>
                </a:solidFill>
                <a:latin typeface="Courier New Bold" panose="02070309020205020404"/>
              </a:rPr>
              <a:t> </a:t>
            </a:r>
            <a:r>
              <a:rPr lang="en-GB" sz="1800" b="1" dirty="0">
                <a:latin typeface="Courier New Bold" panose="02070309020205020404"/>
              </a:rPr>
              <a:t>start, end;</a:t>
            </a:r>
            <a:endParaRPr lang="en-GB" sz="1800" b="1" dirty="0">
              <a:latin typeface="Courier New Bold" panose="02070309020205020404"/>
            </a:endParaRPr>
          </a:p>
          <a:p>
            <a:pPr marL="0" indent="0">
              <a:buNone/>
            </a:pPr>
            <a:r>
              <a:rPr lang="en-GB" sz="1800" b="1" dirty="0">
                <a:latin typeface="Courier New Bold" panose="02070309020205020404"/>
              </a:rPr>
              <a:t>   ret = </a:t>
            </a:r>
            <a:r>
              <a:rPr lang="en-GB" sz="1800" b="1" dirty="0" err="1">
                <a:solidFill>
                  <a:schemeClr val="tx2">
                    <a:lumMod val="75000"/>
                  </a:schemeClr>
                </a:solidFill>
                <a:latin typeface="Courier New Bold" panose="02070309020205020404"/>
              </a:rPr>
              <a:t>clGetEventProfilingInfo</a:t>
            </a:r>
            <a:r>
              <a:rPr lang="en-GB" sz="1800" b="1" dirty="0">
                <a:latin typeface="Courier New Bold" panose="02070309020205020404"/>
              </a:rPr>
              <a:t>(</a:t>
            </a:r>
            <a:r>
              <a:rPr lang="en-GB" sz="1800" b="1" dirty="0" err="1">
                <a:latin typeface="Courier New Bold" panose="02070309020205020404"/>
              </a:rPr>
              <a:t>oclDevices</a:t>
            </a:r>
            <a:r>
              <a:rPr lang="en-GB" sz="1800" b="1" dirty="0">
                <a:latin typeface="Courier New Bold" panose="02070309020205020404"/>
              </a:rPr>
              <a:t>[</a:t>
            </a:r>
            <a:r>
              <a:rPr lang="en-GB" sz="1800" b="1" dirty="0" err="1">
                <a:latin typeface="Courier New Bold" panose="02070309020205020404"/>
              </a:rPr>
              <a:t>i</a:t>
            </a:r>
            <a:r>
              <a:rPr lang="en-GB" sz="1800" b="1" dirty="0">
                <a:latin typeface="Courier New Bold" panose="02070309020205020404"/>
              </a:rPr>
              <a:t>].</a:t>
            </a:r>
            <a:r>
              <a:rPr lang="en-GB" sz="1800" b="1" dirty="0" err="1">
                <a:latin typeface="Courier New Bold" panose="02070309020205020404"/>
              </a:rPr>
              <a:t>kernelEvent</a:t>
            </a:r>
            <a:r>
              <a:rPr lang="en-GB" sz="1800" b="1" dirty="0">
                <a:latin typeface="Courier New Bold" panose="02070309020205020404"/>
              </a:rPr>
              <a:t>,</a:t>
            </a:r>
            <a:endParaRPr lang="en-GB" sz="1800" b="1" dirty="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a:t>
            </a:r>
            <a:r>
              <a:rPr lang="en-GB" sz="1800" b="1" dirty="0" smtClean="0">
                <a:solidFill>
                  <a:schemeClr val="accent4"/>
                </a:solidFill>
                <a:latin typeface="Courier New Bold" panose="02070309020205020404"/>
              </a:rPr>
              <a:t>CL_PROFILING_COMMAND_START</a:t>
            </a:r>
            <a:r>
              <a:rPr lang="en-GB" sz="1800" b="1" dirty="0">
                <a:latin typeface="Courier New Bold" panose="02070309020205020404"/>
              </a:rPr>
              <a:t>, </a:t>
            </a:r>
            <a:endParaRPr lang="en-GB" sz="1800" b="1" dirty="0" smtClean="0">
              <a:latin typeface="Courier New Bold" panose="02070309020205020404"/>
            </a:endParaRPr>
          </a:p>
          <a:p>
            <a:pPr marL="0" indent="0">
              <a:buNone/>
            </a:pPr>
            <a:r>
              <a:rPr lang="en-GB" sz="1800" b="1" dirty="0">
                <a:solidFill>
                  <a:schemeClr val="tx2">
                    <a:lumMod val="75000"/>
                  </a:schemeClr>
                </a:solidFill>
                <a:latin typeface="Courier New Bold" panose="02070309020205020404"/>
              </a:rPr>
              <a:t>	</a:t>
            </a:r>
            <a:r>
              <a:rPr lang="en-GB" sz="1800" b="1" dirty="0" smtClean="0">
                <a:solidFill>
                  <a:schemeClr val="tx2">
                    <a:lumMod val="75000"/>
                  </a:schemeClr>
                </a:solidFill>
                <a:latin typeface="Courier New Bold" panose="02070309020205020404"/>
              </a:rPr>
              <a:t>	</a:t>
            </a:r>
            <a:r>
              <a:rPr lang="en-GB" sz="1800" b="1" dirty="0" err="1" smtClean="0">
                <a:solidFill>
                  <a:schemeClr val="tx2">
                    <a:lumMod val="75000"/>
                  </a:schemeClr>
                </a:solidFill>
                <a:latin typeface="Courier New Bold" panose="02070309020205020404"/>
              </a:rPr>
              <a:t>sizeof</a:t>
            </a:r>
            <a:r>
              <a:rPr lang="en-GB" sz="1800" b="1" dirty="0">
                <a:latin typeface="Courier New Bold" panose="02070309020205020404"/>
              </a:rPr>
              <a:t>(</a:t>
            </a:r>
            <a:r>
              <a:rPr lang="en-GB" sz="1800" b="1" dirty="0" err="1">
                <a:latin typeface="Courier New Bold" panose="02070309020205020404"/>
              </a:rPr>
              <a:t>cl_ulong</a:t>
            </a:r>
            <a:r>
              <a:rPr lang="en-GB" sz="1800" b="1" dirty="0">
                <a:latin typeface="Courier New Bold" panose="02070309020205020404"/>
              </a:rPr>
              <a:t>), &amp;start, NULL);</a:t>
            </a:r>
            <a:endParaRPr lang="en-GB" sz="1800" b="1" dirty="0">
              <a:latin typeface="Courier New Bold" panose="02070309020205020404"/>
            </a:endParaRPr>
          </a:p>
          <a:p>
            <a:pPr marL="0" indent="0">
              <a:buNone/>
            </a:pPr>
            <a:r>
              <a:rPr lang="en-GB" sz="1800" b="1" dirty="0">
                <a:latin typeface="Courier New Bold" panose="02070309020205020404"/>
              </a:rPr>
              <a:t>   ret |= </a:t>
            </a:r>
            <a:r>
              <a:rPr lang="en-GB" sz="1800" b="1" dirty="0" err="1">
                <a:solidFill>
                  <a:schemeClr val="tx2">
                    <a:lumMod val="75000"/>
                  </a:schemeClr>
                </a:solidFill>
                <a:latin typeface="Courier New Bold" panose="02070309020205020404"/>
              </a:rPr>
              <a:t>clGetEventProfilingInfo</a:t>
            </a:r>
            <a:r>
              <a:rPr lang="en-GB" sz="1800" b="1" dirty="0">
                <a:latin typeface="Courier New Bold" panose="02070309020205020404"/>
              </a:rPr>
              <a:t>(</a:t>
            </a:r>
            <a:r>
              <a:rPr lang="en-GB" sz="1800" b="1" dirty="0" err="1">
                <a:latin typeface="Courier New Bold" panose="02070309020205020404"/>
              </a:rPr>
              <a:t>oclDevices</a:t>
            </a:r>
            <a:r>
              <a:rPr lang="en-GB" sz="1800" b="1" dirty="0">
                <a:latin typeface="Courier New Bold" panose="02070309020205020404"/>
              </a:rPr>
              <a:t>[</a:t>
            </a:r>
            <a:r>
              <a:rPr lang="en-GB" sz="1800" b="1" dirty="0" err="1">
                <a:latin typeface="Courier New Bold" panose="02070309020205020404"/>
              </a:rPr>
              <a:t>i</a:t>
            </a:r>
            <a:r>
              <a:rPr lang="en-GB" sz="1800" b="1" dirty="0">
                <a:latin typeface="Courier New Bold" panose="02070309020205020404"/>
              </a:rPr>
              <a:t>].</a:t>
            </a:r>
            <a:r>
              <a:rPr lang="en-GB" sz="1800" b="1" dirty="0" err="1">
                <a:latin typeface="Courier New Bold" panose="02070309020205020404"/>
              </a:rPr>
              <a:t>kernelEvent</a:t>
            </a:r>
            <a:r>
              <a:rPr lang="en-GB" sz="1800" b="1" dirty="0">
                <a:latin typeface="Courier New Bold" panose="02070309020205020404"/>
              </a:rPr>
              <a:t>, </a:t>
            </a:r>
            <a:endParaRPr lang="en-GB" sz="1800" b="1" dirty="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a:t>
            </a:r>
            <a:r>
              <a:rPr lang="en-GB" sz="1800" b="1" dirty="0" smtClean="0">
                <a:solidFill>
                  <a:schemeClr val="accent4"/>
                </a:solidFill>
                <a:latin typeface="Courier New Bold" panose="02070309020205020404"/>
              </a:rPr>
              <a:t>CL_PROFILING_COMMAND_END</a:t>
            </a:r>
            <a:r>
              <a:rPr lang="en-GB" sz="1800" b="1" dirty="0">
                <a:latin typeface="Courier New Bold" panose="02070309020205020404"/>
              </a:rPr>
              <a:t>, </a:t>
            </a:r>
            <a:endParaRPr lang="en-GB" sz="1800" b="1" dirty="0" smtClean="0">
              <a:latin typeface="Courier New Bold" panose="02070309020205020404"/>
            </a:endParaRPr>
          </a:p>
          <a:p>
            <a:pPr marL="0" indent="0">
              <a:buNone/>
            </a:pPr>
            <a:r>
              <a:rPr lang="en-GB" sz="1800" b="1" dirty="0">
                <a:solidFill>
                  <a:schemeClr val="tx2">
                    <a:lumMod val="75000"/>
                  </a:schemeClr>
                </a:solidFill>
                <a:latin typeface="Courier New Bold" panose="02070309020205020404"/>
              </a:rPr>
              <a:t>	</a:t>
            </a:r>
            <a:r>
              <a:rPr lang="en-GB" sz="1800" b="1" dirty="0" smtClean="0">
                <a:solidFill>
                  <a:schemeClr val="tx2">
                    <a:lumMod val="75000"/>
                  </a:schemeClr>
                </a:solidFill>
                <a:latin typeface="Courier New Bold" panose="02070309020205020404"/>
              </a:rPr>
              <a:t>	</a:t>
            </a:r>
            <a:r>
              <a:rPr lang="en-GB" sz="1800" b="1" dirty="0" err="1" smtClean="0">
                <a:solidFill>
                  <a:schemeClr val="tx2">
                    <a:lumMod val="75000"/>
                  </a:schemeClr>
                </a:solidFill>
                <a:latin typeface="Courier New Bold" panose="02070309020205020404"/>
              </a:rPr>
              <a:t>sizeof</a:t>
            </a:r>
            <a:r>
              <a:rPr lang="en-GB" sz="1800" b="1" dirty="0">
                <a:latin typeface="Courier New Bold" panose="02070309020205020404"/>
              </a:rPr>
              <a:t>(</a:t>
            </a:r>
            <a:r>
              <a:rPr lang="en-GB" sz="1800" b="1" dirty="0" err="1">
                <a:latin typeface="Courier New Bold" panose="02070309020205020404"/>
              </a:rPr>
              <a:t>cl_ulong</a:t>
            </a:r>
            <a:r>
              <a:rPr lang="en-GB" sz="1800" b="1" dirty="0">
                <a:latin typeface="Courier New Bold" panose="02070309020205020404"/>
              </a:rPr>
              <a:t>), &amp;end, NULL);</a:t>
            </a:r>
            <a:endParaRPr lang="en-GB" sz="1800" b="1" dirty="0">
              <a:latin typeface="Courier New Bold" panose="02070309020205020404"/>
            </a:endParaRPr>
          </a:p>
          <a:p>
            <a:pPr marL="0" indent="0">
              <a:buNone/>
            </a:pPr>
            <a:r>
              <a:rPr lang="en-GB" sz="1800" b="1" dirty="0">
                <a:latin typeface="Courier New Bold" panose="02070309020205020404"/>
              </a:rPr>
              <a:t>   </a:t>
            </a:r>
            <a:r>
              <a:rPr lang="en-GB" sz="1800" b="1" dirty="0">
                <a:solidFill>
                  <a:schemeClr val="accent2"/>
                </a:solidFill>
                <a:latin typeface="Courier New Bold" panose="02070309020205020404"/>
              </a:rPr>
              <a:t>long</a:t>
            </a:r>
            <a:r>
              <a:rPr lang="en-GB" sz="1800" b="1" dirty="0">
                <a:latin typeface="Courier New Bold" panose="02070309020205020404"/>
              </a:rPr>
              <a:t> </a:t>
            </a:r>
            <a:r>
              <a:rPr lang="en-GB" sz="1800" b="1" dirty="0" err="1">
                <a:latin typeface="Courier New Bold" panose="02070309020205020404"/>
              </a:rPr>
              <a:t>timeTaken</a:t>
            </a:r>
            <a:r>
              <a:rPr lang="en-GB" sz="1800" b="1" dirty="0">
                <a:latin typeface="Courier New Bold" panose="02070309020205020404"/>
              </a:rPr>
              <a:t> = (end - start);</a:t>
            </a:r>
            <a:endParaRPr lang="en-GB" sz="1800" b="1" dirty="0">
              <a:latin typeface="Courier New Bold" panose="02070309020205020404"/>
            </a:endParaRPr>
          </a:p>
          <a:p>
            <a:pPr marL="0" indent="0">
              <a:buNone/>
            </a:pPr>
            <a:r>
              <a:rPr lang="en-GB" sz="1800" b="1" dirty="0">
                <a:latin typeface="Courier New Bold" panose="02070309020205020404"/>
              </a:rPr>
              <a:t>   speeds[</a:t>
            </a:r>
            <a:r>
              <a:rPr lang="en-GB" sz="1800" b="1" dirty="0" err="1">
                <a:latin typeface="Courier New Bold" panose="02070309020205020404"/>
              </a:rPr>
              <a:t>i</a:t>
            </a:r>
            <a:r>
              <a:rPr lang="en-GB" sz="1800" b="1" dirty="0">
                <a:latin typeface="Courier New Bold" panose="02070309020205020404"/>
              </a:rPr>
              <a:t>] = </a:t>
            </a:r>
            <a:r>
              <a:rPr lang="en-GB" sz="1800" b="1" dirty="0" err="1">
                <a:latin typeface="Courier New Bold" panose="02070309020205020404"/>
              </a:rPr>
              <a:t>timeTaken</a:t>
            </a:r>
            <a:r>
              <a:rPr lang="en-GB" sz="1800" b="1" dirty="0">
                <a:latin typeface="Courier New Bold" panose="02070309020205020404"/>
              </a:rPr>
              <a:t> / </a:t>
            </a:r>
            <a:r>
              <a:rPr lang="en-GB" sz="1800" b="1" dirty="0" err="1">
                <a:latin typeface="Courier New Bold" panose="02070309020205020404"/>
              </a:rPr>
              <a:t>oclDevices</a:t>
            </a:r>
            <a:r>
              <a:rPr lang="en-GB" sz="1800" b="1" dirty="0">
                <a:latin typeface="Courier New Bold" panose="02070309020205020404"/>
              </a:rPr>
              <a:t>[</a:t>
            </a:r>
            <a:r>
              <a:rPr lang="en-GB" sz="1800" b="1" dirty="0" err="1">
                <a:latin typeface="Courier New Bold" panose="02070309020205020404"/>
              </a:rPr>
              <a:t>i</a:t>
            </a:r>
            <a:r>
              <a:rPr lang="en-GB" sz="1800" b="1" dirty="0">
                <a:latin typeface="Courier New Bold" panose="02070309020205020404"/>
              </a:rPr>
              <a:t>].load;</a:t>
            </a:r>
            <a:endParaRPr lang="en-GB" sz="1800" b="1" dirty="0">
              <a:latin typeface="Courier New Bold" panose="02070309020205020404"/>
            </a:endParaRPr>
          </a:p>
          <a:p>
            <a:pPr marL="0" indent="0">
              <a:buNone/>
            </a:pPr>
            <a:r>
              <a:rPr lang="en-GB" sz="1800" b="1" dirty="0">
                <a:latin typeface="Courier New Bold" panose="02070309020205020404"/>
              </a:rPr>
              <a:t>}</a:t>
            </a:r>
            <a:endParaRPr lang="en-GB" sz="1800" b="1" dirty="0">
              <a:latin typeface="Courier New Bold" panose="02070309020205020404"/>
            </a:endParaRPr>
          </a:p>
          <a:p>
            <a:pPr marL="0" indent="0">
              <a:buNone/>
            </a:pPr>
            <a:endParaRPr lang="en-GB" sz="1800" b="1" dirty="0">
              <a:latin typeface="Courier New Bold" panose="02070309020205020404"/>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9392"/>
            <a:ext cx="8856984" cy="1143000"/>
          </a:xfrm>
        </p:spPr>
        <p:txBody>
          <a:bodyPr>
            <a:normAutofit fontScale="90000"/>
          </a:bodyPr>
          <a:lstStyle/>
          <a:p>
            <a:r>
              <a:rPr lang="en-GB" dirty="0" smtClean="0"/>
              <a:t>Advice for performance portability</a:t>
            </a:r>
            <a:endParaRPr lang="en-GB" dirty="0"/>
          </a:p>
        </p:txBody>
      </p:sp>
      <p:sp>
        <p:nvSpPr>
          <p:cNvPr id="5" name="Content Placeholder 4"/>
          <p:cNvSpPr>
            <a:spLocks noGrp="1"/>
          </p:cNvSpPr>
          <p:nvPr>
            <p:ph idx="1"/>
          </p:nvPr>
        </p:nvSpPr>
        <p:spPr>
          <a:xfrm>
            <a:off x="179512" y="1196752"/>
            <a:ext cx="8784976" cy="5661248"/>
          </a:xfrm>
        </p:spPr>
        <p:txBody>
          <a:bodyPr>
            <a:normAutofit fontScale="70000" lnSpcReduction="20000"/>
          </a:bodyPr>
          <a:lstStyle/>
          <a:p>
            <a:pPr>
              <a:lnSpc>
                <a:spcPct val="110000"/>
              </a:lnSpc>
            </a:pPr>
            <a:r>
              <a:rPr lang="en-GB" dirty="0" smtClean="0">
                <a:solidFill>
                  <a:schemeClr val="accent2"/>
                </a:solidFill>
              </a:rPr>
              <a:t>Optimal Work</a:t>
            </a:r>
            <a:r>
              <a:rPr lang="en-GB" dirty="0">
                <a:solidFill>
                  <a:schemeClr val="accent2"/>
                </a:solidFill>
              </a:rPr>
              <a:t>-</a:t>
            </a:r>
            <a:r>
              <a:rPr lang="en-GB" dirty="0" smtClean="0">
                <a:solidFill>
                  <a:schemeClr val="accent2"/>
                </a:solidFill>
              </a:rPr>
              <a:t>Group sizes </a:t>
            </a:r>
            <a:r>
              <a:rPr lang="en-GB" dirty="0">
                <a:solidFill>
                  <a:schemeClr val="accent2"/>
                </a:solidFill>
              </a:rPr>
              <a:t>will </a:t>
            </a:r>
            <a:r>
              <a:rPr lang="en-GB" dirty="0" smtClean="0">
                <a:solidFill>
                  <a:schemeClr val="accent2"/>
                </a:solidFill>
              </a:rPr>
              <a:t>differ between devices</a:t>
            </a:r>
            <a:endParaRPr lang="en-GB" dirty="0">
              <a:solidFill>
                <a:schemeClr val="accent2"/>
              </a:solidFill>
            </a:endParaRPr>
          </a:p>
          <a:p>
            <a:pPr lvl="1">
              <a:lnSpc>
                <a:spcPct val="110000"/>
              </a:lnSpc>
            </a:pPr>
            <a:r>
              <a:rPr lang="en-GB" dirty="0"/>
              <a:t>E.g. CPUs tend to prefer 1 Work-Item per Work-Group, while GPUs prefer lots of Work-Items per Work-Group (usually a multiple of the number of PEs per Compute Unit, i.e. 32, 64 etc.)</a:t>
            </a:r>
            <a:endParaRPr lang="en-GB" dirty="0"/>
          </a:p>
          <a:p>
            <a:pPr>
              <a:lnSpc>
                <a:spcPct val="110000"/>
              </a:lnSpc>
            </a:pPr>
            <a:r>
              <a:rPr lang="en-GB" dirty="0" smtClean="0"/>
              <a:t>From </a:t>
            </a:r>
            <a:r>
              <a:rPr lang="en-GB" dirty="0" err="1"/>
              <a:t>OpenCL</a:t>
            </a:r>
            <a:r>
              <a:rPr lang="en-GB" dirty="0"/>
              <a:t> </a:t>
            </a:r>
            <a:r>
              <a:rPr lang="en-GB" dirty="0" smtClean="0"/>
              <a:t>v1.1 </a:t>
            </a:r>
            <a:r>
              <a:rPr lang="en-GB" dirty="0"/>
              <a:t>you </a:t>
            </a:r>
            <a:r>
              <a:rPr lang="en-GB" dirty="0">
                <a:solidFill>
                  <a:schemeClr val="accent2"/>
                </a:solidFill>
              </a:rPr>
              <a:t>can discover the preferred Work-Group size </a:t>
            </a:r>
            <a:r>
              <a:rPr lang="en-GB" dirty="0"/>
              <a:t>multiple for a kernel once it’s been built for a specific device</a:t>
            </a:r>
            <a:endParaRPr lang="en-GB" dirty="0"/>
          </a:p>
          <a:p>
            <a:pPr lvl="1">
              <a:lnSpc>
                <a:spcPct val="110000"/>
              </a:lnSpc>
            </a:pPr>
            <a:r>
              <a:rPr lang="en-GB" dirty="0"/>
              <a:t>Important to pad the total number of Work-Items to an exact multiple of this</a:t>
            </a:r>
            <a:endParaRPr lang="en-GB" dirty="0"/>
          </a:p>
          <a:p>
            <a:pPr lvl="1">
              <a:lnSpc>
                <a:spcPct val="110000"/>
              </a:lnSpc>
            </a:pPr>
            <a:r>
              <a:rPr lang="en-GB" dirty="0"/>
              <a:t>Again, will be different per device</a:t>
            </a:r>
            <a:endParaRPr lang="en-GB" dirty="0"/>
          </a:p>
          <a:p>
            <a:pPr>
              <a:lnSpc>
                <a:spcPct val="110000"/>
              </a:lnSpc>
            </a:pPr>
            <a:r>
              <a:rPr lang="en-GB" dirty="0"/>
              <a:t>The OpenCL run-time will have a go at choosing good </a:t>
            </a:r>
            <a:r>
              <a:rPr lang="en-GB" dirty="0" err="1"/>
              <a:t>EnqueueNDRangeKernel</a:t>
            </a:r>
            <a:r>
              <a:rPr lang="en-GB" dirty="0"/>
              <a:t> dimensions for you</a:t>
            </a:r>
            <a:endParaRPr lang="en-GB" dirty="0"/>
          </a:p>
          <a:p>
            <a:pPr lvl="1">
              <a:lnSpc>
                <a:spcPct val="110000"/>
              </a:lnSpc>
            </a:pPr>
            <a:r>
              <a:rPr lang="en-GB" dirty="0"/>
              <a:t>With very variable </a:t>
            </a:r>
            <a:r>
              <a:rPr lang="en-GB" dirty="0" smtClean="0"/>
              <a:t>results</a:t>
            </a:r>
            <a:endParaRPr lang="en-GB" dirty="0" smtClean="0"/>
          </a:p>
          <a:p>
            <a:pPr lvl="1">
              <a:lnSpc>
                <a:spcPct val="110000"/>
              </a:lnSpc>
            </a:pPr>
            <a:endParaRPr lang="en-GB" dirty="0"/>
          </a:p>
          <a:p>
            <a:pPr>
              <a:lnSpc>
                <a:spcPct val="110000"/>
              </a:lnSpc>
            </a:pPr>
            <a:r>
              <a:rPr lang="en-GB" sz="3800" b="1" dirty="0" smtClean="0">
                <a:solidFill>
                  <a:schemeClr val="accent2"/>
                </a:solidFill>
              </a:rPr>
              <a:t>Your </a:t>
            </a:r>
            <a:r>
              <a:rPr lang="en-GB" sz="3800" b="1" dirty="0">
                <a:solidFill>
                  <a:schemeClr val="accent2"/>
                </a:solidFill>
              </a:rPr>
              <a:t>mileage will vary</a:t>
            </a:r>
            <a:r>
              <a:rPr lang="en-GB" sz="3800" dirty="0"/>
              <a:t>, the best strategy is to write </a:t>
            </a:r>
            <a:r>
              <a:rPr lang="en-GB" sz="3800" b="1" i="1" dirty="0">
                <a:solidFill>
                  <a:schemeClr val="accent4"/>
                </a:solidFill>
              </a:rPr>
              <a:t>adaptive</a:t>
            </a:r>
            <a:r>
              <a:rPr lang="en-GB" sz="3800" dirty="0">
                <a:solidFill>
                  <a:schemeClr val="accent4"/>
                </a:solidFill>
              </a:rPr>
              <a:t> </a:t>
            </a:r>
            <a:r>
              <a:rPr lang="en-GB" sz="3800" dirty="0"/>
              <a:t>code that makes decisions at run-time</a:t>
            </a:r>
            <a:endParaRPr lang="en-GB" sz="3800" dirty="0"/>
          </a:p>
          <a:p>
            <a:pPr>
              <a:lnSpc>
                <a:spcPct val="110000"/>
              </a:lnSpc>
            </a:pPr>
            <a:endParaRPr lang="en-GB"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Tuning Knobs</a:t>
            </a:r>
            <a:br>
              <a:rPr lang="en-GB" dirty="0" smtClean="0"/>
            </a:br>
            <a:r>
              <a:rPr lang="en-GB" dirty="0" smtClean="0"/>
              <a:t>some general issues to think about</a:t>
            </a:r>
            <a:endParaRPr lang="en-GB" dirty="0"/>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smtClean="0"/>
              <a:t>Tiling size (work-group sizes, dimensionality etc.)</a:t>
            </a:r>
            <a:endParaRPr lang="en-GB" dirty="0" smtClean="0"/>
          </a:p>
          <a:p>
            <a:pPr lvl="1"/>
            <a:r>
              <a:rPr lang="en-GB" dirty="0" smtClean="0"/>
              <a:t>For block-based algorithms (e.g. matrix multiplication)</a:t>
            </a:r>
            <a:endParaRPr lang="en-GB" dirty="0" smtClean="0"/>
          </a:p>
          <a:p>
            <a:pPr lvl="1"/>
            <a:r>
              <a:rPr lang="en-GB" dirty="0" smtClean="0"/>
              <a:t>Different devices might run faster on different block sizes</a:t>
            </a:r>
            <a:endParaRPr lang="en-GB" dirty="0" smtClean="0"/>
          </a:p>
          <a:p>
            <a:r>
              <a:rPr lang="en-GB" dirty="0" smtClean="0"/>
              <a:t>Data layout</a:t>
            </a:r>
            <a:endParaRPr lang="en-GB" dirty="0" smtClean="0"/>
          </a:p>
          <a:p>
            <a:pPr lvl="1"/>
            <a:r>
              <a:rPr lang="en-GB" dirty="0" smtClean="0"/>
              <a:t>Array of Structures or Structure of Arrays (</a:t>
            </a:r>
            <a:r>
              <a:rPr lang="en-GB" dirty="0" err="1" smtClean="0"/>
              <a:t>AoS</a:t>
            </a:r>
            <a:r>
              <a:rPr lang="en-GB" dirty="0" smtClean="0"/>
              <a:t> vs. </a:t>
            </a:r>
            <a:r>
              <a:rPr lang="en-GB" dirty="0" err="1" smtClean="0"/>
              <a:t>SoA</a:t>
            </a:r>
            <a:r>
              <a:rPr lang="en-GB" dirty="0" smtClean="0"/>
              <a:t>)</a:t>
            </a:r>
            <a:endParaRPr lang="en-GB" dirty="0" smtClean="0"/>
          </a:p>
          <a:p>
            <a:pPr lvl="1"/>
            <a:r>
              <a:rPr lang="en-GB" dirty="0" smtClean="0"/>
              <a:t>Column or Row major</a:t>
            </a:r>
            <a:endParaRPr lang="en-GB" dirty="0" smtClean="0"/>
          </a:p>
          <a:p>
            <a:r>
              <a:rPr lang="en-GB" dirty="0" smtClean="0"/>
              <a:t>Caching and prefetching</a:t>
            </a:r>
            <a:endParaRPr lang="en-GB" dirty="0" smtClean="0"/>
          </a:p>
          <a:p>
            <a:pPr lvl="1"/>
            <a:r>
              <a:rPr lang="en-GB" dirty="0" smtClean="0"/>
              <a:t>Use of local memory or not</a:t>
            </a:r>
            <a:endParaRPr lang="en-GB" dirty="0" smtClean="0"/>
          </a:p>
          <a:p>
            <a:pPr lvl="1"/>
            <a:r>
              <a:rPr lang="en-GB" dirty="0" smtClean="0"/>
              <a:t>Extra loads and stores assist hardware cache?</a:t>
            </a:r>
            <a:endParaRPr lang="en-GB" dirty="0" smtClean="0"/>
          </a:p>
          <a:p>
            <a:r>
              <a:rPr lang="en-GB" dirty="0" smtClean="0"/>
              <a:t>Work-item / work-group data mapping</a:t>
            </a:r>
            <a:endParaRPr lang="en-GB" dirty="0" smtClean="0"/>
          </a:p>
          <a:p>
            <a:pPr lvl="1"/>
            <a:r>
              <a:rPr lang="en-GB" dirty="0" smtClean="0"/>
              <a:t>Related to data layout</a:t>
            </a:r>
            <a:endParaRPr lang="en-GB" dirty="0" smtClean="0"/>
          </a:p>
          <a:p>
            <a:pPr lvl="1"/>
            <a:r>
              <a:rPr lang="en-GB" dirty="0" smtClean="0"/>
              <a:t>Also how you parallelize the work</a:t>
            </a:r>
            <a:endParaRPr lang="en-GB" dirty="0" smtClean="0"/>
          </a:p>
          <a:p>
            <a:r>
              <a:rPr lang="en-GB" dirty="0" smtClean="0"/>
              <a:t>Operation-specific tuning</a:t>
            </a:r>
            <a:endParaRPr lang="en-GB" dirty="0" smtClean="0"/>
          </a:p>
          <a:p>
            <a:pPr lvl="1"/>
            <a:r>
              <a:rPr lang="en-GB" dirty="0" smtClean="0"/>
              <a:t>Specific hardware differences</a:t>
            </a:r>
            <a:endParaRPr lang="en-GB" dirty="0" smtClean="0"/>
          </a:p>
          <a:p>
            <a:pPr lvl="1"/>
            <a:r>
              <a:rPr lang="en-GB" dirty="0" smtClean="0"/>
              <a:t>Built-in trig / special function hardware</a:t>
            </a:r>
            <a:endParaRPr lang="en-GB" dirty="0" smtClean="0"/>
          </a:p>
          <a:p>
            <a:pPr lvl="1"/>
            <a:r>
              <a:rPr lang="en-GB" dirty="0" smtClean="0"/>
              <a:t>Double vs. float (vs. half)</a:t>
            </a:r>
            <a:endParaRPr lang="en-GB" dirty="0" smtClean="0"/>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smtClean="0">
                <a:solidFill>
                  <a:schemeClr val="accent1"/>
                </a:solidFill>
              </a:rPr>
              <a:t>From Zhang, Sinclair II and </a:t>
            </a:r>
            <a:r>
              <a:rPr lang="en-GB" sz="1600" dirty="0" err="1" smtClean="0">
                <a:solidFill>
                  <a:schemeClr val="accent1"/>
                </a:solidFill>
              </a:rPr>
              <a:t>Chien</a:t>
            </a:r>
            <a:r>
              <a:rPr lang="en-GB" sz="1600" dirty="0" smtClean="0">
                <a:solidFill>
                  <a:schemeClr val="accent1"/>
                </a:solidFill>
              </a:rPr>
              <a:t>: Improving Performance Portability in OpenCL Programs – ISC13</a:t>
            </a:r>
            <a:endParaRPr lang="en-GB" sz="1600" dirty="0">
              <a:solidFill>
                <a:schemeClr val="accent1"/>
              </a:solidFill>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 tuning</a:t>
            </a:r>
            <a:endParaRPr lang="en-GB" dirty="0"/>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smtClean="0"/>
              <a:t>Q: How do you know what the </a:t>
            </a:r>
            <a:r>
              <a:rPr lang="en-GB" b="1" i="1" dirty="0" smtClean="0">
                <a:solidFill>
                  <a:schemeClr val="accent1"/>
                </a:solidFill>
              </a:rPr>
              <a:t>best</a:t>
            </a:r>
            <a:r>
              <a:rPr lang="en-GB" dirty="0" smtClean="0"/>
              <a:t> parameter values for your program are?</a:t>
            </a:r>
            <a:endParaRPr lang="en-GB" dirty="0" smtClean="0"/>
          </a:p>
          <a:p>
            <a:pPr lvl="1"/>
            <a:r>
              <a:rPr lang="en-GB" dirty="0" smtClean="0"/>
              <a:t>What is the best work-group size, for example</a:t>
            </a:r>
            <a:endParaRPr lang="en-GB" dirty="0" smtClean="0"/>
          </a:p>
          <a:p>
            <a:endParaRPr lang="en-GB" dirty="0"/>
          </a:p>
          <a:p>
            <a:r>
              <a:rPr lang="en-GB" dirty="0" smtClean="0"/>
              <a:t>A: Try them all! (Or a well chosen subset)</a:t>
            </a:r>
            <a:endParaRPr lang="en-GB" dirty="0" smtClean="0"/>
          </a:p>
          <a:p>
            <a:endParaRPr lang="en-GB" dirty="0"/>
          </a:p>
          <a:p>
            <a:r>
              <a:rPr lang="en-GB" dirty="0" smtClean="0"/>
              <a:t>This is where auto tuning comes in</a:t>
            </a:r>
            <a:endParaRPr lang="en-GB" dirty="0" smtClean="0"/>
          </a:p>
          <a:p>
            <a:pPr lvl="1"/>
            <a:r>
              <a:rPr lang="en-GB" dirty="0" smtClean="0"/>
              <a:t>Run through different combinations of parameter values and optimize the runtime (or another measure) of your program.</a:t>
            </a:r>
            <a:endParaRPr lang="en-GB"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smtClean="0"/>
              <a:t>Auto tuning example - Flamingo</a:t>
            </a:r>
            <a:endParaRPr lang="en-GB" dirty="0"/>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1"/>
              </a:rPr>
              <a:t>http://mistymountain.co.uk/flamingo</a:t>
            </a:r>
            <a:r>
              <a:rPr lang="en-GB" dirty="0" smtClean="0">
                <a:hlinkClick r:id="rId1"/>
              </a:rPr>
              <a:t>/</a:t>
            </a:r>
            <a:endParaRPr lang="en-GB" dirty="0" smtClean="0"/>
          </a:p>
          <a:p>
            <a:r>
              <a:rPr lang="en-GB" dirty="0" smtClean="0"/>
              <a:t>Python program which compiles your code with different parameter values, and calculates the “best” combination to use</a:t>
            </a:r>
            <a:endParaRPr lang="en-GB" dirty="0" smtClean="0"/>
          </a:p>
          <a:p>
            <a:r>
              <a:rPr lang="en-GB" dirty="0" smtClean="0"/>
              <a:t>Write a simple </a:t>
            </a:r>
            <a:r>
              <a:rPr lang="en-GB" dirty="0" err="1" smtClean="0"/>
              <a:t>config</a:t>
            </a:r>
            <a:r>
              <a:rPr lang="en-GB" dirty="0" smtClean="0"/>
              <a:t> file, and Flamingo will run your program with different values, and returns the best combination</a:t>
            </a:r>
            <a:endParaRPr lang="en-GB" dirty="0" smtClean="0"/>
          </a:p>
          <a:p>
            <a:r>
              <a:rPr lang="en-GB" dirty="0" smtClean="0"/>
              <a:t>Remember: scale down your problem so you don’t have to wait for “bad” values (less iterations, etc.)</a:t>
            </a:r>
            <a:endParaRPr lang="en-GB"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Installing </a:t>
            </a:r>
            <a:r>
              <a:rPr lang="en-GB" dirty="0" err="1" smtClean="0"/>
              <a:t>pyopencl</a:t>
            </a:r>
            <a:endParaRPr lang="en-GB" dirty="0"/>
          </a:p>
        </p:txBody>
      </p:sp>
      <p:sp>
        <p:nvSpPr>
          <p:cNvPr id="3" name="Content Placeholder 2"/>
          <p:cNvSpPr>
            <a:spLocks noGrp="1"/>
          </p:cNvSpPr>
          <p:nvPr>
            <p:ph idx="1"/>
          </p:nvPr>
        </p:nvSpPr>
        <p:spPr/>
        <p:txBody>
          <a:bodyPr/>
          <a:lstStyle/>
          <a:p>
            <a:r>
              <a:rPr lang="en-GB" dirty="0" smtClean="0"/>
              <a:t>Make sure you have python installed</a:t>
            </a:r>
            <a:endParaRPr lang="en-GB" dirty="0" smtClean="0"/>
          </a:p>
          <a:p>
            <a:r>
              <a:rPr lang="en-GB" dirty="0" smtClean="0"/>
              <a:t>Install the </a:t>
            </a:r>
            <a:r>
              <a:rPr lang="en-GB" dirty="0" err="1" smtClean="0"/>
              <a:t>numpy</a:t>
            </a:r>
            <a:r>
              <a:rPr lang="en-GB" dirty="0" smtClean="0"/>
              <a:t> library</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apt-get install python-</a:t>
            </a:r>
            <a:r>
              <a:rPr lang="en-GB" b="1" dirty="0" err="1" smtClean="0">
                <a:solidFill>
                  <a:schemeClr val="accent6">
                    <a:lumMod val="75000"/>
                  </a:schemeClr>
                </a:solidFill>
                <a:latin typeface="Courier New Bold" panose="02070309020205020404"/>
                <a:cs typeface="Courier New Bold" panose="02070309020205020404"/>
              </a:rPr>
              <a:t>numpy</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Download the latest version from the </a:t>
            </a:r>
            <a:r>
              <a:rPr lang="en-GB" dirty="0" err="1" smtClean="0"/>
              <a:t>pyopencl</a:t>
            </a:r>
            <a:r>
              <a:rPr lang="en-GB" dirty="0" smtClean="0"/>
              <a:t> website</a:t>
            </a:r>
            <a:endParaRPr lang="en-GB" dirty="0" smtClean="0"/>
          </a:p>
          <a:p>
            <a:pPr lvl="1"/>
            <a:r>
              <a:rPr lang="en-GB" dirty="0" smtClean="0"/>
              <a:t>Extract the package with </a:t>
            </a:r>
            <a:r>
              <a:rPr lang="en-GB" dirty="0" smtClean="0">
                <a:solidFill>
                  <a:schemeClr val="accent6">
                    <a:lumMod val="75000"/>
                  </a:schemeClr>
                </a:solidFill>
                <a:latin typeface="Courier New Bold" panose="02070309020205020404"/>
                <a:cs typeface="Courier New Bold" panose="02070309020205020404"/>
              </a:rPr>
              <a:t>tar -</a:t>
            </a:r>
            <a:r>
              <a:rPr lang="en-GB" dirty="0" err="1" smtClean="0">
                <a:solidFill>
                  <a:schemeClr val="accent6">
                    <a:lumMod val="75000"/>
                  </a:schemeClr>
                </a:solidFill>
                <a:latin typeface="Courier New Bold" panose="02070309020205020404"/>
                <a:cs typeface="Courier New Bold" panose="02070309020205020404"/>
              </a:rPr>
              <a:t>zxf</a:t>
            </a:r>
            <a:endParaRPr lang="en-GB" dirty="0" smtClean="0">
              <a:solidFill>
                <a:schemeClr val="accent6">
                  <a:lumMod val="75000"/>
                </a:schemeClr>
              </a:solidFill>
              <a:latin typeface="Courier New Bold" panose="02070309020205020404"/>
              <a:cs typeface="Courier New Bold" panose="02070309020205020404"/>
            </a:endParaRPr>
          </a:p>
          <a:p>
            <a:r>
              <a:rPr lang="en-GB" dirty="0" smtClean="0"/>
              <a:t>Run to install as a local package</a:t>
            </a:r>
            <a:endParaRPr lang="en-GB" dirty="0" smtClean="0"/>
          </a:p>
          <a:p>
            <a:pPr lvl="1"/>
            <a:r>
              <a:rPr lang="en-GB" b="1" dirty="0" smtClean="0">
                <a:solidFill>
                  <a:schemeClr val="accent6">
                    <a:lumMod val="75000"/>
                  </a:schemeClr>
                </a:solidFill>
                <a:latin typeface="Courier New Bold" panose="02070309020205020404"/>
                <a:cs typeface="Courier New Bold" panose="02070309020205020404"/>
              </a:rPr>
              <a:t>python setup.py install --user</a:t>
            </a:r>
            <a:endParaRPr lang="en-GB" b="1" dirty="0">
              <a:solidFill>
                <a:schemeClr val="accent6">
                  <a:lumMod val="75000"/>
                </a:schemeClr>
              </a:solidFill>
              <a:latin typeface="Courier New Bold" panose="02070309020205020404"/>
              <a:cs typeface="Courier New Bold" panose="02070309020205020404"/>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Auto tuning - Example</a:t>
            </a:r>
            <a:endParaRPr lang="en-GB" dirty="0"/>
          </a:p>
        </p:txBody>
      </p:sp>
      <p:sp>
        <p:nvSpPr>
          <p:cNvPr id="3" name="Content Placeholder 2"/>
          <p:cNvSpPr>
            <a:spLocks noGrp="1"/>
          </p:cNvSpPr>
          <p:nvPr>
            <p:ph idx="1"/>
          </p:nvPr>
        </p:nvSpPr>
        <p:spPr>
          <a:xfrm>
            <a:off x="457200" y="1052736"/>
            <a:ext cx="8229600" cy="2016224"/>
          </a:xfrm>
        </p:spPr>
        <p:txBody>
          <a:bodyPr>
            <a:normAutofit lnSpcReduction="10000"/>
          </a:bodyPr>
          <a:lstStyle/>
          <a:p>
            <a:r>
              <a:rPr lang="en-GB" dirty="0" smtClean="0"/>
              <a:t>D2Q9 Lattice-Boltzmann</a:t>
            </a:r>
            <a:endParaRPr lang="en-GB" dirty="0" smtClean="0"/>
          </a:p>
          <a:p>
            <a:r>
              <a:rPr lang="en-GB" dirty="0" smtClean="0"/>
              <a:t>What is the best work-group size for a specific problem size (3000x2000) on a specific device (NVIDIA Tesla M2050)?</a:t>
            </a:r>
            <a:endParaRPr lang="en-GB" dirty="0"/>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074276"/>
            <a:ext cx="9144000" cy="3783724"/>
          </a:xfrm>
          <a:prstGeom prst="rect">
            <a:avLst/>
          </a:prstGeom>
        </p:spPr>
      </p:pic>
      <p:sp>
        <p:nvSpPr>
          <p:cNvPr id="5" name="TextBox 4"/>
          <p:cNvSpPr txBox="1"/>
          <p:nvPr/>
        </p:nvSpPr>
        <p:spPr>
          <a:xfrm>
            <a:off x="4031940" y="4913421"/>
            <a:ext cx="1080120" cy="369332"/>
          </a:xfrm>
          <a:prstGeom prst="rect">
            <a:avLst/>
          </a:prstGeom>
          <a:noFill/>
        </p:spPr>
        <p:txBody>
          <a:bodyPr wrap="square" rtlCol="0">
            <a:spAutoFit/>
          </a:bodyPr>
          <a:lstStyle/>
          <a:p>
            <a:r>
              <a:rPr lang="en-GB" dirty="0" smtClean="0">
                <a:solidFill>
                  <a:schemeClr val="accent2"/>
                </a:solidFill>
              </a:rPr>
              <a:t>X values</a:t>
            </a:r>
            <a:endParaRPr lang="en-GB" dirty="0">
              <a:solidFill>
                <a:schemeClr val="accent2"/>
              </a:solidFill>
            </a:endParaRPr>
          </a:p>
        </p:txBody>
      </p:sp>
      <p:sp>
        <p:nvSpPr>
          <p:cNvPr id="6" name="TextBox 5"/>
          <p:cNvSpPr txBox="1"/>
          <p:nvPr/>
        </p:nvSpPr>
        <p:spPr>
          <a:xfrm>
            <a:off x="4031940" y="5949280"/>
            <a:ext cx="1080120" cy="369332"/>
          </a:xfrm>
          <a:prstGeom prst="rect">
            <a:avLst/>
          </a:prstGeom>
          <a:noFill/>
        </p:spPr>
        <p:txBody>
          <a:bodyPr wrap="square" rtlCol="0">
            <a:spAutoFit/>
          </a:bodyPr>
          <a:lstStyle/>
          <a:p>
            <a:r>
              <a:rPr lang="en-GB" dirty="0" smtClean="0">
                <a:solidFill>
                  <a:schemeClr val="accent2"/>
                </a:solidFill>
              </a:rPr>
              <a:t>Y values</a:t>
            </a:r>
            <a:endParaRPr lang="en-GB" dirty="0">
              <a:solidFill>
                <a:schemeClr val="accent2"/>
              </a:solidFill>
            </a:endParaRPr>
          </a:p>
        </p:txBody>
      </p:sp>
      <p:sp>
        <p:nvSpPr>
          <p:cNvPr id="7" name="TextBox 6"/>
          <p:cNvSpPr txBox="1"/>
          <p:nvPr/>
        </p:nvSpPr>
        <p:spPr>
          <a:xfrm>
            <a:off x="3104837" y="3573016"/>
            <a:ext cx="2934326" cy="369332"/>
          </a:xfrm>
          <a:prstGeom prst="rect">
            <a:avLst/>
          </a:prstGeom>
          <a:noFill/>
        </p:spPr>
        <p:txBody>
          <a:bodyPr wrap="square" rtlCol="0">
            <a:spAutoFit/>
          </a:bodyPr>
          <a:lstStyle/>
          <a:p>
            <a:r>
              <a:rPr lang="en-GB" dirty="0" smtClean="0">
                <a:solidFill>
                  <a:schemeClr val="accent2"/>
                </a:solidFill>
              </a:rPr>
              <a:t>Runtimes – lower is better</a:t>
            </a:r>
            <a:endParaRPr lang="en-GB" dirty="0">
              <a:solidFill>
                <a:schemeClr val="accent2"/>
              </a:solidFill>
            </a:endParaRPr>
          </a:p>
        </p:txBody>
      </p:sp>
      <p:sp>
        <p:nvSpPr>
          <p:cNvPr id="8" name="TextBox 7"/>
          <p:cNvSpPr txBox="1"/>
          <p:nvPr/>
        </p:nvSpPr>
        <p:spPr>
          <a:xfrm>
            <a:off x="1835697" y="3142707"/>
            <a:ext cx="1269140" cy="369332"/>
          </a:xfrm>
          <a:prstGeom prst="rect">
            <a:avLst/>
          </a:prstGeom>
          <a:noFill/>
        </p:spPr>
        <p:txBody>
          <a:bodyPr wrap="square" rtlCol="0">
            <a:spAutoFit/>
          </a:bodyPr>
          <a:lstStyle/>
          <a:p>
            <a:r>
              <a:rPr lang="en-GB" dirty="0" smtClean="0">
                <a:solidFill>
                  <a:schemeClr val="accent1"/>
                </a:solidFill>
              </a:rPr>
              <a:t>Best: 60x1</a:t>
            </a:r>
            <a:endParaRPr lang="en-GB" dirty="0">
              <a:solidFill>
                <a:schemeClr val="accent1"/>
              </a:solidFill>
            </a:endParaRPr>
          </a:p>
        </p:txBody>
      </p:sp>
      <p:cxnSp>
        <p:nvCxnSpPr>
          <p:cNvPr id="10" name="Straight Arrow Connector 9"/>
          <p:cNvCxnSpPr>
            <a:stCxn id="8" idx="2"/>
          </p:cNvCxnSpPr>
          <p:nvPr/>
        </p:nvCxnSpPr>
        <p:spPr>
          <a:xfrm flipH="1">
            <a:off x="971601" y="3512039"/>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dirty="0" smtClean="0"/>
              <a:t>Exercise 11: Optimize matrix multiplication</a:t>
            </a:r>
            <a:endParaRPr lang="en-GB" sz="3600" dirty="0"/>
          </a:p>
        </p:txBody>
      </p:sp>
      <p:sp>
        <p:nvSpPr>
          <p:cNvPr id="8" name="Content Placeholder 7"/>
          <p:cNvSpPr>
            <a:spLocks noGrp="1"/>
          </p:cNvSpPr>
          <p:nvPr>
            <p:ph idx="1"/>
          </p:nvPr>
        </p:nvSpPr>
        <p:spPr>
          <a:xfrm>
            <a:off x="179512" y="1415534"/>
            <a:ext cx="8784976" cy="5037802"/>
          </a:xfrm>
        </p:spPr>
        <p:txBody>
          <a:bodyPr>
            <a:normAutofit fontScale="77500" lnSpcReduction="20000"/>
          </a:bodyPr>
          <a:lstStyle/>
          <a:p>
            <a:r>
              <a:rPr lang="en-GB" dirty="0">
                <a:solidFill>
                  <a:schemeClr val="accent2"/>
                </a:solidFill>
              </a:rPr>
              <a:t>Goal: </a:t>
            </a:r>
            <a:endParaRPr lang="en-GB" dirty="0">
              <a:solidFill>
                <a:schemeClr val="accent2"/>
              </a:solidFill>
            </a:endParaRPr>
          </a:p>
          <a:p>
            <a:pPr lvl="1"/>
            <a:r>
              <a:rPr lang="en-US" dirty="0"/>
              <a:t>To understand portable performance in OpenCL</a:t>
            </a:r>
            <a:endParaRPr lang="en-US" dirty="0"/>
          </a:p>
          <a:p>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r>
              <a:rPr lang="en-GB" dirty="0"/>
              <a:t>Optimize </a:t>
            </a:r>
            <a:r>
              <a:rPr lang="en-GB" dirty="0" smtClean="0"/>
              <a:t>a matrix multiply solution step </a:t>
            </a:r>
            <a:r>
              <a:rPr lang="en-GB" dirty="0"/>
              <a:t>by </a:t>
            </a:r>
            <a:r>
              <a:rPr lang="en-GB" dirty="0" smtClean="0"/>
              <a:t>step, </a:t>
            </a:r>
            <a:r>
              <a:rPr lang="en-GB" dirty="0"/>
              <a:t>saving intermediate versions and tracking performance improvements</a:t>
            </a:r>
            <a:endParaRPr lang="en-GB" dirty="0"/>
          </a:p>
          <a:p>
            <a:pPr lvl="1"/>
            <a:r>
              <a:rPr lang="en-GB" dirty="0"/>
              <a:t>After you’ve tried to optimize the program on your own, study the blocked solution optimized for an NVIDIA GPU.  Apply these techniques to your own code to further optimize performance</a:t>
            </a:r>
            <a:endParaRPr lang="en-GB" dirty="0"/>
          </a:p>
          <a:p>
            <a:pPr lvl="1"/>
            <a:r>
              <a:rPr lang="en-GB" dirty="0"/>
              <a:t>As a final step, go back and make a single program that is adaptive so it delivers good results on both a CPU and a GPU</a:t>
            </a:r>
            <a:endParaRPr lang="en-GB" dirty="0"/>
          </a:p>
          <a:p>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r>
              <a:rPr lang="en-GB" dirty="0"/>
              <a:t>A message confirming that the matrix multiplication is correct</a:t>
            </a:r>
            <a:endParaRPr lang="en-GB" dirty="0"/>
          </a:p>
          <a:p>
            <a:pPr lvl="1"/>
            <a:r>
              <a:rPr lang="en-GB" dirty="0"/>
              <a:t>Report the runtime and the MFLOPS</a:t>
            </a:r>
            <a:endParaRPr lang="en-GB"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Optimizing </a:t>
            </a:r>
            <a:r>
              <a:rPr lang="en-GB" dirty="0" smtClean="0"/>
              <a:t>OpenCL performance</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10</a:t>
            </a:r>
            <a:endParaRPr lang="en-GB" dirty="0">
              <a:solidFill>
                <a:schemeClr val="tx1"/>
              </a:solidFill>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Extrae</a:t>
            </a:r>
            <a:r>
              <a:rPr lang="en-GB" dirty="0" smtClean="0"/>
              <a:t> and </a:t>
            </a:r>
            <a:r>
              <a:rPr lang="en-GB" dirty="0" err="1" smtClean="0"/>
              <a:t>Paraver</a:t>
            </a:r>
            <a:endParaRPr lang="en-GB" dirty="0"/>
          </a:p>
        </p:txBody>
      </p:sp>
      <p:sp>
        <p:nvSpPr>
          <p:cNvPr id="3" name="Content Placeholder 2"/>
          <p:cNvSpPr>
            <a:spLocks noGrp="1"/>
          </p:cNvSpPr>
          <p:nvPr>
            <p:ph idx="1"/>
          </p:nvPr>
        </p:nvSpPr>
        <p:spPr>
          <a:xfrm>
            <a:off x="179512" y="1600200"/>
            <a:ext cx="8784976" cy="4997152"/>
          </a:xfrm>
        </p:spPr>
        <p:txBody>
          <a:bodyPr>
            <a:normAutofit fontScale="92500"/>
          </a:bodyPr>
          <a:lstStyle/>
          <a:p>
            <a:r>
              <a:rPr lang="en-GB" dirty="0" smtClean="0"/>
              <a:t>From Barcelona Supercomputing </a:t>
            </a:r>
            <a:r>
              <a:rPr lang="en-GB" dirty="0" err="1" smtClean="0"/>
              <a:t>Center</a:t>
            </a:r>
            <a:endParaRPr lang="en-GB" dirty="0" smtClean="0"/>
          </a:p>
          <a:p>
            <a:pPr lvl="1"/>
            <a:r>
              <a:rPr lang="en-GB" dirty="0">
                <a:hlinkClick r:id="rId1"/>
              </a:rPr>
              <a:t>http://</a:t>
            </a:r>
            <a:r>
              <a:rPr lang="en-GB" dirty="0" smtClean="0">
                <a:hlinkClick r:id="rId1"/>
              </a:rPr>
              <a:t>www.bsc.es/computer-sciences/performance-tools/trace-generation</a:t>
            </a:r>
            <a:endParaRPr lang="en-GB" dirty="0" smtClean="0"/>
          </a:p>
          <a:p>
            <a:pPr lvl="1"/>
            <a:r>
              <a:rPr lang="en-GB" dirty="0">
                <a:hlinkClick r:id="rId2"/>
              </a:rPr>
              <a:t>http://</a:t>
            </a:r>
            <a:r>
              <a:rPr lang="en-GB" dirty="0" smtClean="0">
                <a:hlinkClick r:id="rId2"/>
              </a:rPr>
              <a:t>www.bsc.es/computer-sciences/performance-tools/paraver</a:t>
            </a:r>
            <a:endParaRPr lang="en-GB" dirty="0"/>
          </a:p>
          <a:p>
            <a:r>
              <a:rPr lang="en-GB" dirty="0" smtClean="0"/>
              <a:t>Create and </a:t>
            </a:r>
            <a:r>
              <a:rPr lang="en-GB" dirty="0" err="1" smtClean="0"/>
              <a:t>analyze</a:t>
            </a:r>
            <a:r>
              <a:rPr lang="en-GB" dirty="0" smtClean="0"/>
              <a:t> traces of </a:t>
            </a:r>
            <a:r>
              <a:rPr lang="en-GB" dirty="0" err="1" smtClean="0"/>
              <a:t>OpenCL</a:t>
            </a:r>
            <a:r>
              <a:rPr lang="en-GB" dirty="0" smtClean="0"/>
              <a:t> programs</a:t>
            </a:r>
            <a:endParaRPr lang="en-GB" dirty="0" smtClean="0"/>
          </a:p>
          <a:p>
            <a:pPr lvl="1"/>
            <a:r>
              <a:rPr lang="en-GB" dirty="0" smtClean="0"/>
              <a:t>Also MPI, </a:t>
            </a:r>
            <a:r>
              <a:rPr lang="en-GB" dirty="0" err="1" smtClean="0"/>
              <a:t>OpenMP</a:t>
            </a:r>
            <a:endParaRPr lang="en-GB" dirty="0" smtClean="0"/>
          </a:p>
          <a:p>
            <a:r>
              <a:rPr lang="en-GB" dirty="0"/>
              <a:t>Required versions:</a:t>
            </a:r>
            <a:endParaRPr lang="en-GB" dirty="0"/>
          </a:p>
          <a:p>
            <a:pPr lvl="1"/>
            <a:r>
              <a:rPr lang="en-GB" dirty="0" err="1"/>
              <a:t>Extrae</a:t>
            </a:r>
            <a:r>
              <a:rPr lang="en-GB" dirty="0"/>
              <a:t> v2.3.5rc</a:t>
            </a:r>
            <a:endParaRPr lang="en-GB" dirty="0"/>
          </a:p>
          <a:p>
            <a:pPr lvl="1"/>
            <a:r>
              <a:rPr lang="en-GB" dirty="0" err="1"/>
              <a:t>Paraver</a:t>
            </a:r>
            <a:r>
              <a:rPr lang="en-GB" dirty="0"/>
              <a:t> 4.4.5</a:t>
            </a:r>
            <a:endParaRPr lang="en-GB" dirty="0"/>
          </a:p>
          <a:p>
            <a:pPr lvl="1"/>
            <a:endParaRPr lang="en-GB" dirty="0"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Extrae</a:t>
            </a:r>
            <a:r>
              <a:rPr lang="en-GB" dirty="0" smtClean="0"/>
              <a:t> and </a:t>
            </a:r>
            <a:r>
              <a:rPr lang="en-GB" dirty="0" err="1" smtClean="0"/>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smtClean="0"/>
              <a:t>Extrae</a:t>
            </a:r>
            <a:r>
              <a:rPr lang="en-GB" dirty="0" smtClean="0"/>
              <a:t> </a:t>
            </a:r>
            <a:r>
              <a:rPr lang="en-GB" i="1" dirty="0"/>
              <a:t>instruments</a:t>
            </a:r>
            <a:r>
              <a:rPr lang="en-GB" dirty="0"/>
              <a:t> your application and produces “</a:t>
            </a:r>
            <a:r>
              <a:rPr lang="en-GB" dirty="0" err="1"/>
              <a:t>timestamped</a:t>
            </a:r>
            <a:r>
              <a:rPr lang="en-GB" dirty="0"/>
              <a:t> events of runtime calls, performance counters and source code </a:t>
            </a:r>
            <a:r>
              <a:rPr lang="en-GB" dirty="0" smtClean="0"/>
              <a:t>references”</a:t>
            </a:r>
            <a:endParaRPr lang="en-GB" dirty="0" smtClean="0"/>
          </a:p>
          <a:p>
            <a:pPr marL="914400" lvl="1" indent="-514350"/>
            <a:r>
              <a:rPr lang="en-GB" dirty="0" smtClean="0"/>
              <a:t>Allows you to measure the run times of your API and kernel calls</a:t>
            </a:r>
            <a:endParaRPr lang="en-GB" dirty="0" smtClean="0"/>
          </a:p>
          <a:p>
            <a:pPr marL="514350" indent="-514350">
              <a:buFont typeface="+mj-lt"/>
              <a:buAutoNum type="arabicPeriod"/>
            </a:pPr>
            <a:endParaRPr lang="en-GB" dirty="0"/>
          </a:p>
          <a:p>
            <a:pPr marL="514350" indent="-514350">
              <a:buFont typeface="+mj-lt"/>
              <a:buAutoNum type="arabicPeriod"/>
            </a:pPr>
            <a:r>
              <a:rPr lang="en-GB" dirty="0" err="1" smtClean="0"/>
              <a:t>Paraver</a:t>
            </a:r>
            <a:r>
              <a:rPr lang="en-GB" dirty="0" smtClean="0"/>
              <a:t> </a:t>
            </a:r>
            <a:r>
              <a:rPr lang="en-GB" dirty="0"/>
              <a:t>provides a way to view and </a:t>
            </a:r>
            <a:r>
              <a:rPr lang="en-GB" dirty="0" err="1"/>
              <a:t>analyze</a:t>
            </a:r>
            <a:r>
              <a:rPr lang="en-GB" dirty="0"/>
              <a:t> these </a:t>
            </a:r>
            <a:r>
              <a:rPr lang="en-GB" dirty="0" smtClean="0"/>
              <a:t>traces in a graphical way</a:t>
            </a:r>
            <a:endParaRPr lang="en-GB" dirty="0"/>
          </a:p>
          <a:p>
            <a:pPr lvl="1"/>
            <a:endParaRPr lang="en-GB" dirty="0" smtClean="0"/>
          </a:p>
          <a:p>
            <a:endParaRPr lang="en-GB" dirty="0"/>
          </a:p>
          <a:p>
            <a:endParaRPr lang="en-GB"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Important!</a:t>
            </a:r>
            <a:endParaRPr lang="en-GB" dirty="0"/>
          </a:p>
        </p:txBody>
      </p:sp>
      <p:sp>
        <p:nvSpPr>
          <p:cNvPr id="3" name="Content Placeholder 2"/>
          <p:cNvSpPr>
            <a:spLocks noGrp="1"/>
          </p:cNvSpPr>
          <p:nvPr>
            <p:ph idx="1"/>
          </p:nvPr>
        </p:nvSpPr>
        <p:spPr/>
        <p:txBody>
          <a:bodyPr>
            <a:normAutofit lnSpcReduction="10000"/>
          </a:bodyPr>
          <a:lstStyle/>
          <a:p>
            <a:r>
              <a:rPr lang="en-GB" dirty="0" smtClean="0"/>
              <a:t>At the moment NVIDIA® GPUs support up to </a:t>
            </a:r>
            <a:r>
              <a:rPr lang="en-GB" dirty="0" err="1" smtClean="0"/>
              <a:t>OpenCL</a:t>
            </a:r>
            <a:r>
              <a:rPr lang="en-GB" dirty="0" smtClean="0"/>
              <a:t> v1.1 and AMD® and Intel® support v1.2</a:t>
            </a:r>
            <a:endParaRPr lang="en-GB" dirty="0" smtClean="0"/>
          </a:p>
          <a:p>
            <a:r>
              <a:rPr lang="en-GB" dirty="0" smtClean="0"/>
              <a:t>If you want to profile on NVIDIA® devices you </a:t>
            </a:r>
            <a:r>
              <a:rPr lang="en-GB" b="1" dirty="0" smtClean="0"/>
              <a:t>must</a:t>
            </a:r>
            <a:r>
              <a:rPr lang="en-GB" dirty="0" smtClean="0"/>
              <a:t> compile </a:t>
            </a:r>
            <a:r>
              <a:rPr lang="en-GB" dirty="0" err="1" smtClean="0"/>
              <a:t>Extrae</a:t>
            </a:r>
            <a:r>
              <a:rPr lang="en-GB" dirty="0" smtClean="0"/>
              <a:t> against the NVIDIA headers and runtime otherwise v1.2 code will be used by </a:t>
            </a:r>
            <a:r>
              <a:rPr lang="en-GB" dirty="0" err="1" smtClean="0"/>
              <a:t>Extrae</a:t>
            </a:r>
            <a:r>
              <a:rPr lang="en-GB" dirty="0" smtClean="0"/>
              <a:t> internally which will cause the trace step to </a:t>
            </a:r>
            <a:r>
              <a:rPr lang="en-GB" dirty="0" err="1" smtClean="0"/>
              <a:t>segfault</a:t>
            </a:r>
            <a:endParaRPr lang="en-GB" dirty="0" smtClean="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Installing </a:t>
            </a:r>
            <a:r>
              <a:rPr lang="en-GB" dirty="0" err="1" smtClean="0"/>
              <a:t>Extrae</a:t>
            </a:r>
            <a:r>
              <a:rPr lang="en-GB" dirty="0" smtClean="0"/>
              <a:t> and </a:t>
            </a:r>
            <a:r>
              <a:rPr lang="en-GB" dirty="0" err="1" smtClean="0"/>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smtClean="0"/>
              <a:t>Paraver</a:t>
            </a:r>
            <a:r>
              <a:rPr lang="en-GB" dirty="0" smtClean="0"/>
              <a:t> is easy to install on Linux</a:t>
            </a:r>
            <a:endParaRPr lang="en-GB" dirty="0" smtClean="0"/>
          </a:p>
          <a:p>
            <a:pPr lvl="1"/>
            <a:r>
              <a:rPr lang="en-GB" dirty="0" smtClean="0"/>
              <a:t>Just download and unpack the binary</a:t>
            </a:r>
            <a:endParaRPr lang="en-GB" dirty="0" smtClean="0"/>
          </a:p>
          <a:p>
            <a:r>
              <a:rPr lang="en-GB" dirty="0" err="1" smtClean="0"/>
              <a:t>Extrae</a:t>
            </a:r>
            <a:r>
              <a:rPr lang="en-GB" dirty="0" smtClean="0"/>
              <a:t> has some dependencies, some of which you’ll have to build from source</a:t>
            </a:r>
            <a:endParaRPr lang="en-GB" dirty="0" smtClean="0"/>
          </a:p>
          <a:p>
            <a:pPr lvl="1"/>
            <a:r>
              <a:rPr lang="en-GB" dirty="0" smtClean="0"/>
              <a:t>libxml2</a:t>
            </a:r>
            <a:endParaRPr lang="en-GB" dirty="0" smtClean="0"/>
          </a:p>
          <a:p>
            <a:pPr lvl="1"/>
            <a:r>
              <a:rPr lang="en-GB" dirty="0" err="1" smtClean="0"/>
              <a:t>binutils-dev</a:t>
            </a:r>
            <a:endParaRPr lang="en-GB" dirty="0" smtClean="0"/>
          </a:p>
          <a:p>
            <a:pPr lvl="1"/>
            <a:r>
              <a:rPr lang="en-GB" dirty="0" err="1" smtClean="0"/>
              <a:t>libunwind</a:t>
            </a:r>
            <a:endParaRPr lang="en-GB" dirty="0" smtClean="0"/>
          </a:p>
          <a:p>
            <a:pPr lvl="1"/>
            <a:r>
              <a:rPr lang="en-GB" dirty="0" smtClean="0"/>
              <a:t>PAPI</a:t>
            </a:r>
            <a:endParaRPr lang="en-GB" dirty="0" smtClean="0"/>
          </a:p>
          <a:p>
            <a:pPr lvl="1"/>
            <a:r>
              <a:rPr lang="en-GB" dirty="0" smtClean="0"/>
              <a:t>MPI (optional)</a:t>
            </a:r>
            <a:endParaRPr lang="en-GB" dirty="0"/>
          </a:p>
          <a:p>
            <a:r>
              <a:rPr lang="en-GB" dirty="0" smtClean="0"/>
              <a:t>Use something like the following command line to configure before “make &amp;&amp; make install”:</a:t>
            </a:r>
            <a:br>
              <a:rPr lang="en-GB" dirty="0" smtClean="0"/>
            </a:br>
            <a:endParaRPr lang="en-GB" sz="1800" dirty="0" smtClean="0"/>
          </a:p>
          <a:p>
            <a:pPr marL="457200" lvl="1" indent="0">
              <a:buNone/>
            </a:pPr>
            <a:r>
              <a:rPr lang="en-GB" dirty="0" smtClean="0">
                <a:latin typeface="Courier New Bold" panose="02070309020205020404"/>
              </a:rPr>
              <a:t>./configure –-prefix=$HOME/</a:t>
            </a:r>
            <a:r>
              <a:rPr lang="en-GB" dirty="0" err="1" smtClean="0">
                <a:latin typeface="Courier New Bold" panose="02070309020205020404"/>
              </a:rPr>
              <a:t>extrae</a:t>
            </a:r>
            <a:r>
              <a:rPr lang="en-GB" dirty="0" smtClean="0">
                <a:latin typeface="Courier New Bold" panose="02070309020205020404"/>
              </a:rPr>
              <a:t> --with-</a:t>
            </a:r>
            <a:r>
              <a:rPr lang="en-GB" dirty="0" err="1" smtClean="0">
                <a:latin typeface="Courier New Bold" panose="02070309020205020404"/>
              </a:rPr>
              <a:t>binutils</a:t>
            </a:r>
            <a:r>
              <a:rPr lang="en-GB" dirty="0" smtClean="0">
                <a:latin typeface="Courier New Bold" panose="02070309020205020404"/>
              </a:rPr>
              <a:t>=$HOME --with-</a:t>
            </a:r>
            <a:r>
              <a:rPr lang="en-GB" dirty="0" err="1" smtClean="0">
                <a:latin typeface="Courier New Bold" panose="02070309020205020404"/>
              </a:rPr>
              <a:t>papi</a:t>
            </a:r>
            <a:r>
              <a:rPr lang="en-GB" dirty="0" smtClean="0">
                <a:latin typeface="Courier New Bold" panose="02070309020205020404"/>
              </a:rPr>
              <a:t>=$HOME --with-</a:t>
            </a:r>
            <a:r>
              <a:rPr lang="en-GB" dirty="0" err="1" smtClean="0">
                <a:latin typeface="Courier New Bold" panose="02070309020205020404"/>
              </a:rPr>
              <a:t>mpi</a:t>
            </a:r>
            <a:r>
              <a:rPr lang="en-GB" dirty="0" smtClean="0">
                <a:latin typeface="Courier New Bold" panose="02070309020205020404"/>
              </a:rPr>
              <a:t>=$HOME --without-</a:t>
            </a:r>
            <a:r>
              <a:rPr lang="en-GB" dirty="0" err="1" smtClean="0">
                <a:latin typeface="Courier New Bold" panose="02070309020205020404"/>
              </a:rPr>
              <a:t>dyninst</a:t>
            </a:r>
            <a:r>
              <a:rPr lang="en-GB" dirty="0" smtClean="0">
                <a:latin typeface="Courier New Bold" panose="02070309020205020404"/>
              </a:rPr>
              <a:t> --with-unwind=$HOME --with-</a:t>
            </a:r>
            <a:r>
              <a:rPr lang="en-GB" dirty="0" err="1" smtClean="0">
                <a:latin typeface="Courier New Bold" panose="02070309020205020404"/>
              </a:rPr>
              <a:t>opencl</a:t>
            </a:r>
            <a:r>
              <a:rPr lang="en-GB" dirty="0" smtClean="0">
                <a:latin typeface="Courier New Bold" panose="02070309020205020404"/>
              </a:rPr>
              <a:t>=/</a:t>
            </a:r>
            <a:r>
              <a:rPr lang="en-GB" dirty="0" err="1" smtClean="0">
                <a:latin typeface="Courier New Bold" panose="02070309020205020404"/>
              </a:rPr>
              <a:t>usr</a:t>
            </a:r>
            <a:r>
              <a:rPr lang="en-GB" dirty="0" smtClean="0">
                <a:latin typeface="Courier New Bold" panose="02070309020205020404"/>
              </a:rPr>
              <a:t>/local/ --with-</a:t>
            </a:r>
            <a:r>
              <a:rPr lang="en-GB" dirty="0" err="1" smtClean="0">
                <a:latin typeface="Courier New Bold" panose="02070309020205020404"/>
              </a:rPr>
              <a:t>opencl</a:t>
            </a:r>
            <a:r>
              <a:rPr lang="en-GB" dirty="0" smtClean="0">
                <a:latin typeface="Courier New Bold" panose="02070309020205020404"/>
              </a:rPr>
              <a:t>-libs=/</a:t>
            </a:r>
            <a:r>
              <a:rPr lang="en-GB" dirty="0" err="1" smtClean="0">
                <a:latin typeface="Courier New Bold" panose="02070309020205020404"/>
              </a:rPr>
              <a:t>usr</a:t>
            </a:r>
            <a:r>
              <a:rPr lang="en-GB" dirty="0" smtClean="0">
                <a:latin typeface="Courier New Bold" panose="02070309020205020404"/>
              </a:rPr>
              <a:t>/lib64</a:t>
            </a:r>
            <a:endParaRPr lang="en-GB"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 1 – tracing your code</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Copy the trace.sh script from </a:t>
            </a:r>
            <a:r>
              <a:rPr lang="en-GB" dirty="0" err="1" smtClean="0"/>
              <a:t>extrae</a:t>
            </a:r>
            <a:r>
              <a:rPr lang="en-GB" dirty="0" smtClean="0"/>
              <a:t>/share/example/OPENCL to your project directory</a:t>
            </a:r>
            <a:endParaRPr lang="en-GB" dirty="0" smtClean="0"/>
          </a:p>
          <a:p>
            <a:pPr lvl="1"/>
            <a:r>
              <a:rPr lang="en-GB" dirty="0" smtClean="0"/>
              <a:t>This sets up a few environment variables and then runs your compiled binary</a:t>
            </a:r>
            <a:endParaRPr lang="en-GB" dirty="0" smtClean="0"/>
          </a:p>
          <a:p>
            <a:r>
              <a:rPr lang="en-GB" dirty="0" smtClean="0"/>
              <a:t>Copy the extrae.xml file from the same location to your project directory</a:t>
            </a:r>
            <a:endParaRPr lang="en-GB" dirty="0" smtClean="0"/>
          </a:p>
          <a:p>
            <a:pPr lvl="1"/>
            <a:r>
              <a:rPr lang="en-GB" dirty="0" smtClean="0"/>
              <a:t>This gives some instructions to </a:t>
            </a:r>
            <a:r>
              <a:rPr lang="en-GB" dirty="0" err="1" smtClean="0"/>
              <a:t>Extrae</a:t>
            </a:r>
            <a:r>
              <a:rPr lang="en-GB" dirty="0" smtClean="0"/>
              <a:t> as to how to profile your code</a:t>
            </a:r>
            <a:endParaRPr lang="en-GB" dirty="0" smtClean="0"/>
          </a:p>
          <a:p>
            <a:pPr lvl="1"/>
            <a:r>
              <a:rPr lang="en-GB" dirty="0" smtClean="0"/>
              <a:t>Lots of options here – see their user guide</a:t>
            </a:r>
            <a:endParaRPr lang="en-GB" dirty="0" smtClean="0"/>
          </a:p>
          <a:p>
            <a:pPr lvl="1"/>
            <a:r>
              <a:rPr lang="en-GB" dirty="0" smtClean="0"/>
              <a:t>The default they provide is fine to use to begin with</a:t>
            </a:r>
            <a:endParaRPr lang="en-GB" dirty="0" smtClean="0"/>
          </a:p>
          <a:p>
            <a:r>
              <a:rPr lang="en-GB" dirty="0" smtClean="0"/>
              <a:t>Trace!</a:t>
            </a:r>
            <a:endParaRPr lang="en-GB" dirty="0" smtClean="0"/>
          </a:p>
          <a:p>
            <a:pPr lvl="1"/>
            <a:r>
              <a:rPr lang="en-GB" b="1" dirty="0" smtClean="0">
                <a:latin typeface="Courier New" panose="02070309020205020404"/>
                <a:cs typeface="Courier New" panose="02070309020205020404"/>
              </a:rPr>
              <a:t>./trace.sh ./</a:t>
            </a:r>
            <a:r>
              <a:rPr lang="en-GB" b="1" dirty="0" err="1" smtClean="0">
                <a:latin typeface="Courier New" panose="02070309020205020404"/>
                <a:cs typeface="Courier New" panose="02070309020205020404"/>
              </a:rPr>
              <a:t>a.out</a:t>
            </a:r>
            <a:endParaRPr lang="en-GB" b="1" dirty="0">
              <a:latin typeface="Courier New" panose="02070309020205020404"/>
              <a:cs typeface="Courier New" panose="02070309020205020404"/>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 2 – visualize the trace</a:t>
            </a:r>
            <a:endParaRPr lang="en-GB" dirty="0"/>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smtClean="0"/>
              <a:t>Extrae</a:t>
            </a:r>
            <a:r>
              <a:rPr lang="en-GB" dirty="0" smtClean="0"/>
              <a:t> produces a number of files</a:t>
            </a:r>
            <a:endParaRPr lang="en-GB" dirty="0" smtClean="0"/>
          </a:p>
          <a:p>
            <a:pPr lvl="1"/>
            <a:r>
              <a:rPr lang="en-GB" dirty="0" smtClean="0"/>
              <a:t>.</a:t>
            </a:r>
            <a:r>
              <a:rPr lang="en-GB" dirty="0" err="1" smtClean="0"/>
              <a:t>prv</a:t>
            </a:r>
            <a:r>
              <a:rPr lang="en-GB" dirty="0" smtClean="0"/>
              <a:t>, .</a:t>
            </a:r>
            <a:r>
              <a:rPr lang="en-GB" dirty="0" err="1" smtClean="0"/>
              <a:t>pcf</a:t>
            </a:r>
            <a:r>
              <a:rPr lang="en-GB" dirty="0" smtClean="0"/>
              <a:t>, .row, etc…</a:t>
            </a:r>
            <a:endParaRPr lang="en-GB" dirty="0" smtClean="0"/>
          </a:p>
          <a:p>
            <a:r>
              <a:rPr lang="en-GB" dirty="0" smtClean="0"/>
              <a:t>Run </a:t>
            </a:r>
            <a:r>
              <a:rPr lang="en-GB" dirty="0" err="1" smtClean="0"/>
              <a:t>Paraver</a:t>
            </a:r>
            <a:endParaRPr lang="en-GB" dirty="0" smtClean="0"/>
          </a:p>
          <a:p>
            <a:pPr lvl="1"/>
            <a:r>
              <a:rPr lang="en-GB" b="1" dirty="0" smtClean="0">
                <a:latin typeface="Courier New" panose="02070309020205020404"/>
                <a:cs typeface="Courier New" panose="02070309020205020404"/>
              </a:rPr>
              <a:t>./</a:t>
            </a:r>
            <a:r>
              <a:rPr lang="en-GB" b="1" dirty="0" err="1" smtClean="0">
                <a:latin typeface="Courier New" panose="02070309020205020404"/>
                <a:cs typeface="Courier New" panose="02070309020205020404"/>
              </a:rPr>
              <a:t>wxparaver</a:t>
            </a:r>
            <a:r>
              <a:rPr lang="en-GB" b="1" dirty="0" smtClean="0">
                <a:latin typeface="Courier New" panose="02070309020205020404"/>
                <a:cs typeface="Courier New" panose="02070309020205020404"/>
              </a:rPr>
              <a:t>-&lt;version&gt;/bin/</a:t>
            </a:r>
            <a:r>
              <a:rPr lang="en-GB" b="1" dirty="0" err="1" smtClean="0">
                <a:latin typeface="Courier New" panose="02070309020205020404"/>
                <a:cs typeface="Courier New" panose="02070309020205020404"/>
              </a:rPr>
              <a:t>wxparaver</a:t>
            </a:r>
            <a:endParaRPr lang="en-GB" b="1" dirty="0" smtClean="0">
              <a:latin typeface="Courier New" panose="02070309020205020404"/>
              <a:cs typeface="Courier New" panose="02070309020205020404"/>
            </a:endParaRPr>
          </a:p>
          <a:p>
            <a:r>
              <a:rPr lang="en-GB" dirty="0" smtClean="0"/>
              <a:t>Load in the trace</a:t>
            </a:r>
            <a:endParaRPr lang="en-GB" dirty="0" smtClean="0"/>
          </a:p>
          <a:p>
            <a:pPr lvl="1"/>
            <a:r>
              <a:rPr lang="en-GB" dirty="0" smtClean="0"/>
              <a:t>File –&gt; Load Trace -&gt; Select the .</a:t>
            </a:r>
            <a:r>
              <a:rPr lang="en-GB" dirty="0" err="1" smtClean="0"/>
              <a:t>prv</a:t>
            </a:r>
            <a:r>
              <a:rPr lang="en-GB" dirty="0" smtClean="0"/>
              <a:t> file</a:t>
            </a:r>
            <a:endParaRPr lang="en-GB" dirty="0" smtClean="0"/>
          </a:p>
          <a:p>
            <a:r>
              <a:rPr lang="en-GB" dirty="0" smtClean="0"/>
              <a:t>Load in the provided </a:t>
            </a:r>
            <a:r>
              <a:rPr lang="en-GB" dirty="0" err="1" smtClean="0"/>
              <a:t>OpenCL</a:t>
            </a:r>
            <a:r>
              <a:rPr lang="en-GB" dirty="0" smtClean="0"/>
              <a:t> view </a:t>
            </a:r>
            <a:r>
              <a:rPr lang="en-GB" dirty="0" err="1" smtClean="0"/>
              <a:t>config</a:t>
            </a:r>
            <a:r>
              <a:rPr lang="en-GB" dirty="0" smtClean="0"/>
              <a:t> file</a:t>
            </a:r>
            <a:endParaRPr lang="en-GB" dirty="0" smtClean="0"/>
          </a:p>
          <a:p>
            <a:pPr lvl="1"/>
            <a:r>
              <a:rPr lang="en-GB" dirty="0" smtClean="0"/>
              <a:t>File -&gt; Load configuration -&gt; </a:t>
            </a:r>
            <a:r>
              <a:rPr lang="en-GB" dirty="0" err="1" smtClean="0"/>
              <a:t>wxparaver</a:t>
            </a:r>
            <a:r>
              <a:rPr lang="en-GB" dirty="0" smtClean="0"/>
              <a:t>-&lt;version&gt;/</a:t>
            </a:r>
            <a:r>
              <a:rPr lang="en-GB" dirty="0" err="1" smtClean="0"/>
              <a:t>cfgs</a:t>
            </a:r>
            <a:r>
              <a:rPr lang="en-GB" dirty="0" smtClean="0"/>
              <a:t>/</a:t>
            </a:r>
            <a:r>
              <a:rPr lang="en-GB" dirty="0" err="1" smtClean="0"/>
              <a:t>OpenCL</a:t>
            </a:r>
            <a:r>
              <a:rPr lang="en-GB" dirty="0" smtClean="0"/>
              <a:t>/views/</a:t>
            </a:r>
            <a:r>
              <a:rPr lang="en-GB" dirty="0" err="1" smtClean="0"/>
              <a:t>opencl_call.cfg</a:t>
            </a:r>
            <a:endParaRPr lang="en-GB" dirty="0" smtClean="0"/>
          </a:p>
          <a:p>
            <a:r>
              <a:rPr lang="en-GB" dirty="0" smtClean="0"/>
              <a:t>The traces appear as three windows</a:t>
            </a:r>
            <a:endParaRPr lang="en-GB" dirty="0" smtClean="0"/>
          </a:p>
          <a:p>
            <a:pPr marL="971550" lvl="1" indent="-514350">
              <a:buFont typeface="+mj-lt"/>
              <a:buAutoNum type="arabicPeriod"/>
            </a:pPr>
            <a:r>
              <a:rPr lang="en-GB" dirty="0" err="1" smtClean="0"/>
              <a:t>OpenCL</a:t>
            </a:r>
            <a:r>
              <a:rPr lang="en-GB" dirty="0" smtClean="0"/>
              <a:t> call in host - timings of API calls</a:t>
            </a:r>
            <a:endParaRPr lang="en-GB" dirty="0" smtClean="0"/>
          </a:p>
          <a:p>
            <a:pPr marL="971550" lvl="1" indent="-514350">
              <a:buFont typeface="+mj-lt"/>
              <a:buAutoNum type="arabicPeriod"/>
            </a:pPr>
            <a:r>
              <a:rPr lang="en-GB" dirty="0" smtClean="0"/>
              <a:t>Kernel Name – run times of kernel executions</a:t>
            </a:r>
            <a:endParaRPr lang="en-GB" dirty="0" smtClean="0"/>
          </a:p>
          <a:p>
            <a:pPr marL="971550" lvl="1" indent="-514350">
              <a:buFont typeface="+mj-lt"/>
              <a:buAutoNum type="arabicPeriod"/>
            </a:pPr>
            <a:r>
              <a:rPr lang="en-GB" dirty="0" err="1" smtClean="0"/>
              <a:t>OpenCL</a:t>
            </a:r>
            <a:r>
              <a:rPr lang="en-GB" dirty="0" smtClean="0"/>
              <a:t> call in accelerator – information about total compute </a:t>
            </a:r>
            <a:r>
              <a:rPr lang="en-GB" dirty="0" err="1" smtClean="0"/>
              <a:t>vs</a:t>
            </a:r>
            <a:r>
              <a:rPr lang="en-GB" dirty="0" smtClean="0"/>
              <a:t> memory transfer times</a:t>
            </a:r>
            <a:endParaRPr lang="en-GB" dirty="0" smtClean="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Paraver</a:t>
            </a:r>
            <a:endParaRPr lang="en-GB" dirty="0"/>
          </a:p>
        </p:txBody>
      </p:sp>
      <p:pic>
        <p:nvPicPr>
          <p:cNvPr id="6" name="Content Placeholder 5"/>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491880" y="1916832"/>
            <a:ext cx="5184576" cy="3787069"/>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C/C++ linking (</a:t>
            </a:r>
            <a:r>
              <a:rPr lang="en-GB" dirty="0" err="1" smtClean="0"/>
              <a:t>gcc</a:t>
            </a:r>
            <a:r>
              <a:rPr lang="en-GB" dirty="0" smtClean="0"/>
              <a:t>/g++)</a:t>
            </a:r>
            <a:endParaRPr lang="en-GB" dirty="0"/>
          </a:p>
        </p:txBody>
      </p:sp>
      <p:sp>
        <p:nvSpPr>
          <p:cNvPr id="3" name="Content Placeholder 2"/>
          <p:cNvSpPr>
            <a:spLocks noGrp="1"/>
          </p:cNvSpPr>
          <p:nvPr>
            <p:ph idx="1"/>
          </p:nvPr>
        </p:nvSpPr>
        <p:spPr>
          <a:xfrm>
            <a:off x="457200" y="1600200"/>
            <a:ext cx="8229600" cy="4853136"/>
          </a:xfrm>
        </p:spPr>
        <p:txBody>
          <a:bodyPr>
            <a:normAutofit fontScale="85000" lnSpcReduction="20000"/>
          </a:bodyPr>
          <a:lstStyle/>
          <a:p>
            <a:pPr>
              <a:lnSpc>
                <a:spcPct val="110000"/>
              </a:lnSpc>
            </a:pPr>
            <a:r>
              <a:rPr lang="en-GB" dirty="0" smtClean="0"/>
              <a:t>In order to compile your OpenCL program you must tell the compiler to use the OpenCL library with the flag: </a:t>
            </a:r>
            <a:r>
              <a:rPr lang="en-GB" b="1" dirty="0" smtClean="0">
                <a:solidFill>
                  <a:schemeClr val="accent6">
                    <a:lumMod val="75000"/>
                  </a:schemeClr>
                </a:solidFill>
                <a:latin typeface="Courier New Bold" panose="02070309020205020404"/>
                <a:cs typeface="Courier New Bold" panose="02070309020205020404"/>
              </a:rPr>
              <a:t>–l OpenCL</a:t>
            </a:r>
            <a:endParaRPr lang="en-GB" b="1" dirty="0" smtClean="0">
              <a:solidFill>
                <a:schemeClr val="accent6">
                  <a:lumMod val="75000"/>
                </a:schemeClr>
              </a:solidFill>
              <a:latin typeface="Courier New Bold" panose="02070309020205020404"/>
              <a:cs typeface="Courier New Bold" panose="02070309020205020404"/>
            </a:endParaRPr>
          </a:p>
          <a:p>
            <a:pPr>
              <a:lnSpc>
                <a:spcPct val="110000"/>
              </a:lnSpc>
            </a:pPr>
            <a:r>
              <a:rPr lang="en-GB" dirty="0" smtClean="0"/>
              <a:t>If the compiler cannot find the OpenCL header files (it should do) you must specify the location of the CL/ folder with the </a:t>
            </a:r>
            <a:r>
              <a:rPr lang="en-GB" b="1" dirty="0" smtClean="0">
                <a:solidFill>
                  <a:schemeClr val="accent6">
                    <a:lumMod val="75000"/>
                  </a:schemeClr>
                </a:solidFill>
                <a:latin typeface="Courier New Bold" panose="02070309020205020404"/>
                <a:cs typeface="Courier New Bold" panose="02070309020205020404"/>
              </a:rPr>
              <a:t>–I</a:t>
            </a:r>
            <a:r>
              <a:rPr lang="en-GB" b="1" dirty="0" smtClean="0">
                <a:solidFill>
                  <a:schemeClr val="accent6">
                    <a:lumMod val="75000"/>
                  </a:schemeClr>
                </a:solidFill>
              </a:rPr>
              <a:t> </a:t>
            </a:r>
            <a:r>
              <a:rPr lang="en-GB" dirty="0" smtClean="0"/>
              <a:t>(capital “</a:t>
            </a:r>
            <a:r>
              <a:rPr lang="en-GB" dirty="0" err="1" smtClean="0"/>
              <a:t>i</a:t>
            </a:r>
            <a:r>
              <a:rPr lang="en-GB" dirty="0" smtClean="0"/>
              <a:t>”) flag</a:t>
            </a:r>
            <a:endParaRPr lang="en-GB" dirty="0" smtClean="0"/>
          </a:p>
          <a:p>
            <a:pPr>
              <a:lnSpc>
                <a:spcPct val="110000"/>
              </a:lnSpc>
            </a:pPr>
            <a:r>
              <a:rPr lang="en-GB" dirty="0" smtClean="0"/>
              <a:t>If the linker cannot find the OpenCL runtime libraries (it should do) you must specify the location of the lib file with the </a:t>
            </a:r>
            <a:r>
              <a:rPr lang="en-GB" b="1" dirty="0" smtClean="0">
                <a:solidFill>
                  <a:schemeClr val="accent6">
                    <a:lumMod val="75000"/>
                  </a:schemeClr>
                </a:solidFill>
                <a:latin typeface="Courier New Bold" panose="02070309020205020404"/>
                <a:cs typeface="Courier New Bold" panose="02070309020205020404"/>
              </a:rPr>
              <a:t>–L</a:t>
            </a:r>
            <a:r>
              <a:rPr lang="en-GB" b="1" dirty="0" smtClean="0">
                <a:solidFill>
                  <a:schemeClr val="accent6">
                    <a:lumMod val="75000"/>
                  </a:schemeClr>
                </a:solidFill>
              </a:rPr>
              <a:t> </a:t>
            </a:r>
            <a:r>
              <a:rPr lang="en-GB" dirty="0" smtClean="0"/>
              <a:t>flag</a:t>
            </a:r>
            <a:endParaRPr lang="en-GB" dirty="0" smtClean="0"/>
          </a:p>
          <a:p>
            <a:pPr>
              <a:lnSpc>
                <a:spcPct val="110000"/>
              </a:lnSpc>
            </a:pPr>
            <a:r>
              <a:rPr lang="en-GB" dirty="0" smtClean="0"/>
              <a:t>Make sure you are using a recent enough version of </a:t>
            </a:r>
            <a:r>
              <a:rPr lang="en-GB" dirty="0" err="1" smtClean="0"/>
              <a:t>gcc</a:t>
            </a:r>
            <a:r>
              <a:rPr lang="en-GB" dirty="0" smtClean="0"/>
              <a:t>/g++ - at least v4.7 is required to use the OpenCL C++ API (which needs C++11 support)</a:t>
            </a:r>
            <a:endParaRPr lang="en-GB"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Usage Tips</a:t>
            </a:r>
            <a:endParaRPr lang="en-GB" dirty="0"/>
          </a:p>
        </p:txBody>
      </p:sp>
      <p:sp>
        <p:nvSpPr>
          <p:cNvPr id="3" name="Content Placeholder 2"/>
          <p:cNvSpPr>
            <a:spLocks noGrp="1"/>
          </p:cNvSpPr>
          <p:nvPr>
            <p:ph idx="1"/>
          </p:nvPr>
        </p:nvSpPr>
        <p:spPr>
          <a:xfrm>
            <a:off x="107504" y="1600200"/>
            <a:ext cx="8856984" cy="5141168"/>
          </a:xfrm>
        </p:spPr>
        <p:txBody>
          <a:bodyPr>
            <a:normAutofit fontScale="85000" lnSpcReduction="10000"/>
          </a:bodyPr>
          <a:lstStyle/>
          <a:p>
            <a:r>
              <a:rPr lang="en-GB" dirty="0" smtClean="0"/>
              <a:t>Show what the colours represent</a:t>
            </a:r>
            <a:endParaRPr lang="en-GB" dirty="0" smtClean="0"/>
          </a:p>
          <a:p>
            <a:pPr lvl="1"/>
            <a:r>
              <a:rPr lang="en-GB" dirty="0" smtClean="0"/>
              <a:t>Right click -&gt; Info Panel</a:t>
            </a:r>
            <a:endParaRPr lang="en-GB" dirty="0" smtClean="0"/>
          </a:p>
          <a:p>
            <a:r>
              <a:rPr lang="en-GB" dirty="0" smtClean="0"/>
              <a:t>Zoom in to examine specific areas of interest</a:t>
            </a:r>
            <a:endParaRPr lang="en-GB" dirty="0" smtClean="0"/>
          </a:p>
          <a:p>
            <a:pPr lvl="1"/>
            <a:r>
              <a:rPr lang="en-GB" dirty="0" smtClean="0"/>
              <a:t>Highlight a section of the trace to populate the timeline window</a:t>
            </a:r>
            <a:endParaRPr lang="en-GB" dirty="0" smtClean="0"/>
          </a:p>
          <a:p>
            <a:r>
              <a:rPr lang="en-GB" dirty="0" smtClean="0"/>
              <a:t>Tabulate the data – numerical timings of API calls</a:t>
            </a:r>
            <a:endParaRPr lang="en-GB" dirty="0" smtClean="0"/>
          </a:p>
          <a:p>
            <a:pPr lvl="1"/>
            <a:r>
              <a:rPr lang="en-GB" dirty="0" smtClean="0"/>
              <a:t>Select a timeline in the </a:t>
            </a:r>
            <a:r>
              <a:rPr lang="en-GB" dirty="0" err="1" smtClean="0"/>
              <a:t>Paraver</a:t>
            </a:r>
            <a:r>
              <a:rPr lang="en-GB" dirty="0" smtClean="0"/>
              <a:t> main window, click on the ‘New Histogram’ icon and select OK</a:t>
            </a:r>
            <a:endParaRPr lang="en-GB" dirty="0" smtClean="0"/>
          </a:p>
          <a:p>
            <a:r>
              <a:rPr lang="en-GB" dirty="0" smtClean="0"/>
              <a:t>Powerful software – can also pick up your MPI communications</a:t>
            </a:r>
            <a:endParaRPr lang="en-GB" dirty="0" smtClean="0"/>
          </a:p>
          <a:p>
            <a:r>
              <a:rPr lang="en-GB" dirty="0" smtClean="0"/>
              <a:t>Perform calculations with the data – see the </a:t>
            </a:r>
            <a:r>
              <a:rPr lang="en-GB" dirty="0" err="1" smtClean="0"/>
              <a:t>Paraver</a:t>
            </a:r>
            <a:r>
              <a:rPr lang="en-GB" dirty="0" smtClean="0"/>
              <a:t> user guide</a:t>
            </a:r>
            <a:endParaRPr lang="en-GB"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Platform specific profilers</a:t>
            </a:r>
            <a:endParaRPr lang="en-GB" dirty="0"/>
          </a:p>
        </p:txBody>
      </p:sp>
      <p:sp>
        <p:nvSpPr>
          <p:cNvPr id="3" name="Content Placeholder 2"/>
          <p:cNvSpPr>
            <a:spLocks noGrp="1"/>
          </p:cNvSpPr>
          <p:nvPr>
            <p:ph idx="1"/>
          </p:nvPr>
        </p:nvSpPr>
        <p:spPr/>
        <p:txBody>
          <a:bodyPr/>
          <a:lstStyle/>
          <a:p>
            <a:r>
              <a:rPr lang="en-GB" dirty="0" smtClean="0"/>
              <a:t>More information can be obtained about your </a:t>
            </a:r>
            <a:r>
              <a:rPr lang="en-GB" dirty="0" err="1" smtClean="0"/>
              <a:t>OpenCL</a:t>
            </a:r>
            <a:r>
              <a:rPr lang="en-GB" dirty="0" smtClean="0"/>
              <a:t> program by profiling it using the hardware vendors dedicated profilers</a:t>
            </a:r>
            <a:endParaRPr lang="en-GB" dirty="0" smtClean="0"/>
          </a:p>
          <a:p>
            <a:endParaRPr lang="en-GB" dirty="0"/>
          </a:p>
          <a:p>
            <a:r>
              <a:rPr lang="en-GB" dirty="0" err="1" smtClean="0"/>
              <a:t>OpenCL</a:t>
            </a:r>
            <a:r>
              <a:rPr lang="en-GB" dirty="0" smtClean="0"/>
              <a:t> profiling can be done with Events in the API itself for specific profiling of queues and kernel calls</a:t>
            </a:r>
            <a:endParaRPr lang="en-GB"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NVIDIA Visual Profiler®</a:t>
            </a:r>
            <a:endParaRPr lang="en-GB" dirty="0"/>
          </a:p>
        </p:txBody>
      </p:sp>
      <p:sp>
        <p:nvSpPr>
          <p:cNvPr id="6" name="Content Placeholder 4"/>
          <p:cNvSpPr txBox="1"/>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solidFill>
                  <a:prstClr val="black"/>
                </a:solidFill>
              </a:rPr>
              <a:t>This gives us information about:</a:t>
            </a:r>
            <a:endParaRPr lang="en-GB" dirty="0" smtClean="0">
              <a:solidFill>
                <a:prstClr val="black"/>
              </a:solidFill>
            </a:endParaRPr>
          </a:p>
          <a:p>
            <a:r>
              <a:rPr lang="en-GB" sz="3100" dirty="0" smtClean="0">
                <a:solidFill>
                  <a:prstClr val="black"/>
                </a:solidFill>
              </a:rPr>
              <a:t>Device occupancy</a:t>
            </a:r>
            <a:endParaRPr lang="en-GB" sz="3100" dirty="0" smtClean="0">
              <a:solidFill>
                <a:prstClr val="black"/>
              </a:solidFill>
            </a:endParaRPr>
          </a:p>
          <a:p>
            <a:r>
              <a:rPr lang="en-GB" sz="3100" dirty="0" smtClean="0">
                <a:solidFill>
                  <a:prstClr val="black"/>
                </a:solidFill>
              </a:rPr>
              <a:t>Memory bandwidth(between host and device)</a:t>
            </a:r>
            <a:endParaRPr lang="en-GB" sz="3100" dirty="0" smtClean="0">
              <a:solidFill>
                <a:prstClr val="black"/>
              </a:solidFill>
            </a:endParaRPr>
          </a:p>
          <a:p>
            <a:endParaRPr lang="en-GB" sz="3100" dirty="0" smtClean="0">
              <a:solidFill>
                <a:prstClr val="black"/>
              </a:solidFill>
            </a:endParaRPr>
          </a:p>
          <a:p>
            <a:endParaRPr lang="en-GB" sz="3100" dirty="0" smtClean="0">
              <a:solidFill>
                <a:prstClr val="black"/>
              </a:solidFill>
            </a:endParaRPr>
          </a:p>
          <a:p>
            <a:r>
              <a:rPr lang="en-GB" sz="3100" dirty="0" smtClean="0">
                <a:solidFill>
                  <a:prstClr val="black"/>
                </a:solidFill>
              </a:rPr>
              <a:t>Number of registers uses</a:t>
            </a:r>
            <a:endParaRPr lang="en-GB" sz="3100" dirty="0" smtClean="0">
              <a:solidFill>
                <a:prstClr val="black"/>
              </a:solidFill>
            </a:endParaRPr>
          </a:p>
          <a:p>
            <a:r>
              <a:rPr lang="en-GB" sz="3100" dirty="0" smtClean="0">
                <a:solidFill>
                  <a:prstClr val="black"/>
                </a:solidFill>
              </a:rPr>
              <a:t>Timeline of kernel executions and memory copies</a:t>
            </a:r>
            <a:endParaRPr lang="en-GB" sz="3100" dirty="0" smtClean="0">
              <a:solidFill>
                <a:prstClr val="black"/>
              </a:solidFill>
            </a:endParaRPr>
          </a:p>
          <a:p>
            <a:r>
              <a:rPr lang="en-GB" sz="3100" dirty="0" smtClean="0">
                <a:solidFill>
                  <a:prstClr val="black"/>
                </a:solidFill>
              </a:rPr>
              <a:t>Etc…</a:t>
            </a:r>
            <a:endParaRPr lang="en-GB" sz="3100" dirty="0">
              <a:solidFill>
                <a:prstClr val="black"/>
              </a:solidFill>
            </a:endParaRPr>
          </a:p>
        </p:txBody>
      </p:sp>
      <p:sp>
        <p:nvSpPr>
          <p:cNvPr id="7" name="Content Placeholder 7"/>
          <p:cNvSpPr txBox="1"/>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
        <p:nvSpPr>
          <p:cNvPr id="8" name="Content Placeholder 2"/>
          <p:cNvSpPr txBox="1"/>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000" dirty="0" smtClean="0">
                <a:solidFill>
                  <a:prstClr val="black"/>
                </a:solidFill>
              </a:rPr>
              <a:t>Start a new session:</a:t>
            </a:r>
            <a:endParaRPr lang="en-GB" sz="2000" dirty="0" smtClean="0">
              <a:solidFill>
                <a:prstClr val="black"/>
              </a:solidFill>
            </a:endParaRPr>
          </a:p>
          <a:p>
            <a:endParaRPr lang="en-GB" sz="2000" dirty="0" smtClean="0">
              <a:solidFill>
                <a:prstClr val="black"/>
              </a:solidFill>
            </a:endParaRPr>
          </a:p>
          <a:p>
            <a:r>
              <a:rPr lang="en-GB" sz="2000" dirty="0" smtClean="0">
                <a:solidFill>
                  <a:prstClr val="black"/>
                </a:solidFill>
              </a:rPr>
              <a:t>Follow the wizard, selecting the compiled binary in the File box (you do not need to make any code or compiler modifications). You can leave the other options as the default.</a:t>
            </a:r>
            <a:endParaRPr lang="en-GB" sz="2000" dirty="0" smtClean="0">
              <a:solidFill>
                <a:prstClr val="black"/>
              </a:solidFill>
            </a:endParaRPr>
          </a:p>
          <a:p>
            <a:r>
              <a:rPr lang="en-GB" sz="2000" dirty="0" smtClean="0">
                <a:solidFill>
                  <a:prstClr val="black"/>
                </a:solidFill>
              </a:rPr>
              <a:t>The binary is then run and profiled and the results displayed.</a:t>
            </a:r>
            <a:endParaRPr lang="en-GB" sz="2000" dirty="0" smtClean="0">
              <a:solidFill>
                <a:prstClr val="black"/>
              </a:solidFill>
            </a:endParaRP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1"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Profiling using </a:t>
            </a:r>
            <a:r>
              <a:rPr lang="en-GB" dirty="0" err="1" smtClean="0"/>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endParaRPr lang="en-GB" dirty="0"/>
          </a:p>
          <a:p>
            <a:endParaRPr lang="en-GB" dirty="0"/>
          </a:p>
          <a:p>
            <a:endParaRPr lang="en-GB" dirty="0"/>
          </a:p>
          <a:p>
            <a:endParaRPr lang="en-GB" dirty="0"/>
          </a:p>
          <a:p>
            <a:r>
              <a:rPr lang="en-GB" dirty="0"/>
              <a:t>Some things to think about optimising are displayed in the Analysis tab:</a:t>
            </a:r>
            <a:endParaRPr lang="en-GB" dirty="0"/>
          </a:p>
          <a:p>
            <a:endParaRPr lang="en-GB" dirty="0"/>
          </a:p>
        </p:txBody>
      </p:sp>
      <p:pic>
        <p:nvPicPr>
          <p:cNvPr id="5" name="Picture 23" descr="C:\Users\Tom\Downloads\Screenshot from 2012-10-15 20-46-58.png"/>
          <p:cNvPicPr>
            <a:picLocks noChangeAspect="1" noChangeArrowheads="1"/>
          </p:cNvPicPr>
          <p:nvPr/>
        </p:nvPicPr>
        <p:blipFill>
          <a:blip r:embed="rId1"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smtClean="0">
                <a:solidFill>
                  <a:srgbClr val="4F81BD"/>
                </a:solidFill>
              </a:rPr>
              <a:t>Kernels</a:t>
            </a:r>
            <a:endParaRPr lang="en-GB" sz="2000" dirty="0">
              <a:solidFill>
                <a:srgbClr val="4F81BD"/>
              </a:solidFill>
            </a:endParaRP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smtClean="0">
                <a:solidFill>
                  <a:srgbClr val="4F81BD"/>
                </a:solidFill>
              </a:rPr>
              <a:t>Each invocation of the kernel is pictured as a box</a:t>
            </a:r>
            <a:endParaRPr lang="en-GB" sz="2000" dirty="0">
              <a:solidFill>
                <a:srgbClr val="4F81BD"/>
              </a:solidFill>
            </a:endParaRPr>
          </a:p>
        </p:txBody>
      </p:sp>
      <p:pic>
        <p:nvPicPr>
          <p:cNvPr id="10" name="Picture 24" descr="C:\Users\Tom\Downloads\Screenshot from 2012-10-15 20-46-58.png"/>
          <p:cNvPicPr>
            <a:picLocks noChangeAspect="1" noChangeArrowheads="1"/>
          </p:cNvPicPr>
          <p:nvPr/>
        </p:nvPicPr>
        <p:blipFill>
          <a:blip r:embed="rId1" cstate="print"/>
          <a:srcRect l="3571" t="67754" r="11837" b="3510"/>
          <a:stretch>
            <a:fillRect/>
          </a:stretch>
        </p:blipFill>
        <p:spPr bwMode="auto">
          <a:xfrm>
            <a:off x="940377" y="5157192"/>
            <a:ext cx="6943991" cy="1474237"/>
          </a:xfrm>
          <a:prstGeom prst="rect">
            <a:avLst/>
          </a:prstGeom>
          <a:noFill/>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Profiling using </a:t>
            </a:r>
            <a:r>
              <a:rPr lang="en-GB" dirty="0" err="1" smtClean="0"/>
              <a:t>nvvp</a:t>
            </a:r>
            <a:endParaRPr lang="en-GB" dirty="0"/>
          </a:p>
        </p:txBody>
      </p:sp>
      <p:sp>
        <p:nvSpPr>
          <p:cNvPr id="3" name="Content Placeholder 2"/>
          <p:cNvSpPr>
            <a:spLocks noGrp="1"/>
          </p:cNvSpPr>
          <p:nvPr>
            <p:ph idx="1"/>
          </p:nvPr>
        </p:nvSpPr>
        <p:spPr>
          <a:xfrm>
            <a:off x="107504" y="1600200"/>
            <a:ext cx="8856984" cy="5069160"/>
          </a:xfrm>
        </p:spPr>
        <p:txBody>
          <a:bodyPr>
            <a:normAutofit fontScale="77500" lnSpcReduction="20000"/>
          </a:bodyPr>
          <a:lstStyle/>
          <a:p>
            <a:r>
              <a:rPr lang="en-GB" dirty="0"/>
              <a:t>The Details tab shows information for each kernel invocation and memory copy</a:t>
            </a:r>
            <a:endParaRPr lang="en-GB" dirty="0"/>
          </a:p>
          <a:p>
            <a:pPr lvl="1"/>
            <a:r>
              <a:rPr lang="en-GB" dirty="0"/>
              <a:t>number of registers used</a:t>
            </a:r>
            <a:endParaRPr lang="en-GB" dirty="0"/>
          </a:p>
          <a:p>
            <a:pPr lvl="1"/>
            <a:r>
              <a:rPr lang="en-GB" dirty="0"/>
              <a:t>work group sizes</a:t>
            </a:r>
            <a:endParaRPr lang="en-GB" dirty="0"/>
          </a:p>
          <a:p>
            <a:pPr lvl="1"/>
            <a:r>
              <a:rPr lang="en-GB" dirty="0"/>
              <a:t>memory throughput</a:t>
            </a:r>
            <a:endParaRPr lang="en-GB" dirty="0"/>
          </a:p>
          <a:p>
            <a:pPr lvl="1"/>
            <a:r>
              <a:rPr lang="en-GB" dirty="0"/>
              <a:t>amount of memory transferred</a:t>
            </a:r>
            <a:endParaRPr lang="en-GB" dirty="0"/>
          </a:p>
          <a:p>
            <a:endParaRPr lang="en-GB" dirty="0"/>
          </a:p>
          <a:p>
            <a:endParaRPr lang="en-GB" dirty="0"/>
          </a:p>
          <a:p>
            <a:r>
              <a:rPr lang="en-GB" dirty="0"/>
              <a:t>No information about which parts of the kernel are running slowly, but the figures here might give us a clue as to where to look</a:t>
            </a:r>
            <a:endParaRPr lang="en-GB" dirty="0"/>
          </a:p>
          <a:p>
            <a:endParaRPr lang="en-GB" dirty="0"/>
          </a:p>
          <a:p>
            <a:r>
              <a:rPr lang="en-GB" dirty="0"/>
              <a:t>Best way to learn: experiment with an application yourself</a:t>
            </a:r>
            <a:endParaRPr lang="en-GB"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Profiling from the command line</a:t>
            </a:r>
            <a:endParaRPr lang="en-GB" dirty="0"/>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smtClean="0"/>
              <a:t>NVIDIA® also </a:t>
            </a:r>
            <a:r>
              <a:rPr lang="en-US" dirty="0"/>
              <a:t>have </a:t>
            </a:r>
            <a:r>
              <a:rPr lang="en-US" dirty="0" err="1" smtClean="0">
                <a:solidFill>
                  <a:schemeClr val="accent3"/>
                </a:solidFill>
                <a:latin typeface="Letter Gothic Std"/>
              </a:rPr>
              <a:t>nvprof</a:t>
            </a:r>
            <a:r>
              <a:rPr lang="en-US" dirty="0" smtClean="0">
                <a:solidFill>
                  <a:schemeClr val="accent3"/>
                </a:solidFill>
              </a:rPr>
              <a:t> </a:t>
            </a:r>
            <a:r>
              <a:rPr lang="en-US" dirty="0"/>
              <a:t>and 'Command Line Profiler’</a:t>
            </a:r>
            <a:endParaRPr lang="en-US" dirty="0"/>
          </a:p>
          <a:p>
            <a:pPr>
              <a:lnSpc>
                <a:spcPct val="120000"/>
              </a:lnSpc>
            </a:pPr>
            <a:r>
              <a:rPr lang="en-US" dirty="0" err="1"/>
              <a:t>nvprof</a:t>
            </a:r>
            <a:r>
              <a:rPr lang="en-US" dirty="0"/>
              <a:t> available with </a:t>
            </a:r>
            <a:r>
              <a:rPr lang="en-US" dirty="0" smtClean="0"/>
              <a:t>CUDA™ </a:t>
            </a:r>
            <a:r>
              <a:rPr lang="en-US" dirty="0"/>
              <a:t>5.0 onwards, but currently lacks driver support for OpenCL profiling</a:t>
            </a:r>
            <a:endParaRPr lang="en-US" dirty="0"/>
          </a:p>
          <a:p>
            <a:pPr>
              <a:lnSpc>
                <a:spcPct val="120000"/>
              </a:lnSpc>
            </a:pPr>
            <a:r>
              <a:rPr lang="en-US" dirty="0"/>
              <a:t>The legacy command-line profiler can be invoked using environment variables</a:t>
            </a:r>
            <a:r>
              <a:rPr lang="en-US" dirty="0" smtClean="0"/>
              <a:t>:</a:t>
            </a:r>
            <a:endParaRPr lang="en-US" dirty="0" smtClean="0"/>
          </a:p>
          <a:p>
            <a:pPr marL="0" indent="0">
              <a:lnSpc>
                <a:spcPct val="120000"/>
              </a:lnSpc>
              <a:buNone/>
            </a:pPr>
            <a:r>
              <a:rPr lang="en-US" dirty="0">
                <a:latin typeface="Courier New Bold" panose="02070309020205020404"/>
              </a:rPr>
              <a:t> </a:t>
            </a:r>
            <a:r>
              <a:rPr lang="en-US" dirty="0" smtClean="0">
                <a:latin typeface="Courier New Bold" panose="02070309020205020404"/>
              </a:rPr>
              <a:t>       $ </a:t>
            </a:r>
            <a:r>
              <a:rPr lang="en-US" dirty="0">
                <a:latin typeface="Courier New Bold" panose="02070309020205020404"/>
              </a:rPr>
              <a:t>export </a:t>
            </a:r>
            <a:r>
              <a:rPr lang="en-US" dirty="0" smtClean="0">
                <a:latin typeface="Courier New Bold" panose="02070309020205020404"/>
              </a:rPr>
              <a:t>COMPUTE_PROFILE=1</a:t>
            </a:r>
            <a:endParaRPr lang="en-US" dirty="0" smtClean="0">
              <a:latin typeface="Courier New Bold" panose="02070309020205020404"/>
            </a:endParaRPr>
          </a:p>
          <a:p>
            <a:pPr marL="0" indent="0">
              <a:lnSpc>
                <a:spcPct val="120000"/>
              </a:lnSpc>
              <a:buNone/>
            </a:pPr>
            <a:r>
              <a:rPr lang="en-US" dirty="0">
                <a:latin typeface="Courier New Bold" panose="02070309020205020404"/>
              </a:rPr>
              <a:t> </a:t>
            </a:r>
            <a:r>
              <a:rPr lang="en-US" dirty="0" smtClean="0">
                <a:latin typeface="Courier New Bold" panose="02070309020205020404"/>
              </a:rPr>
              <a:t>       $ </a:t>
            </a:r>
            <a:r>
              <a:rPr lang="en-US" dirty="0">
                <a:latin typeface="Courier New Bold" panose="02070309020205020404"/>
              </a:rPr>
              <a:t>export COMPUTE_PROFILE_LOG=&lt;output file</a:t>
            </a:r>
            <a:r>
              <a:rPr lang="en-US" dirty="0" smtClean="0">
                <a:latin typeface="Courier New Bold" panose="02070309020205020404"/>
              </a:rPr>
              <a:t>&gt;</a:t>
            </a:r>
            <a:endParaRPr lang="en-US" dirty="0" smtClean="0">
              <a:latin typeface="Courier New Bold" panose="02070309020205020404"/>
            </a:endParaRPr>
          </a:p>
          <a:p>
            <a:pPr marL="0" indent="0">
              <a:lnSpc>
                <a:spcPct val="120000"/>
              </a:lnSpc>
              <a:buNone/>
            </a:pPr>
            <a:r>
              <a:rPr lang="en-US" dirty="0">
                <a:latin typeface="Courier New Bold" panose="02070309020205020404"/>
              </a:rPr>
              <a:t> </a:t>
            </a:r>
            <a:r>
              <a:rPr lang="en-US" dirty="0" smtClean="0">
                <a:latin typeface="Courier New Bold" panose="02070309020205020404"/>
              </a:rPr>
              <a:t>       $ </a:t>
            </a:r>
            <a:r>
              <a:rPr lang="en-US" dirty="0">
                <a:latin typeface="Courier New Bold" panose="02070309020205020404"/>
              </a:rPr>
              <a:t>export COMPUTE_PROFILE_CONFIG=&lt;</a:t>
            </a:r>
            <a:r>
              <a:rPr lang="en-US" dirty="0" err="1">
                <a:latin typeface="Courier New Bold" panose="02070309020205020404"/>
              </a:rPr>
              <a:t>config</a:t>
            </a:r>
            <a:r>
              <a:rPr lang="en-US" dirty="0">
                <a:latin typeface="Courier New Bold" panose="02070309020205020404"/>
              </a:rPr>
              <a:t> file&gt;</a:t>
            </a:r>
            <a:endParaRPr lang="en-US" dirty="0">
              <a:latin typeface="Courier New Bold" panose="02070309020205020404"/>
            </a:endParaRPr>
          </a:p>
          <a:p>
            <a:pPr>
              <a:lnSpc>
                <a:spcPct val="120000"/>
              </a:lnSpc>
            </a:pPr>
            <a:r>
              <a:rPr lang="en-US" dirty="0" err="1"/>
              <a:t>Config</a:t>
            </a:r>
            <a:r>
              <a:rPr lang="en-US" dirty="0"/>
              <a:t> file controls which events to collect (run </a:t>
            </a:r>
            <a:r>
              <a:rPr lang="en-US" dirty="0" err="1" smtClean="0">
                <a:solidFill>
                  <a:schemeClr val="tx2"/>
                </a:solidFill>
                <a:latin typeface="Courier New Bold" panose="02070309020205020404"/>
              </a:rPr>
              <a:t>nvprof</a:t>
            </a:r>
            <a:r>
              <a:rPr lang="en-US" dirty="0" smtClean="0">
                <a:solidFill>
                  <a:schemeClr val="tx2"/>
                </a:solidFill>
                <a:latin typeface="Courier New Bold" panose="02070309020205020404"/>
              </a:rPr>
              <a:t> </a:t>
            </a:r>
            <a:r>
              <a:rPr lang="en-US" dirty="0">
                <a:solidFill>
                  <a:schemeClr val="tx2"/>
                </a:solidFill>
                <a:latin typeface="Courier New Bold" panose="02070309020205020404"/>
              </a:rPr>
              <a:t>--</a:t>
            </a:r>
            <a:r>
              <a:rPr lang="en-US" dirty="0" smtClean="0">
                <a:solidFill>
                  <a:schemeClr val="tx2"/>
                </a:solidFill>
                <a:latin typeface="Courier New Bold" panose="02070309020205020404"/>
              </a:rPr>
              <a:t>query-events</a:t>
            </a:r>
            <a:r>
              <a:rPr lang="en-US" dirty="0" smtClean="0"/>
              <a:t> </a:t>
            </a:r>
            <a:r>
              <a:rPr lang="en-US" dirty="0"/>
              <a:t>for a comprehensive list)</a:t>
            </a:r>
            <a:endParaRPr lang="en-US" dirty="0"/>
          </a:p>
          <a:p>
            <a:pPr>
              <a:lnSpc>
                <a:spcPct val="120000"/>
              </a:lnSpc>
            </a:pPr>
            <a:r>
              <a:rPr lang="en-US" dirty="0"/>
              <a:t>Run your application to collect event information and then inspect output file with text editor</a:t>
            </a:r>
            <a:endParaRPr lang="en-US" dirty="0"/>
          </a:p>
          <a:p>
            <a:pPr>
              <a:lnSpc>
                <a:spcPct val="120000"/>
              </a:lnSpc>
            </a:pPr>
            <a:r>
              <a:rPr lang="en-US" dirty="0"/>
              <a:t>Can also output CSV information (</a:t>
            </a:r>
            <a:r>
              <a:rPr lang="en-US" dirty="0">
                <a:latin typeface="Courier New Bold" panose="02070309020205020404"/>
              </a:rPr>
              <a:t>COMPUTE_PROFILE_CSV=1</a:t>
            </a:r>
            <a:r>
              <a:rPr lang="en-US" dirty="0"/>
              <a:t>) for inspection with a spreadsheet or import into </a:t>
            </a:r>
            <a:r>
              <a:rPr lang="en-US" dirty="0" err="1"/>
              <a:t>nvvp</a:t>
            </a:r>
            <a:r>
              <a:rPr lang="en-US" dirty="0"/>
              <a:t> (limited support)</a:t>
            </a:r>
            <a:endParaRPr lang="en-US" dirty="0"/>
          </a:p>
          <a:p>
            <a:endParaRPr lang="en-GB" dirty="0"/>
          </a:p>
        </p:txBody>
      </p:sp>
      <p:sp>
        <p:nvSpPr>
          <p:cNvPr id="4" name="Content Placeholder 7"/>
          <p:cNvSpPr txBox="1"/>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AMD® </a:t>
            </a:r>
            <a:r>
              <a:rPr lang="en-GB" dirty="0" err="1" smtClean="0"/>
              <a:t>CodeXL</a:t>
            </a:r>
            <a:endParaRPr lang="en-GB" dirty="0"/>
          </a:p>
        </p:txBody>
      </p:sp>
      <p:sp>
        <p:nvSpPr>
          <p:cNvPr id="3" name="Content Placeholder 2"/>
          <p:cNvSpPr>
            <a:spLocks noGrp="1"/>
          </p:cNvSpPr>
          <p:nvPr>
            <p:ph idx="1"/>
          </p:nvPr>
        </p:nvSpPr>
        <p:spPr/>
        <p:txBody>
          <a:bodyPr>
            <a:normAutofit lnSpcReduction="10000"/>
          </a:bodyPr>
          <a:lstStyle/>
          <a:p>
            <a:r>
              <a:rPr lang="en-GB" dirty="0" smtClean="0"/>
              <a:t>AMD </a:t>
            </a:r>
            <a:r>
              <a:rPr lang="en-GB" dirty="0"/>
              <a:t>provide a </a:t>
            </a:r>
            <a:r>
              <a:rPr lang="en-GB" dirty="0" smtClean="0"/>
              <a:t>graphical Profiler and Debugger for AMD Radeon™ GPUs</a:t>
            </a:r>
            <a:endParaRPr lang="en-GB" dirty="0"/>
          </a:p>
          <a:p>
            <a:r>
              <a:rPr lang="en-GB" dirty="0" smtClean="0"/>
              <a:t>Can give information on:</a:t>
            </a:r>
            <a:endParaRPr lang="en-GB" dirty="0" smtClean="0"/>
          </a:p>
          <a:p>
            <a:pPr lvl="1"/>
            <a:r>
              <a:rPr lang="en-GB" dirty="0" smtClean="0"/>
              <a:t>API and kernel timings</a:t>
            </a:r>
            <a:endParaRPr lang="en-GB" dirty="0" smtClean="0"/>
          </a:p>
          <a:p>
            <a:pPr lvl="1"/>
            <a:r>
              <a:rPr lang="en-GB" dirty="0" smtClean="0"/>
              <a:t>Memory transfer information</a:t>
            </a:r>
            <a:endParaRPr lang="en-GB" dirty="0" smtClean="0"/>
          </a:p>
          <a:p>
            <a:pPr lvl="1"/>
            <a:r>
              <a:rPr lang="en-GB" dirty="0" smtClean="0"/>
              <a:t>Register use</a:t>
            </a:r>
            <a:endParaRPr lang="en-GB" dirty="0" smtClean="0"/>
          </a:p>
          <a:p>
            <a:pPr lvl="1"/>
            <a:r>
              <a:rPr lang="en-GB" dirty="0" smtClean="0"/>
              <a:t>Local memory use</a:t>
            </a:r>
            <a:endParaRPr lang="en-GB" dirty="0" smtClean="0"/>
          </a:p>
          <a:p>
            <a:pPr lvl="1"/>
            <a:r>
              <a:rPr lang="en-GB" dirty="0" err="1" smtClean="0"/>
              <a:t>Wavefront</a:t>
            </a:r>
            <a:r>
              <a:rPr lang="en-GB" dirty="0" smtClean="0"/>
              <a:t> usage</a:t>
            </a:r>
            <a:endParaRPr lang="en-GB" dirty="0" smtClean="0"/>
          </a:p>
          <a:p>
            <a:pPr lvl="1"/>
            <a:r>
              <a:rPr lang="en-GB" dirty="0" smtClean="0"/>
              <a:t>Hints at limiting performance factors</a:t>
            </a:r>
            <a:endParaRPr lang="en-GB" dirty="0"/>
          </a:p>
        </p:txBody>
      </p:sp>
      <p:sp>
        <p:nvSpPr>
          <p:cNvPr id="4" name="Content Placeholder 7"/>
          <p:cNvSpPr txBox="1"/>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smtClean="0"/>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smtClean="0"/>
              <a:t>Create a new project, inserting the binary location in the window</a:t>
            </a:r>
            <a:endParaRPr lang="en-GB" dirty="0" smtClean="0"/>
          </a:p>
          <a:p>
            <a:pPr marL="0" indent="0">
              <a:buNone/>
            </a:pPr>
            <a:endParaRPr lang="en-GB" dirty="0"/>
          </a:p>
          <a:p>
            <a:r>
              <a:rPr lang="en-GB" dirty="0" smtClean="0"/>
              <a:t>Click on the Profiling button, and hit the green arrow to run your program</a:t>
            </a:r>
            <a:endParaRPr lang="en-GB" dirty="0" smtClean="0"/>
          </a:p>
          <a:p>
            <a:endParaRPr lang="en-GB" dirty="0"/>
          </a:p>
          <a:p>
            <a:r>
              <a:rPr lang="en-GB" dirty="0" smtClean="0"/>
              <a:t>Select the different traces to view associated information</a:t>
            </a:r>
            <a:endParaRPr lang="en-GB" dirty="0"/>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87183" b="85464"/>
          <a:stretch>
            <a:fillRect/>
          </a:stretch>
        </p:blipFill>
        <p:spPr>
          <a:xfrm>
            <a:off x="7292318" y="3663221"/>
            <a:ext cx="1171977" cy="86701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580" r="70986" b="70160"/>
          <a:stretch>
            <a:fillRect/>
          </a:stretch>
        </p:blipFill>
        <p:spPr>
          <a:xfrm>
            <a:off x="5550203" y="5229200"/>
            <a:ext cx="2024851" cy="1484784"/>
          </a:xfrm>
          <a:prstGeom prst="rect">
            <a:avLst/>
          </a:prstGeom>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20000"/>
          </a:bodyPr>
          <a:lstStyle/>
          <a:p>
            <a:pPr>
              <a:lnSpc>
                <a:spcPct val="110000"/>
              </a:lnSpc>
            </a:pPr>
            <a:r>
              <a:rPr lang="en-GB" dirty="0" smtClean="0"/>
              <a:t>GPU: Performance Counters</a:t>
            </a:r>
            <a:endParaRPr lang="en-GB" dirty="0" smtClean="0"/>
          </a:p>
          <a:p>
            <a:pPr lvl="1">
              <a:lnSpc>
                <a:spcPct val="110000"/>
              </a:lnSpc>
            </a:pPr>
            <a:r>
              <a:rPr lang="en-GB" dirty="0" smtClean="0"/>
              <a:t>Information on kernels including work group sizes, registers, etc.</a:t>
            </a:r>
            <a:endParaRPr lang="en-GB" dirty="0" smtClean="0"/>
          </a:p>
          <a:p>
            <a:pPr lvl="1">
              <a:lnSpc>
                <a:spcPct val="110000"/>
              </a:lnSpc>
            </a:pPr>
            <a:r>
              <a:rPr lang="en-GB" dirty="0" smtClean="0"/>
              <a:t>View the kernel instruction code</a:t>
            </a:r>
            <a:endParaRPr lang="en-GB" dirty="0" smtClean="0"/>
          </a:p>
          <a:p>
            <a:pPr lvl="2">
              <a:lnSpc>
                <a:spcPct val="110000"/>
              </a:lnSpc>
            </a:pPr>
            <a:r>
              <a:rPr lang="en-GB" dirty="0" smtClean="0"/>
              <a:t>Click on the kernel name in the left most column</a:t>
            </a:r>
            <a:endParaRPr lang="en-GB" dirty="0" smtClean="0"/>
          </a:p>
          <a:p>
            <a:pPr lvl="1">
              <a:lnSpc>
                <a:spcPct val="110000"/>
              </a:lnSpc>
            </a:pPr>
            <a:r>
              <a:rPr lang="en-GB" dirty="0" smtClean="0"/>
              <a:t>View some graphs and hints about the kernel</a:t>
            </a:r>
            <a:endParaRPr lang="en-GB" dirty="0" smtClean="0"/>
          </a:p>
          <a:p>
            <a:pPr lvl="2">
              <a:lnSpc>
                <a:spcPct val="110000"/>
              </a:lnSpc>
            </a:pPr>
            <a:r>
              <a:rPr lang="en-GB" dirty="0" smtClean="0"/>
              <a:t>Click on the Occupancy result</a:t>
            </a:r>
            <a:endParaRPr lang="en-GB" dirty="0" smtClean="0"/>
          </a:p>
        </p:txBody>
      </p:sp>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28028"/>
          <a:stretch>
            <a:fillRect/>
          </a:stretch>
        </p:blipFill>
        <p:spPr>
          <a:xfrm>
            <a:off x="4860032" y="3068960"/>
            <a:ext cx="4032389" cy="3528392"/>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1127" t="12161" b="56036"/>
          <a:stretch>
            <a:fillRect/>
          </a:stretch>
        </p:blipFill>
        <p:spPr>
          <a:xfrm>
            <a:off x="4507119" y="1484784"/>
            <a:ext cx="4385302" cy="1320919"/>
          </a:xfrm>
          <a:prstGeom prst="rect">
            <a:avLst/>
          </a:prstGeom>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smtClean="0"/>
              <a:t>GPU: Application Trace</a:t>
            </a:r>
            <a:endParaRPr lang="en-GB" dirty="0" smtClean="0"/>
          </a:p>
          <a:p>
            <a:pPr lvl="1"/>
            <a:r>
              <a:rPr lang="en-GB" dirty="0" smtClean="0"/>
              <a:t>See timing information about API calls</a:t>
            </a:r>
            <a:endParaRPr lang="en-GB" dirty="0" smtClean="0"/>
          </a:p>
          <a:p>
            <a:pPr lvl="1"/>
            <a:r>
              <a:rPr lang="en-GB" dirty="0" smtClean="0"/>
              <a:t>Timings of memory movements</a:t>
            </a:r>
            <a:endParaRPr lang="en-GB" dirty="0" smtClean="0"/>
          </a:p>
          <a:p>
            <a:pPr lvl="1"/>
            <a:r>
              <a:rPr lang="en-GB" dirty="0" smtClean="0"/>
              <a:t>Timings of kernel executions</a:t>
            </a:r>
            <a:endParaRPr lang="en-GB"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8310" t="8346" b="3090"/>
          <a:stretch>
            <a:fillRect/>
          </a:stretch>
        </p:blipFill>
        <p:spPr>
          <a:xfrm>
            <a:off x="4499992" y="2204864"/>
            <a:ext cx="4355976" cy="338893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smtClean="0"/>
              <a:t>An overview of OpenCL</a:t>
            </a:r>
            <a:endParaRPr lang="en-GB" dirty="0"/>
          </a:p>
        </p:txBody>
      </p:sp>
      <p:sp>
        <p:nvSpPr>
          <p:cNvPr id="8" name="Text Placeholder 7"/>
          <p:cNvSpPr>
            <a:spLocks noGrp="1"/>
          </p:cNvSpPr>
          <p:nvPr>
            <p:ph type="body" idx="1"/>
          </p:nvPr>
        </p:nvSpPr>
        <p:spPr/>
        <p:txBody>
          <a:bodyPr/>
          <a:lstStyle/>
          <a:p>
            <a:r>
              <a:rPr lang="en-GB" dirty="0" smtClean="0">
                <a:solidFill>
                  <a:schemeClr val="tx1"/>
                </a:solidFill>
              </a:rPr>
              <a:t>Lecture 2</a:t>
            </a:r>
            <a:endParaRPr lang="en-GB" dirty="0">
              <a:solidFill>
                <a:schemeClr val="tx1"/>
              </a:solidFill>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12: Profiling OpenCL programs</a:t>
            </a:r>
            <a:endParaRPr lang="en-GB" sz="3600" dirty="0"/>
          </a:p>
        </p:txBody>
      </p:sp>
      <p:sp>
        <p:nvSpPr>
          <p:cNvPr id="8" name="Content Placeholder 7"/>
          <p:cNvSpPr>
            <a:spLocks noGrp="1"/>
          </p:cNvSpPr>
          <p:nvPr>
            <p:ph idx="1"/>
          </p:nvPr>
        </p:nvSpPr>
        <p:spPr>
          <a:xfrm>
            <a:off x="179512" y="1415534"/>
            <a:ext cx="8784976" cy="5325834"/>
          </a:xfrm>
        </p:spPr>
        <p:txBody>
          <a:bodyPr>
            <a:normAutofit fontScale="85000" lnSpcReduction="10000"/>
          </a:bodyPr>
          <a:lstStyle/>
          <a:p>
            <a:pPr>
              <a:lnSpc>
                <a:spcPct val="110000"/>
              </a:lnSpc>
            </a:pPr>
            <a:r>
              <a:rPr lang="en-GB" dirty="0">
                <a:solidFill>
                  <a:schemeClr val="accent2"/>
                </a:solidFill>
              </a:rPr>
              <a:t>Goal: </a:t>
            </a:r>
            <a:endParaRPr lang="en-GB" dirty="0">
              <a:solidFill>
                <a:schemeClr val="accent2"/>
              </a:solidFill>
            </a:endParaRPr>
          </a:p>
          <a:p>
            <a:pPr lvl="1">
              <a:lnSpc>
                <a:spcPct val="110000"/>
              </a:lnSpc>
            </a:pPr>
            <a:r>
              <a:rPr lang="en-GB" dirty="0"/>
              <a:t>To experiment with </a:t>
            </a:r>
            <a:r>
              <a:rPr lang="en-GB" dirty="0" smtClean="0"/>
              <a:t>profiling </a:t>
            </a:r>
            <a:r>
              <a:rPr lang="en-GB" dirty="0"/>
              <a:t>tools</a:t>
            </a:r>
            <a:endParaRPr lang="en-GB" dirty="0"/>
          </a:p>
          <a:p>
            <a:pPr>
              <a:lnSpc>
                <a:spcPct val="110000"/>
              </a:lnSpc>
            </a:pPr>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lnSpc>
                <a:spcPct val="110000"/>
              </a:lnSpc>
            </a:pPr>
            <a:r>
              <a:rPr lang="en-GB" dirty="0"/>
              <a:t>Take one of your OpenCL programs, such as matrix multiply</a:t>
            </a:r>
            <a:endParaRPr lang="en-GB" dirty="0"/>
          </a:p>
          <a:p>
            <a:pPr lvl="1">
              <a:lnSpc>
                <a:spcPct val="110000"/>
              </a:lnSpc>
            </a:pPr>
            <a:r>
              <a:rPr lang="en-GB" dirty="0"/>
              <a:t>Run the program in the profiler and explore the results</a:t>
            </a:r>
            <a:endParaRPr lang="en-GB" dirty="0"/>
          </a:p>
          <a:p>
            <a:pPr lvl="1">
              <a:lnSpc>
                <a:spcPct val="110000"/>
              </a:lnSpc>
            </a:pPr>
            <a:r>
              <a:rPr lang="en-GB" dirty="0"/>
              <a:t>Modify the program to </a:t>
            </a:r>
            <a:r>
              <a:rPr lang="en-GB" dirty="0" smtClean="0"/>
              <a:t>change the performance in some way and observe the effect with the profiler</a:t>
            </a:r>
            <a:endParaRPr lang="en-GB" dirty="0"/>
          </a:p>
          <a:p>
            <a:pPr lvl="1">
              <a:lnSpc>
                <a:spcPct val="110000"/>
              </a:lnSpc>
            </a:pPr>
            <a:r>
              <a:rPr lang="en-GB" dirty="0"/>
              <a:t>Repeat with other programs if you have time</a:t>
            </a:r>
            <a:endParaRPr lang="en-GB" dirty="0"/>
          </a:p>
          <a:p>
            <a:pPr>
              <a:lnSpc>
                <a:spcPct val="110000"/>
              </a:lnSpc>
            </a:pPr>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lnSpc>
                <a:spcPct val="110000"/>
              </a:lnSpc>
            </a:pPr>
            <a:r>
              <a:rPr lang="en-GB" dirty="0" smtClean="0"/>
              <a:t>Timings reported by the host code and via the profiling </a:t>
            </a:r>
            <a:r>
              <a:rPr lang="en-GB" dirty="0"/>
              <a:t>interfaces should roughly match</a:t>
            </a:r>
            <a:endParaRPr lang="en-GB"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11</a:t>
            </a:r>
            <a:endParaRPr lang="en-GB" dirty="0">
              <a:solidFill>
                <a:schemeClr val="tx1"/>
              </a:solidFill>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Debugging OpenCL</a:t>
            </a:r>
            <a:endParaRPr lang="en-GB" dirty="0"/>
          </a:p>
        </p:txBody>
      </p:sp>
      <p:sp>
        <p:nvSpPr>
          <p:cNvPr id="5" name="Content Placeholder 4"/>
          <p:cNvSpPr>
            <a:spLocks noGrp="1"/>
          </p:cNvSpPr>
          <p:nvPr>
            <p:ph idx="1"/>
          </p:nvPr>
        </p:nvSpPr>
        <p:spPr>
          <a:xfrm>
            <a:off x="457200" y="1600200"/>
            <a:ext cx="8229600" cy="5069160"/>
          </a:xfrm>
        </p:spPr>
        <p:txBody>
          <a:bodyPr>
            <a:normAutofit fontScale="70000" lnSpcReduction="20000"/>
          </a:bodyPr>
          <a:lstStyle/>
          <a:p>
            <a:r>
              <a:rPr lang="en-GB" dirty="0"/>
              <a:t>Parallel programs can be challenging to debug</a:t>
            </a:r>
            <a:endParaRPr lang="en-GB" dirty="0"/>
          </a:p>
          <a:p>
            <a:r>
              <a:rPr lang="en-GB" dirty="0"/>
              <a:t>Luckily there are some tools to help</a:t>
            </a:r>
            <a:endParaRPr lang="en-GB" dirty="0"/>
          </a:p>
          <a:p>
            <a:r>
              <a:rPr lang="en-GB" dirty="0"/>
              <a:t>Firstly, if </a:t>
            </a:r>
            <a:r>
              <a:rPr lang="en-GB" dirty="0" smtClean="0"/>
              <a:t>your device can run </a:t>
            </a:r>
            <a:r>
              <a:rPr lang="en-GB" dirty="0" err="1" smtClean="0"/>
              <a:t>OpenCL</a:t>
            </a:r>
            <a:r>
              <a:rPr lang="en-GB" dirty="0" smtClean="0"/>
              <a:t> 1.2, </a:t>
            </a:r>
            <a:r>
              <a:rPr lang="en-GB" dirty="0"/>
              <a:t>you can </a:t>
            </a:r>
            <a:r>
              <a:rPr lang="en-GB" dirty="0" err="1">
                <a:solidFill>
                  <a:schemeClr val="tx2">
                    <a:lumMod val="75000"/>
                  </a:schemeClr>
                </a:solidFill>
              </a:rPr>
              <a:t>printf</a:t>
            </a:r>
            <a:r>
              <a:rPr lang="en-GB" dirty="0">
                <a:solidFill>
                  <a:schemeClr val="tx2">
                    <a:lumMod val="75000"/>
                  </a:schemeClr>
                </a:solidFill>
              </a:rPr>
              <a:t> </a:t>
            </a:r>
            <a:r>
              <a:rPr lang="en-GB" dirty="0"/>
              <a:t>straight from the kernel.</a:t>
            </a:r>
            <a:endParaRPr lang="en-GB" dirty="0"/>
          </a:p>
          <a:p>
            <a:pPr marL="0" indent="0">
              <a:buNone/>
            </a:pPr>
            <a:endParaRPr lang="en-GB" dirty="0"/>
          </a:p>
          <a:p>
            <a:pPr marL="0" indent="0">
              <a:buNone/>
            </a:pPr>
            <a:endParaRPr lang="en-GB" dirty="0"/>
          </a:p>
          <a:p>
            <a:endParaRPr lang="en-GB" dirty="0"/>
          </a:p>
          <a:p>
            <a:endParaRPr lang="en-GB" dirty="0"/>
          </a:p>
          <a:p>
            <a:endParaRPr lang="en-GB" dirty="0"/>
          </a:p>
          <a:p>
            <a:endParaRPr lang="en-GB" dirty="0" smtClean="0"/>
          </a:p>
          <a:p>
            <a:endParaRPr lang="en-GB" dirty="0" smtClean="0"/>
          </a:p>
          <a:p>
            <a:endParaRPr lang="en-GB" dirty="0"/>
          </a:p>
          <a:p>
            <a:r>
              <a:rPr lang="en-GB" dirty="0"/>
              <a:t>Here, each work-item will print to </a:t>
            </a:r>
            <a:r>
              <a:rPr lang="en-GB" dirty="0" err="1" smtClean="0"/>
              <a:t>stdout</a:t>
            </a:r>
            <a:endParaRPr lang="en-GB" dirty="0" smtClean="0"/>
          </a:p>
          <a:p>
            <a:r>
              <a:rPr lang="en-GB" dirty="0" smtClean="0"/>
              <a:t>Note: there is some buffering between the device and the output, but will be flushed by calling </a:t>
            </a:r>
            <a:r>
              <a:rPr lang="en-GB" dirty="0" err="1" smtClean="0"/>
              <a:t>clFinish</a:t>
            </a:r>
            <a:r>
              <a:rPr lang="en-GB" dirty="0"/>
              <a:t> </a:t>
            </a:r>
            <a:r>
              <a:rPr lang="en-GB" dirty="0" smtClean="0"/>
              <a:t>(or equivalent)</a:t>
            </a:r>
            <a:endParaRPr lang="en-GB" dirty="0"/>
          </a:p>
          <a:p>
            <a:endParaRPr lang="en-GB" dirty="0"/>
          </a:p>
        </p:txBody>
      </p:sp>
      <p:sp>
        <p:nvSpPr>
          <p:cNvPr id="7" name="TextBox 6"/>
          <p:cNvSpPr txBox="1"/>
          <p:nvPr/>
        </p:nvSpPr>
        <p:spPr>
          <a:xfrm>
            <a:off x="1691680" y="3082139"/>
            <a:ext cx="5688632" cy="2219069"/>
          </a:xfrm>
          <a:prstGeom prst="rect">
            <a:avLst/>
          </a:prstGeom>
          <a:noFill/>
        </p:spPr>
        <p:txBody>
          <a:bodyPr wrap="square" rtlCol="0">
            <a:spAutoFit/>
          </a:bodyPr>
          <a:lstStyle/>
          <a:p>
            <a:pPr marL="155575" indent="-155575" defTabSz="847725" eaLnBrk="0" fontAlgn="base" hangingPunct="0">
              <a:lnSpc>
                <a:spcPct val="95000"/>
              </a:lnSpc>
              <a:spcBef>
                <a:spcPct val="25000"/>
              </a:spcBef>
              <a:spcAft>
                <a:spcPct val="0"/>
              </a:spcAft>
              <a:buClr>
                <a:srgbClr val="FF0000"/>
              </a:buClr>
            </a:pPr>
            <a:r>
              <a:rPr lang="en-US" sz="2400" b="1" kern="0" dirty="0" smtClean="0">
                <a:solidFill>
                  <a:schemeClr val="accent4"/>
                </a:solidFill>
                <a:latin typeface="Courier New Bold" panose="02070309020205020404"/>
                <a:ea typeface="MS PGothic"/>
                <a:cs typeface="Courier New Bold" panose="02070309020205020404"/>
                <a:sym typeface="Myriad Set Text" charset="0"/>
              </a:rPr>
              <a:t>__kernel </a:t>
            </a:r>
            <a:r>
              <a:rPr lang="en-US" sz="2400" b="1" kern="0" dirty="0" smtClean="0">
                <a:solidFill>
                  <a:schemeClr val="accent2"/>
                </a:solidFill>
                <a:latin typeface="Courier New Bold" panose="02070309020205020404"/>
                <a:ea typeface="MS PGothic"/>
                <a:cs typeface="Courier New Bold" panose="02070309020205020404"/>
                <a:sym typeface="Myriad Set Text" charset="0"/>
              </a:rPr>
              <a:t>void</a:t>
            </a:r>
            <a:r>
              <a:rPr lang="en-US" sz="2400" b="1" kern="0" dirty="0" smtClean="0">
                <a:latin typeface="Courier New Bold" panose="02070309020205020404"/>
                <a:ea typeface="MS PGothic"/>
                <a:cs typeface="Courier New Bold" panose="02070309020205020404"/>
                <a:sym typeface="Myriad Set Text" charset="0"/>
              </a:rPr>
              <a:t> </a:t>
            </a:r>
            <a:r>
              <a:rPr lang="en-US" sz="2400" b="1" kern="0" dirty="0" err="1" smtClean="0">
                <a:solidFill>
                  <a:schemeClr val="tx2">
                    <a:lumMod val="75000"/>
                  </a:schemeClr>
                </a:solidFill>
                <a:latin typeface="Courier New Bold" panose="02070309020205020404"/>
                <a:ea typeface="MS PGothic"/>
                <a:cs typeface="Courier New Bold" panose="02070309020205020404"/>
                <a:sym typeface="Myriad Set Text" charset="0"/>
              </a:rPr>
              <a:t>func</a:t>
            </a:r>
            <a:r>
              <a:rPr lang="en-US" sz="2400" b="1" kern="0" dirty="0" smtClean="0">
                <a:latin typeface="Courier New Bold" panose="02070309020205020404"/>
                <a:ea typeface="MS PGothic"/>
                <a:cs typeface="Courier New Bold" panose="02070309020205020404"/>
                <a:sym typeface="Myriad Set Text" charset="0"/>
              </a:rPr>
              <a:t>(</a:t>
            </a:r>
            <a:r>
              <a:rPr lang="en-US" sz="2400" b="1" kern="0" dirty="0" smtClean="0">
                <a:solidFill>
                  <a:schemeClr val="accent2"/>
                </a:solidFill>
                <a:latin typeface="Courier New Bold" panose="02070309020205020404"/>
                <a:ea typeface="MS PGothic"/>
                <a:cs typeface="Courier New Bold" panose="02070309020205020404"/>
                <a:sym typeface="Myriad Set Text" charset="0"/>
              </a:rPr>
              <a:t>void</a:t>
            </a:r>
            <a:r>
              <a:rPr lang="en-US" sz="2400" b="1" kern="0" dirty="0" smtClean="0">
                <a:latin typeface="Courier New Bold" panose="02070309020205020404"/>
                <a:ea typeface="MS PGothic"/>
                <a:cs typeface="Courier New Bold" panose="02070309020205020404"/>
                <a:sym typeface="Myriad Set Text" charset="0"/>
              </a:rPr>
              <a:t>)</a:t>
            </a:r>
            <a:endParaRPr lang="en-US" sz="2400" b="1" kern="0" dirty="0" smtClean="0">
              <a:latin typeface="Courier New Bold" panose="02070309020205020404"/>
              <a:ea typeface="MS PGothic"/>
              <a:cs typeface="Courier New Bold" panose="02070309020205020404"/>
              <a:sym typeface="Myriad Set Text" charset="0"/>
            </a:endParaRP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panose="02070309020205020404"/>
                <a:ea typeface="MS PGothic"/>
                <a:cs typeface="Courier New Bold" panose="02070309020205020404"/>
                <a:sym typeface="Myriad Set Text" charset="0"/>
              </a:rPr>
              <a:t>{</a:t>
            </a:r>
            <a:endParaRPr lang="en-US" sz="2400" b="1" kern="0" dirty="0" smtClean="0">
              <a:latin typeface="Courier New Bold" panose="02070309020205020404"/>
              <a:ea typeface="MS PGothic"/>
              <a:cs typeface="Courier New Bold" panose="02070309020205020404"/>
              <a:sym typeface="Myriad Set Text" charset="0"/>
            </a:endParaRP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panose="02070309020205020404"/>
                <a:ea typeface="MS PGothic"/>
                <a:cs typeface="Courier New Bold" panose="02070309020205020404"/>
                <a:sym typeface="Myriad Set Text" charset="0"/>
              </a:rPr>
              <a:t>  </a:t>
            </a:r>
            <a:r>
              <a:rPr lang="en-US" sz="2400" b="1" kern="0" dirty="0" err="1" smtClean="0">
                <a:solidFill>
                  <a:schemeClr val="accent2"/>
                </a:solidFill>
                <a:latin typeface="Courier New Bold" panose="02070309020205020404"/>
                <a:ea typeface="MS PGothic"/>
                <a:cs typeface="Courier New Bold" panose="02070309020205020404"/>
                <a:sym typeface="Myriad Set Text" charset="0"/>
              </a:rPr>
              <a:t>int</a:t>
            </a:r>
            <a:r>
              <a:rPr lang="en-US" sz="2400" b="1" kern="0" dirty="0" smtClean="0">
                <a:solidFill>
                  <a:schemeClr val="accent2"/>
                </a:solidFill>
                <a:latin typeface="Courier New Bold" panose="02070309020205020404"/>
                <a:ea typeface="MS PGothic"/>
                <a:cs typeface="Courier New Bold" panose="02070309020205020404"/>
                <a:sym typeface="Myriad Set Text" charset="0"/>
              </a:rPr>
              <a:t> </a:t>
            </a:r>
            <a:r>
              <a:rPr lang="en-US" sz="2400" b="1" kern="0" dirty="0" err="1" smtClean="0">
                <a:latin typeface="Courier New Bold" panose="02070309020205020404"/>
                <a:ea typeface="MS PGothic"/>
                <a:cs typeface="Courier New Bold" panose="02070309020205020404"/>
                <a:sym typeface="Myriad Set Text" charset="0"/>
              </a:rPr>
              <a:t>i</a:t>
            </a:r>
            <a:r>
              <a:rPr lang="en-US" sz="2400" b="1" kern="0" dirty="0" smtClean="0">
                <a:latin typeface="Courier New Bold" panose="02070309020205020404"/>
                <a:ea typeface="MS PGothic"/>
                <a:cs typeface="Courier New Bold" panose="02070309020205020404"/>
                <a:sym typeface="Myriad Set Text" charset="0"/>
              </a:rPr>
              <a:t> = </a:t>
            </a:r>
            <a:r>
              <a:rPr lang="en-US" sz="2400" b="1" kern="0" dirty="0" err="1" smtClean="0">
                <a:solidFill>
                  <a:schemeClr val="tx2"/>
                </a:solidFill>
                <a:latin typeface="Courier New Bold" panose="02070309020205020404"/>
                <a:ea typeface="MS PGothic"/>
                <a:cs typeface="Courier New Bold" panose="02070309020205020404"/>
                <a:sym typeface="Myriad Set Text" charset="0"/>
              </a:rPr>
              <a:t>get_global_id</a:t>
            </a:r>
            <a:r>
              <a:rPr lang="en-US" sz="2400" b="1" kern="0" dirty="0" smtClean="0">
                <a:latin typeface="Courier New Bold" panose="02070309020205020404"/>
                <a:ea typeface="MS PGothic"/>
                <a:cs typeface="Courier New Bold" panose="02070309020205020404"/>
                <a:sym typeface="Myriad Set Text" charset="0"/>
              </a:rPr>
              <a:t>(0);</a:t>
            </a:r>
            <a:endParaRPr lang="en-US" sz="2400" b="1" kern="0" dirty="0" smtClean="0">
              <a:latin typeface="Courier New Bold" panose="02070309020205020404"/>
              <a:ea typeface="MS PGothic"/>
              <a:cs typeface="Courier New Bold" panose="02070309020205020404"/>
              <a:sym typeface="Myriad Set Text" charset="0"/>
            </a:endParaRPr>
          </a:p>
          <a:p>
            <a:pPr marL="155575" indent="-155575" defTabSz="847725" eaLnBrk="0" fontAlgn="base" hangingPunct="0">
              <a:lnSpc>
                <a:spcPct val="95000"/>
              </a:lnSpc>
              <a:spcBef>
                <a:spcPct val="25000"/>
              </a:spcBef>
              <a:spcAft>
                <a:spcPct val="0"/>
              </a:spcAft>
              <a:buClr>
                <a:srgbClr val="FF0000"/>
              </a:buClr>
            </a:pPr>
            <a:r>
              <a:rPr lang="en-US" sz="2400" b="1" kern="0" dirty="0" smtClean="0">
                <a:solidFill>
                  <a:schemeClr val="tx2">
                    <a:lumMod val="75000"/>
                  </a:schemeClr>
                </a:solidFill>
                <a:latin typeface="Courier New Bold" panose="02070309020205020404"/>
                <a:ea typeface="MS PGothic"/>
                <a:cs typeface="Courier New Bold" panose="02070309020205020404"/>
                <a:sym typeface="Myriad Set Text" charset="0"/>
              </a:rPr>
              <a:t>  </a:t>
            </a:r>
            <a:r>
              <a:rPr lang="en-US" sz="2400" b="1" kern="0" dirty="0" err="1" smtClean="0">
                <a:solidFill>
                  <a:schemeClr val="tx2">
                    <a:lumMod val="75000"/>
                  </a:schemeClr>
                </a:solidFill>
                <a:latin typeface="Courier New Bold" panose="02070309020205020404"/>
                <a:ea typeface="MS PGothic"/>
                <a:cs typeface="Courier New Bold" panose="02070309020205020404"/>
                <a:sym typeface="Myriad Set Text" charset="0"/>
              </a:rPr>
              <a:t>printf</a:t>
            </a:r>
            <a:r>
              <a:rPr lang="en-US" sz="2400" b="1" kern="0" dirty="0" smtClean="0">
                <a:latin typeface="Courier New Bold" panose="02070309020205020404"/>
                <a:ea typeface="MS PGothic"/>
                <a:cs typeface="Courier New Bold" panose="02070309020205020404"/>
                <a:sym typeface="Myriad Set Text" charset="0"/>
              </a:rPr>
              <a:t>(</a:t>
            </a:r>
            <a:r>
              <a:rPr lang="en-US" sz="2400" b="1" kern="0" dirty="0" smtClean="0">
                <a:latin typeface="Courier New Bold" panose="02070309020205020404"/>
                <a:ea typeface="MS PGothic"/>
                <a:cs typeface="Arial" panose="020B0604020202020204"/>
                <a:sym typeface="Myriad Set Text" charset="0"/>
              </a:rPr>
              <a:t>" </a:t>
            </a:r>
            <a:r>
              <a:rPr lang="en-US" sz="2400" b="1" kern="0" dirty="0" smtClean="0">
                <a:latin typeface="Courier New Bold" panose="02070309020205020404"/>
                <a:ea typeface="MS PGothic"/>
                <a:cs typeface="Courier New Bold" panose="02070309020205020404"/>
                <a:sym typeface="Myriad Set Text" charset="0"/>
              </a:rPr>
              <a:t>%d\n</a:t>
            </a:r>
            <a:r>
              <a:rPr lang="en-US" sz="2400" b="1" kern="0" dirty="0" smtClean="0">
                <a:latin typeface="Courier New Bold" panose="02070309020205020404"/>
                <a:ea typeface="MS PGothic"/>
                <a:cs typeface="Arial" panose="020B0604020202020204"/>
                <a:sym typeface="Myriad Set Text" charset="0"/>
              </a:rPr>
              <a:t> "</a:t>
            </a:r>
            <a:r>
              <a:rPr lang="en-US" sz="2400" b="1" kern="0" dirty="0" smtClean="0">
                <a:latin typeface="Courier New Bold" panose="02070309020205020404"/>
                <a:ea typeface="MS PGothic"/>
                <a:cs typeface="Courier New Bold" panose="02070309020205020404"/>
                <a:sym typeface="Myriad Set Text" charset="0"/>
              </a:rPr>
              <a:t>, </a:t>
            </a:r>
            <a:r>
              <a:rPr lang="en-US" sz="2400" b="1" kern="0" dirty="0" err="1" smtClean="0">
                <a:latin typeface="Courier New Bold" panose="02070309020205020404"/>
                <a:ea typeface="MS PGothic"/>
                <a:cs typeface="Courier New Bold" panose="02070309020205020404"/>
                <a:sym typeface="Myriad Set Text" charset="0"/>
              </a:rPr>
              <a:t>i</a:t>
            </a:r>
            <a:r>
              <a:rPr lang="en-US" sz="2400" b="1" kern="0" dirty="0" smtClean="0">
                <a:latin typeface="Courier New Bold" panose="02070309020205020404"/>
                <a:ea typeface="MS PGothic"/>
                <a:cs typeface="Courier New Bold" panose="02070309020205020404"/>
                <a:sym typeface="Myriad Set Text" charset="0"/>
              </a:rPr>
              <a:t>);</a:t>
            </a:r>
            <a:endParaRPr lang="en-US" sz="2400" b="1" kern="0" dirty="0" smtClean="0">
              <a:latin typeface="Courier New Bold" panose="02070309020205020404"/>
              <a:ea typeface="MS PGothic"/>
              <a:cs typeface="Courier New Bold" panose="02070309020205020404"/>
              <a:sym typeface="Myriad Set Text" charset="0"/>
            </a:endParaRP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panose="02070309020205020404"/>
                <a:ea typeface="MS PGothic"/>
                <a:cs typeface="Courier New Bold" panose="02070309020205020404"/>
                <a:sym typeface="Myriad Set Text" charset="0"/>
              </a:rPr>
              <a:t>}</a:t>
            </a:r>
            <a:endParaRPr lang="en-US" sz="2400" b="1" kern="0" dirty="0" smtClean="0">
              <a:latin typeface="Courier New Bold" panose="02070309020205020404"/>
              <a:ea typeface="MS PGothic"/>
              <a:cs typeface="Courier New Bold" panose="02070309020205020404"/>
              <a:sym typeface="Myriad Set Text" charset="0"/>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1.1</a:t>
            </a:r>
            <a:endParaRPr lang="en-GB" dirty="0"/>
          </a:p>
        </p:txBody>
      </p:sp>
      <p:sp>
        <p:nvSpPr>
          <p:cNvPr id="3" name="Content Placeholder 2"/>
          <p:cNvSpPr>
            <a:spLocks noGrp="1"/>
          </p:cNvSpPr>
          <p:nvPr>
            <p:ph idx="1"/>
          </p:nvPr>
        </p:nvSpPr>
        <p:spPr/>
        <p:txBody>
          <a:bodyPr/>
          <a:lstStyle/>
          <a:p>
            <a:r>
              <a:rPr lang="en-GB" dirty="0" smtClean="0"/>
              <a:t>Top tip:</a:t>
            </a:r>
            <a:endParaRPr lang="en-GB" dirty="0" smtClean="0"/>
          </a:p>
          <a:p>
            <a:pPr lvl="1"/>
            <a:r>
              <a:rPr lang="en-GB" dirty="0" smtClean="0"/>
              <a:t>Write data to a global buffer from within the kernel</a:t>
            </a:r>
            <a:endParaRPr lang="en-GB" dirty="0" smtClean="0"/>
          </a:p>
          <a:p>
            <a:pPr marL="914400" lvl="2" indent="0">
              <a:buNone/>
            </a:pPr>
            <a:r>
              <a:rPr lang="en-GB" b="1" dirty="0" smtClean="0">
                <a:solidFill>
                  <a:schemeClr val="accent6"/>
                </a:solidFill>
                <a:latin typeface="Courier New Bold" panose="02070309020205020404"/>
              </a:rPr>
              <a:t>result[ </a:t>
            </a:r>
            <a:r>
              <a:rPr lang="en-GB" b="1" dirty="0" err="1" smtClean="0">
                <a:solidFill>
                  <a:schemeClr val="accent6"/>
                </a:solidFill>
                <a:latin typeface="Courier New Bold" panose="02070309020205020404"/>
              </a:rPr>
              <a:t>get_global_id</a:t>
            </a:r>
            <a:r>
              <a:rPr lang="en-GB" b="1" dirty="0" smtClean="0">
                <a:solidFill>
                  <a:schemeClr val="accent6"/>
                </a:solidFill>
                <a:latin typeface="Courier New Bold" panose="02070309020205020404"/>
              </a:rPr>
              <a:t>(0) ] = … ;</a:t>
            </a:r>
            <a:endParaRPr lang="en-GB" b="1" dirty="0" smtClean="0">
              <a:solidFill>
                <a:schemeClr val="accent6"/>
              </a:solidFill>
              <a:latin typeface="Courier New Bold" panose="02070309020205020404"/>
            </a:endParaRPr>
          </a:p>
          <a:p>
            <a:pPr lvl="1"/>
            <a:r>
              <a:rPr lang="en-GB" dirty="0" smtClean="0"/>
              <a:t>Copy back to the host and print out from there or debug as a normal serial application</a:t>
            </a:r>
            <a:endParaRPr lang="en-GB" dirty="0" smtClean="0"/>
          </a:p>
          <a:p>
            <a:r>
              <a:rPr lang="en-GB" dirty="0" smtClean="0"/>
              <a:t>Works with any </a:t>
            </a:r>
            <a:r>
              <a:rPr lang="en-GB" dirty="0" err="1" smtClean="0"/>
              <a:t>OpenCL</a:t>
            </a:r>
            <a:r>
              <a:rPr lang="en-GB" dirty="0" smtClean="0"/>
              <a:t> device and platform</a:t>
            </a:r>
            <a:endParaRPr lang="en-GB" dirty="0" smtClean="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OpenCL – more tips</a:t>
            </a:r>
            <a:endParaRPr lang="en-GB" dirty="0"/>
          </a:p>
        </p:txBody>
      </p:sp>
      <p:sp>
        <p:nvSpPr>
          <p:cNvPr id="3" name="Content Placeholder 2"/>
          <p:cNvSpPr>
            <a:spLocks noGrp="1"/>
          </p:cNvSpPr>
          <p:nvPr>
            <p:ph idx="1"/>
          </p:nvPr>
        </p:nvSpPr>
        <p:spPr/>
        <p:txBody>
          <a:bodyPr>
            <a:normAutofit lnSpcReduction="10000"/>
          </a:bodyPr>
          <a:lstStyle/>
          <a:p>
            <a:r>
              <a:rPr lang="en-GB" b="1" dirty="0" smtClean="0">
                <a:solidFill>
                  <a:schemeClr val="accent2"/>
                </a:solidFill>
              </a:rPr>
              <a:t>Check </a:t>
            </a:r>
            <a:r>
              <a:rPr lang="en-GB" b="1" dirty="0">
                <a:solidFill>
                  <a:schemeClr val="accent2"/>
                </a:solidFill>
              </a:rPr>
              <a:t>your error messages!</a:t>
            </a:r>
            <a:endParaRPr lang="en-GB" b="1" dirty="0">
              <a:solidFill>
                <a:schemeClr val="accent2"/>
              </a:solidFill>
            </a:endParaRPr>
          </a:p>
          <a:p>
            <a:pPr lvl="1"/>
            <a:r>
              <a:rPr lang="en-GB" dirty="0"/>
              <a:t>If you enable Exceptions in C++ as we have here, make sure you print out the errors</a:t>
            </a:r>
            <a:r>
              <a:rPr lang="en-GB" dirty="0" smtClean="0"/>
              <a:t>.</a:t>
            </a:r>
            <a:endParaRPr lang="en-GB" dirty="0" smtClean="0"/>
          </a:p>
          <a:p>
            <a:r>
              <a:rPr lang="en-GB" dirty="0"/>
              <a:t>Don’t forget, </a:t>
            </a:r>
            <a:r>
              <a:rPr lang="en-GB" dirty="0" smtClean="0"/>
              <a:t>use the </a:t>
            </a:r>
            <a:r>
              <a:rPr lang="en-GB" dirty="0" err="1" smtClean="0"/>
              <a:t>err_code.c</a:t>
            </a:r>
            <a:r>
              <a:rPr lang="en-GB" dirty="0" smtClean="0"/>
              <a:t> from the tutorial to print out errors as strings (instead of numbers), or check in the </a:t>
            </a:r>
            <a:r>
              <a:rPr lang="en-GB" dirty="0" err="1"/>
              <a:t>cl.h</a:t>
            </a:r>
            <a:r>
              <a:rPr lang="en-GB" dirty="0"/>
              <a:t> file in the include directory of your OpenCL provider for error </a:t>
            </a:r>
            <a:r>
              <a:rPr lang="en-GB" dirty="0" smtClean="0"/>
              <a:t>messages</a:t>
            </a:r>
            <a:endParaRPr lang="en-GB" dirty="0"/>
          </a:p>
          <a:p>
            <a:r>
              <a:rPr lang="en-GB" dirty="0"/>
              <a:t>Check your work-group sizes and indexing</a:t>
            </a:r>
            <a:endParaRPr lang="en-GB" dirty="0"/>
          </a:p>
          <a:p>
            <a:endParaRPr lang="en-GB"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GDB</a:t>
            </a:r>
            <a:endParaRPr lang="en-GB" dirty="0"/>
          </a:p>
        </p:txBody>
      </p:sp>
      <p:sp>
        <p:nvSpPr>
          <p:cNvPr id="3" name="Content Placeholder 2"/>
          <p:cNvSpPr>
            <a:spLocks noGrp="1"/>
          </p:cNvSpPr>
          <p:nvPr>
            <p:ph idx="1"/>
          </p:nvPr>
        </p:nvSpPr>
        <p:spPr/>
        <p:txBody>
          <a:bodyPr>
            <a:normAutofit lnSpcReduction="10000"/>
          </a:bodyPr>
          <a:lstStyle/>
          <a:p>
            <a:r>
              <a:rPr lang="en-GB" dirty="0" smtClean="0"/>
              <a:t>Can also use GDB to debug your programs on the CPU</a:t>
            </a:r>
            <a:endParaRPr lang="en-GB" dirty="0" smtClean="0"/>
          </a:p>
          <a:p>
            <a:pPr lvl="1"/>
            <a:r>
              <a:rPr lang="en-GB" dirty="0" smtClean="0"/>
              <a:t>This will also leverage the memory system</a:t>
            </a:r>
            <a:endParaRPr lang="en-GB" dirty="0" smtClean="0"/>
          </a:p>
          <a:p>
            <a:pPr lvl="2"/>
            <a:r>
              <a:rPr lang="en-GB" dirty="0" smtClean="0"/>
              <a:t>Might catch illegal memory dereferences more accurately</a:t>
            </a:r>
            <a:endParaRPr lang="en-GB" dirty="0" smtClean="0"/>
          </a:p>
          <a:p>
            <a:pPr lvl="1"/>
            <a:r>
              <a:rPr lang="en-GB" dirty="0" smtClean="0"/>
              <a:t>But it does behave differently to accelerator devices so bugs may show up in different ways</a:t>
            </a:r>
            <a:endParaRPr lang="en-GB" dirty="0" smtClean="0"/>
          </a:p>
          <a:p>
            <a:r>
              <a:rPr lang="en-GB" dirty="0" smtClean="0"/>
              <a:t>As with debugging, compile your C or C++ programs with the </a:t>
            </a:r>
            <a:r>
              <a:rPr lang="en-GB" b="1" dirty="0" smtClean="0">
                <a:solidFill>
                  <a:schemeClr val="accent6"/>
                </a:solidFill>
                <a:latin typeface="Courier New Bold" panose="02070309020205020404"/>
              </a:rPr>
              <a:t>–g</a:t>
            </a:r>
            <a:r>
              <a:rPr lang="en-GB" dirty="0" smtClean="0"/>
              <a:t> flag</a:t>
            </a:r>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GDB</a:t>
            </a:r>
            <a:endParaRPr lang="en-GB" dirty="0"/>
          </a:p>
        </p:txBody>
      </p:sp>
      <p:sp>
        <p:nvSpPr>
          <p:cNvPr id="3" name="Content Placeholder 2"/>
          <p:cNvSpPr>
            <a:spLocks noGrp="1"/>
          </p:cNvSpPr>
          <p:nvPr>
            <p:ph idx="1"/>
          </p:nvPr>
        </p:nvSpPr>
        <p:spPr>
          <a:xfrm>
            <a:off x="457200" y="1600200"/>
            <a:ext cx="8229600" cy="4853136"/>
          </a:xfrm>
        </p:spPr>
        <p:txBody>
          <a:bodyPr>
            <a:normAutofit fontScale="85000" lnSpcReduction="10000"/>
          </a:bodyPr>
          <a:lstStyle/>
          <a:p>
            <a:pPr>
              <a:lnSpc>
                <a:spcPct val="110000"/>
              </a:lnSpc>
            </a:pPr>
            <a:r>
              <a:rPr lang="en-GB" dirty="0" smtClean="0"/>
              <a:t>Require platform specific instructions depending on if you are using the AMD® or Intel® </a:t>
            </a:r>
            <a:r>
              <a:rPr lang="en-GB" dirty="0" err="1" smtClean="0"/>
              <a:t>OpenCL</a:t>
            </a:r>
            <a:r>
              <a:rPr lang="en-GB" dirty="0" smtClean="0"/>
              <a:t> platform</a:t>
            </a:r>
            <a:endParaRPr lang="en-GB" dirty="0" smtClean="0"/>
          </a:p>
          <a:p>
            <a:pPr lvl="1">
              <a:lnSpc>
                <a:spcPct val="110000"/>
              </a:lnSpc>
            </a:pPr>
            <a:r>
              <a:rPr lang="en-GB" dirty="0" smtClean="0"/>
              <a:t>This is in part due to the ICD (Installable Client Driver) ensuring that the correct </a:t>
            </a:r>
            <a:r>
              <a:rPr lang="en-GB" dirty="0" err="1" smtClean="0"/>
              <a:t>OpenCL</a:t>
            </a:r>
            <a:r>
              <a:rPr lang="en-GB" dirty="0" smtClean="0"/>
              <a:t> runtime is loaded for the chosen platform</a:t>
            </a:r>
            <a:endParaRPr lang="en-GB" dirty="0" smtClean="0"/>
          </a:p>
          <a:p>
            <a:pPr lvl="1">
              <a:lnSpc>
                <a:spcPct val="110000"/>
              </a:lnSpc>
            </a:pPr>
            <a:r>
              <a:rPr lang="en-GB" dirty="0" smtClean="0"/>
              <a:t>Also different kernel compile flags are accepted/required by different </a:t>
            </a:r>
            <a:r>
              <a:rPr lang="en-GB" dirty="0" err="1" smtClean="0"/>
              <a:t>OpenCL</a:t>
            </a:r>
            <a:r>
              <a:rPr lang="en-GB" dirty="0" smtClean="0"/>
              <a:t> implementations</a:t>
            </a:r>
            <a:endParaRPr lang="en-GB" dirty="0" smtClean="0"/>
          </a:p>
          <a:p>
            <a:pPr>
              <a:lnSpc>
                <a:spcPct val="110000"/>
              </a:lnSpc>
            </a:pPr>
            <a:r>
              <a:rPr lang="en-GB" dirty="0" smtClean="0"/>
              <a:t>Remember: your CPU may be listed under each platform – ensure you choose the right debugging method for the </a:t>
            </a:r>
            <a:r>
              <a:rPr lang="en-GB" i="1" u="sng" dirty="0" smtClean="0"/>
              <a:t>platform</a:t>
            </a:r>
            <a:endParaRPr lang="en-GB" i="1" u="sng" dirty="0"/>
          </a:p>
        </p:txBody>
      </p:sp>
      <p:sp>
        <p:nvSpPr>
          <p:cNvPr id="4" name="Content Placeholder 7"/>
          <p:cNvSpPr txBox="1"/>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GDB with AMD®</a:t>
            </a:r>
            <a:endParaRPr lang="en-GB" dirty="0"/>
          </a:p>
        </p:txBody>
      </p:sp>
      <p:sp>
        <p:nvSpPr>
          <p:cNvPr id="3" name="Content Placeholder 2"/>
          <p:cNvSpPr>
            <a:spLocks noGrp="1"/>
          </p:cNvSpPr>
          <p:nvPr>
            <p:ph idx="1"/>
          </p:nvPr>
        </p:nvSpPr>
        <p:spPr>
          <a:xfrm>
            <a:off x="457200" y="1600200"/>
            <a:ext cx="8229600" cy="4925144"/>
          </a:xfrm>
        </p:spPr>
        <p:txBody>
          <a:bodyPr>
            <a:normAutofit fontScale="70000" lnSpcReduction="20000"/>
          </a:bodyPr>
          <a:lstStyle/>
          <a:p>
            <a:pPr>
              <a:lnSpc>
                <a:spcPct val="110000"/>
              </a:lnSpc>
            </a:pPr>
            <a:r>
              <a:rPr lang="en-GB" dirty="0" smtClean="0"/>
              <a:t>Ensure you select the CPU device from the AMD® platform</a:t>
            </a:r>
            <a:endParaRPr lang="en-GB" dirty="0" smtClean="0"/>
          </a:p>
          <a:p>
            <a:pPr>
              <a:lnSpc>
                <a:spcPct val="110000"/>
              </a:lnSpc>
            </a:pPr>
            <a:r>
              <a:rPr lang="en-GB" dirty="0" smtClean="0"/>
              <a:t>Must </a:t>
            </a:r>
            <a:r>
              <a:rPr lang="en-GB" dirty="0"/>
              <a:t>use the –g </a:t>
            </a:r>
            <a:r>
              <a:rPr lang="en-GB" dirty="0" smtClean="0"/>
              <a:t>flag and turn off all optimizations </a:t>
            </a:r>
            <a:r>
              <a:rPr lang="en-GB" dirty="0"/>
              <a:t>when building the kernels:</a:t>
            </a:r>
            <a:endParaRPr lang="en-GB" dirty="0"/>
          </a:p>
          <a:p>
            <a:pPr marL="457200" lvl="1" indent="0">
              <a:lnSpc>
                <a:spcPct val="110000"/>
              </a:lnSpc>
              <a:buNone/>
            </a:pPr>
            <a:r>
              <a:rPr lang="en-GB" b="1" dirty="0" err="1">
                <a:solidFill>
                  <a:schemeClr val="accent2"/>
                </a:solidFill>
                <a:latin typeface="Courier New Bold" panose="02070309020205020404"/>
              </a:rPr>
              <a:t>program.build</a:t>
            </a:r>
            <a:r>
              <a:rPr lang="en-GB" b="1" dirty="0">
                <a:solidFill>
                  <a:schemeClr val="accent2"/>
                </a:solidFill>
                <a:latin typeface="Courier New Bold" panose="02070309020205020404"/>
              </a:rPr>
              <a:t>(" –</a:t>
            </a:r>
            <a:r>
              <a:rPr lang="en-GB" b="1" dirty="0" smtClean="0">
                <a:solidFill>
                  <a:schemeClr val="accent2"/>
                </a:solidFill>
                <a:latin typeface="Courier New Bold" panose="02070309020205020404"/>
              </a:rPr>
              <a:t>g –O0" </a:t>
            </a:r>
            <a:r>
              <a:rPr lang="en-GB" b="1" dirty="0">
                <a:solidFill>
                  <a:schemeClr val="accent2"/>
                </a:solidFill>
                <a:latin typeface="Courier New Bold" panose="02070309020205020404"/>
              </a:rPr>
              <a:t>)</a:t>
            </a:r>
            <a:endParaRPr lang="en-GB" b="1" dirty="0">
              <a:solidFill>
                <a:schemeClr val="accent2"/>
              </a:solidFill>
              <a:latin typeface="Courier New Bold" panose="02070309020205020404"/>
            </a:endParaRPr>
          </a:p>
          <a:p>
            <a:pPr>
              <a:lnSpc>
                <a:spcPct val="110000"/>
              </a:lnSpc>
            </a:pPr>
            <a:r>
              <a:rPr lang="en-GB" dirty="0" smtClean="0"/>
              <a:t>The </a:t>
            </a:r>
            <a:r>
              <a:rPr lang="en-GB" dirty="0"/>
              <a:t>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b="1" dirty="0">
                <a:solidFill>
                  <a:schemeClr val="accent1"/>
                </a:solidFill>
              </a:rPr>
              <a:t>__</a:t>
            </a:r>
            <a:r>
              <a:rPr lang="en-GB" b="1" dirty="0" err="1">
                <a:solidFill>
                  <a:schemeClr val="accent1"/>
                </a:solidFill>
              </a:rPr>
              <a:t>OpenCL_foo_kernel</a:t>
            </a:r>
            <a:r>
              <a:rPr lang="en-GB" dirty="0"/>
              <a:t>”</a:t>
            </a:r>
            <a:endParaRPr lang="en-GB" dirty="0"/>
          </a:p>
          <a:p>
            <a:pPr lvl="1">
              <a:lnSpc>
                <a:spcPct val="110000"/>
              </a:lnSpc>
            </a:pPr>
            <a:r>
              <a:rPr lang="en-GB" dirty="0"/>
              <a:t>To set a breakpoint on kernel entry enter at the GDB </a:t>
            </a:r>
            <a:r>
              <a:rPr lang="en-GB" dirty="0" smtClean="0"/>
              <a:t>prompt:</a:t>
            </a:r>
            <a:endParaRPr lang="en-GB" dirty="0" smtClean="0"/>
          </a:p>
          <a:p>
            <a:pPr marL="457200" lvl="1" indent="0">
              <a:lnSpc>
                <a:spcPct val="110000"/>
              </a:lnSpc>
              <a:buNone/>
            </a:pPr>
            <a:r>
              <a:rPr lang="en-GB" dirty="0"/>
              <a:t>	</a:t>
            </a:r>
            <a:r>
              <a:rPr lang="en-GB" dirty="0" smtClean="0"/>
              <a:t>	</a:t>
            </a:r>
            <a:r>
              <a:rPr lang="en-GB" b="1" dirty="0" smtClean="0">
                <a:solidFill>
                  <a:schemeClr val="accent2"/>
                </a:solidFill>
                <a:latin typeface="Courier New Bold" panose="02070309020205020404"/>
              </a:rPr>
              <a:t>break </a:t>
            </a:r>
            <a:r>
              <a:rPr lang="en-GB" b="1" dirty="0">
                <a:solidFill>
                  <a:schemeClr val="accent2"/>
                </a:solidFill>
                <a:latin typeface="Courier New Bold" panose="02070309020205020404"/>
              </a:rPr>
              <a:t>__</a:t>
            </a:r>
            <a:r>
              <a:rPr lang="en-GB" b="1" dirty="0" err="1">
                <a:solidFill>
                  <a:schemeClr val="accent2"/>
                </a:solidFill>
                <a:latin typeface="Courier New Bold" panose="02070309020205020404"/>
              </a:rPr>
              <a:t>OpenCL_foo_kernel</a:t>
            </a:r>
            <a:endParaRPr lang="en-GB" b="1" dirty="0">
              <a:solidFill>
                <a:schemeClr val="accent2"/>
              </a:solidFill>
              <a:latin typeface="Courier New Bold" panose="02070309020205020404"/>
            </a:endParaRPr>
          </a:p>
          <a:p>
            <a:pPr>
              <a:lnSpc>
                <a:spcPct val="110000"/>
              </a:lnSpc>
            </a:pPr>
            <a:r>
              <a:rPr lang="en-GB" dirty="0" smtClean="0"/>
              <a:t>Note: the debug symbol for the kernel will not show up until the kernel has been built by your host code</a:t>
            </a:r>
            <a:endParaRPr lang="en-GB" dirty="0" smtClean="0"/>
          </a:p>
          <a:p>
            <a:pPr>
              <a:lnSpc>
                <a:spcPct val="110000"/>
              </a:lnSpc>
            </a:pPr>
            <a:r>
              <a:rPr lang="en-GB" dirty="0" smtClean="0"/>
              <a:t>AMD® recommend setting the environment variable </a:t>
            </a:r>
            <a:r>
              <a:rPr lang="en-GB" dirty="0" smtClean="0">
                <a:solidFill>
                  <a:schemeClr val="accent6"/>
                </a:solidFill>
                <a:latin typeface="Courier New Bold" panose="02070309020205020404"/>
              </a:rPr>
              <a:t>CPU_MAX_COMPUTE_UNITS=1</a:t>
            </a:r>
            <a:r>
              <a:rPr lang="en-GB" dirty="0" smtClean="0"/>
              <a:t> to ensure deterministic kernel behaviour</a:t>
            </a:r>
            <a:endParaRPr lang="en-GB" dirty="0" smtClean="0"/>
          </a:p>
        </p:txBody>
      </p:sp>
      <p:sp>
        <p:nvSpPr>
          <p:cNvPr id="4" name="Content Placeholder 7"/>
          <p:cNvSpPr txBox="1"/>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GDB with Intel®</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Ensure you select the CPU device from the Intel® platform</a:t>
            </a:r>
            <a:endParaRPr lang="en-GB" dirty="0" smtClean="0"/>
          </a:p>
          <a:p>
            <a:r>
              <a:rPr lang="en-GB" dirty="0" smtClean="0"/>
              <a:t>Must </a:t>
            </a:r>
            <a:r>
              <a:rPr lang="en-GB" dirty="0"/>
              <a:t>use the –g </a:t>
            </a:r>
            <a:r>
              <a:rPr lang="en-GB" dirty="0" smtClean="0"/>
              <a:t>flag and specify the kernel source file when </a:t>
            </a:r>
            <a:r>
              <a:rPr lang="en-GB" dirty="0"/>
              <a:t>building the kernels:</a:t>
            </a:r>
            <a:endParaRPr lang="en-GB" dirty="0"/>
          </a:p>
          <a:p>
            <a:pPr marL="457200" lvl="1" indent="0">
              <a:buNone/>
            </a:pPr>
            <a:r>
              <a:rPr lang="en-GB" b="1" dirty="0" err="1">
                <a:solidFill>
                  <a:schemeClr val="accent2"/>
                </a:solidFill>
                <a:latin typeface="Courier New Bold" panose="02070309020205020404"/>
              </a:rPr>
              <a:t>program.build</a:t>
            </a:r>
            <a:r>
              <a:rPr lang="en-GB" b="1" dirty="0">
                <a:solidFill>
                  <a:schemeClr val="accent2"/>
                </a:solidFill>
                <a:latin typeface="Courier New Bold" panose="02070309020205020404"/>
              </a:rPr>
              <a:t>(" –</a:t>
            </a:r>
            <a:r>
              <a:rPr lang="en-GB" b="1" dirty="0" smtClean="0">
                <a:solidFill>
                  <a:schemeClr val="accent2"/>
                </a:solidFill>
                <a:latin typeface="Courier New Bold" panose="02070309020205020404"/>
              </a:rPr>
              <a:t>g –s /full/path/to/kernel.cl" </a:t>
            </a:r>
            <a:r>
              <a:rPr lang="en-GB" b="1" dirty="0">
                <a:solidFill>
                  <a:schemeClr val="accent2"/>
                </a:solidFill>
                <a:latin typeface="Courier New Bold" panose="02070309020205020404"/>
              </a:rPr>
              <a:t>)</a:t>
            </a:r>
            <a:endParaRPr lang="en-GB" b="1" dirty="0">
              <a:solidFill>
                <a:schemeClr val="accent2"/>
              </a:solidFill>
              <a:latin typeface="Courier New Bold" panose="02070309020205020404"/>
            </a:endParaRPr>
          </a:p>
          <a:p>
            <a:r>
              <a:rPr lang="en-GB" dirty="0" smtClean="0"/>
              <a:t>The </a:t>
            </a:r>
            <a:r>
              <a:rPr lang="en-GB" dirty="0"/>
              <a:t>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dirty="0" smtClean="0"/>
              <a:t>“</a:t>
            </a:r>
            <a:r>
              <a:rPr lang="en-GB" b="1" dirty="0" smtClean="0">
                <a:solidFill>
                  <a:schemeClr val="accent1"/>
                </a:solidFill>
              </a:rPr>
              <a:t>foo</a:t>
            </a:r>
            <a:r>
              <a:rPr lang="en-GB" dirty="0" smtClean="0"/>
              <a:t>”</a:t>
            </a:r>
            <a:endParaRPr lang="en-GB" dirty="0"/>
          </a:p>
          <a:p>
            <a:pPr lvl="1"/>
            <a:r>
              <a:rPr lang="en-GB" dirty="0"/>
              <a:t>To set a breakpoint on kernel entry enter at the GDB </a:t>
            </a:r>
            <a:r>
              <a:rPr lang="en-GB" dirty="0" smtClean="0"/>
              <a:t>prompt:</a:t>
            </a:r>
            <a:endParaRPr lang="en-GB" dirty="0" smtClean="0"/>
          </a:p>
          <a:p>
            <a:pPr marL="457200" lvl="1" indent="0">
              <a:buNone/>
            </a:pPr>
            <a:r>
              <a:rPr lang="en-GB" dirty="0"/>
              <a:t>	</a:t>
            </a:r>
            <a:r>
              <a:rPr lang="en-GB" dirty="0" smtClean="0"/>
              <a:t>	</a:t>
            </a:r>
            <a:r>
              <a:rPr lang="en-GB" b="1" dirty="0" smtClean="0">
                <a:solidFill>
                  <a:schemeClr val="accent2"/>
                </a:solidFill>
                <a:latin typeface="Courier New Bold" panose="02070309020205020404"/>
              </a:rPr>
              <a:t>break foo</a:t>
            </a:r>
            <a:endParaRPr lang="en-GB" b="1" dirty="0">
              <a:solidFill>
                <a:schemeClr val="accent2"/>
              </a:solidFill>
              <a:latin typeface="Courier New Bold" panose="02070309020205020404"/>
            </a:endParaRPr>
          </a:p>
          <a:p>
            <a:r>
              <a:rPr lang="en-GB" dirty="0" smtClean="0"/>
              <a:t>Note: the debug symbol for the kernel will not show up until the kernel has been built by your host code</a:t>
            </a:r>
            <a:endParaRPr lang="en-GB" dirty="0" smtClean="0"/>
          </a:p>
        </p:txBody>
      </p:sp>
      <p:sp>
        <p:nvSpPr>
          <p:cNvPr id="4" name="Content Placeholder 7"/>
          <p:cNvSpPr txBox="1"/>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Using GDB</a:t>
            </a:r>
            <a:endParaRPr lang="en-GB" dirty="0"/>
          </a:p>
        </p:txBody>
      </p:sp>
      <p:sp>
        <p:nvSpPr>
          <p:cNvPr id="3" name="Content Placeholder 2"/>
          <p:cNvSpPr>
            <a:spLocks noGrp="1"/>
          </p:cNvSpPr>
          <p:nvPr>
            <p:ph idx="1"/>
          </p:nvPr>
        </p:nvSpPr>
        <p:spPr>
          <a:xfrm>
            <a:off x="107504" y="1600200"/>
            <a:ext cx="8856984" cy="4997152"/>
          </a:xfrm>
        </p:spPr>
        <p:txBody>
          <a:bodyPr>
            <a:normAutofit/>
          </a:bodyPr>
          <a:lstStyle/>
          <a:p>
            <a:r>
              <a:rPr lang="en-GB" dirty="0"/>
              <a:t>Use </a:t>
            </a:r>
            <a:r>
              <a:rPr lang="en-GB" b="1" i="1" dirty="0">
                <a:solidFill>
                  <a:schemeClr val="accent6">
                    <a:lumMod val="75000"/>
                  </a:schemeClr>
                </a:solidFill>
              </a:rPr>
              <a:t>n</a:t>
            </a:r>
            <a:r>
              <a:rPr lang="en-GB" dirty="0"/>
              <a:t> to move to the next line of execution</a:t>
            </a:r>
            <a:endParaRPr lang="en-GB" dirty="0"/>
          </a:p>
          <a:p>
            <a:r>
              <a:rPr lang="en-GB" dirty="0"/>
              <a:t>Use </a:t>
            </a:r>
            <a:r>
              <a:rPr lang="en-GB" b="1" i="1" dirty="0">
                <a:solidFill>
                  <a:schemeClr val="accent6">
                    <a:lumMod val="75000"/>
                  </a:schemeClr>
                </a:solidFill>
              </a:rPr>
              <a:t>s</a:t>
            </a:r>
            <a:r>
              <a:rPr lang="en-GB" dirty="0"/>
              <a:t> to step into the function</a:t>
            </a:r>
            <a:endParaRPr lang="en-GB" dirty="0"/>
          </a:p>
          <a:p>
            <a:r>
              <a:rPr lang="en-GB" dirty="0"/>
              <a:t>If you reach a segmentation fault, </a:t>
            </a:r>
            <a:r>
              <a:rPr lang="en-GB" b="1" i="1" dirty="0" err="1">
                <a:solidFill>
                  <a:schemeClr val="accent6">
                    <a:lumMod val="75000"/>
                  </a:schemeClr>
                </a:solidFill>
              </a:rPr>
              <a:t>backtrace</a:t>
            </a:r>
            <a:r>
              <a:rPr lang="en-GB" dirty="0">
                <a:solidFill>
                  <a:schemeClr val="accent6">
                    <a:lumMod val="75000"/>
                  </a:schemeClr>
                </a:solidFill>
              </a:rPr>
              <a:t> </a:t>
            </a:r>
            <a:r>
              <a:rPr lang="en-GB" dirty="0"/>
              <a:t>lists the previous few execution frames</a:t>
            </a:r>
            <a:endParaRPr lang="en-GB" dirty="0"/>
          </a:p>
          <a:p>
            <a:pPr lvl="1"/>
            <a:r>
              <a:rPr lang="en-GB" dirty="0"/>
              <a:t>Type </a:t>
            </a:r>
            <a:r>
              <a:rPr lang="en-GB" b="1" i="1" dirty="0">
                <a:solidFill>
                  <a:schemeClr val="accent6">
                    <a:lumMod val="75000"/>
                  </a:schemeClr>
                </a:solidFill>
              </a:rPr>
              <a:t>frame 5</a:t>
            </a:r>
            <a:r>
              <a:rPr lang="en-GB" dirty="0">
                <a:solidFill>
                  <a:schemeClr val="accent6">
                    <a:lumMod val="75000"/>
                  </a:schemeClr>
                </a:solidFill>
              </a:rPr>
              <a:t> </a:t>
            </a:r>
            <a:r>
              <a:rPr lang="en-GB" dirty="0"/>
              <a:t>to examine the 5th frame</a:t>
            </a:r>
            <a:endParaRPr lang="en-GB" dirty="0"/>
          </a:p>
          <a:p>
            <a:r>
              <a:rPr lang="en-GB" dirty="0"/>
              <a:t>Use </a:t>
            </a:r>
            <a:r>
              <a:rPr lang="en-GB" b="1" i="1" dirty="0">
                <a:solidFill>
                  <a:schemeClr val="accent6">
                    <a:lumMod val="75000"/>
                  </a:schemeClr>
                </a:solidFill>
              </a:rPr>
              <a:t>print </a:t>
            </a:r>
            <a:r>
              <a:rPr lang="en-GB" b="1" i="1" dirty="0" err="1">
                <a:solidFill>
                  <a:schemeClr val="accent6">
                    <a:lumMod val="75000"/>
                  </a:schemeClr>
                </a:solidFill>
              </a:rPr>
              <a:t>varname</a:t>
            </a:r>
            <a:r>
              <a:rPr lang="en-GB" dirty="0">
                <a:solidFill>
                  <a:schemeClr val="accent6">
                    <a:lumMod val="75000"/>
                  </a:schemeClr>
                </a:solidFill>
              </a:rPr>
              <a:t> </a:t>
            </a:r>
            <a:r>
              <a:rPr lang="en-GB" dirty="0"/>
              <a:t>to output the current value of a variable</a:t>
            </a:r>
            <a:endParaRPr lang="en-GB"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It’s a Heterogeneous world</a:t>
            </a:r>
            <a:endParaRPr lang="en-GB" dirty="0"/>
          </a:p>
        </p:txBody>
      </p:sp>
      <p:sp>
        <p:nvSpPr>
          <p:cNvPr id="4" name="Text Placeholder 3"/>
          <p:cNvSpPr>
            <a:spLocks noGrp="1"/>
          </p:cNvSpPr>
          <p:nvPr>
            <p:ph type="body" idx="1"/>
          </p:nvPr>
        </p:nvSpPr>
        <p:spPr>
          <a:xfrm>
            <a:off x="251520" y="5229200"/>
            <a:ext cx="8496944" cy="1287834"/>
          </a:xfrm>
        </p:spPr>
        <p:txBody>
          <a:bodyPr>
            <a:normAutofit/>
          </a:bodyPr>
          <a:lstStyle/>
          <a:p>
            <a:r>
              <a:rPr lang="en-GB" dirty="0" smtClean="0"/>
              <a:t>OpenCL lets Programmers write a single </a:t>
            </a:r>
            <a:r>
              <a:rPr lang="en-GB" u="sng" dirty="0" smtClean="0"/>
              <a:t>portable</a:t>
            </a:r>
            <a:r>
              <a:rPr lang="en-GB" dirty="0" smtClean="0"/>
              <a:t> program that uses </a:t>
            </a:r>
            <a:r>
              <a:rPr lang="en-GB" u="sng" dirty="0" smtClean="0"/>
              <a:t>ALL</a:t>
            </a:r>
            <a:r>
              <a:rPr lang="en-GB" dirty="0" smtClean="0"/>
              <a:t> resources in the heterogeneous platform</a:t>
            </a:r>
            <a:endParaRPr lang="en-GB" dirty="0"/>
          </a:p>
        </p:txBody>
      </p:sp>
      <p:sp>
        <p:nvSpPr>
          <p:cNvPr id="5" name="Content Placeholder 4"/>
          <p:cNvSpPr>
            <a:spLocks noGrp="1"/>
          </p:cNvSpPr>
          <p:nvPr>
            <p:ph sz="half" idx="2"/>
          </p:nvPr>
        </p:nvSpPr>
        <p:spPr>
          <a:xfrm>
            <a:off x="323528" y="1556792"/>
            <a:ext cx="4040188" cy="3951288"/>
          </a:xfrm>
        </p:spPr>
        <p:txBody>
          <a:bodyPr>
            <a:normAutofit/>
          </a:bodyPr>
          <a:lstStyle/>
          <a:p>
            <a:pPr marL="0" indent="0">
              <a:buNone/>
            </a:pPr>
            <a:r>
              <a:rPr lang="en-GB" sz="2800" dirty="0" smtClean="0"/>
              <a:t>A modern computing platform includes:</a:t>
            </a:r>
            <a:endParaRPr lang="en-GB" sz="2800" dirty="0" smtClean="0"/>
          </a:p>
          <a:p>
            <a:r>
              <a:rPr lang="en-GB" sz="2800" dirty="0" smtClean="0"/>
              <a:t>One or more CPUs</a:t>
            </a:r>
            <a:endParaRPr lang="en-GB" sz="2800" dirty="0" smtClean="0"/>
          </a:p>
          <a:p>
            <a:r>
              <a:rPr lang="en-GB" sz="2800" dirty="0" smtClean="0"/>
              <a:t>One of more GPUs</a:t>
            </a:r>
            <a:endParaRPr lang="en-GB" sz="2800" dirty="0" smtClean="0"/>
          </a:p>
          <a:p>
            <a:r>
              <a:rPr lang="en-GB" sz="2800" dirty="0" smtClean="0"/>
              <a:t>DSP processors</a:t>
            </a:r>
            <a:endParaRPr lang="en-GB" sz="2800" dirty="0" smtClean="0"/>
          </a:p>
          <a:p>
            <a:r>
              <a:rPr lang="en-GB" sz="2800" dirty="0" smtClean="0"/>
              <a:t>Accelerators</a:t>
            </a:r>
            <a:endParaRPr lang="en-GB" sz="2800" dirty="0" smtClean="0"/>
          </a:p>
          <a:p>
            <a:r>
              <a:rPr lang="en-GB" sz="2800" dirty="0" smtClean="0"/>
              <a:t>… other?</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smtClean="0"/>
              <a:t>E.g. Samsung® </a:t>
            </a:r>
            <a:r>
              <a:rPr lang="en-GB" sz="2800" dirty="0" err="1" smtClean="0"/>
              <a:t>Exynos</a:t>
            </a:r>
            <a:r>
              <a:rPr lang="en-GB" sz="2800" dirty="0" smtClean="0"/>
              <a:t> 5:</a:t>
            </a:r>
            <a:endParaRPr lang="en-GB" sz="2800" dirty="0" smtClean="0"/>
          </a:p>
          <a:p>
            <a:r>
              <a:rPr lang="en-GB" sz="2800" dirty="0" smtClean="0"/>
              <a:t>Dual core ARM A15 1.7GHz,  Mali T604 GPU</a:t>
            </a:r>
            <a:endParaRPr lang="en-GB" sz="2800" dirty="0" smtClean="0"/>
          </a:p>
          <a:p>
            <a:pPr marL="0" indent="0">
              <a:buNone/>
            </a:pPr>
            <a:r>
              <a:rPr lang="en-GB" sz="2800" dirty="0" smtClean="0">
                <a:solidFill>
                  <a:srgbClr val="FF6600"/>
                </a:solidFill>
              </a:rPr>
              <a:t>E.g. Intel XXX with IRIS</a:t>
            </a:r>
            <a:endParaRPr lang="en-GB" sz="2800" dirty="0">
              <a:solidFill>
                <a:srgbClr val="FF6600"/>
              </a:solidFill>
            </a:endParaRPr>
          </a:p>
        </p:txBody>
      </p:sp>
      <p:pic>
        <p:nvPicPr>
          <p:cNvPr id="9" name="Picture 8"/>
          <p:cNvPicPr>
            <a:picLocks noChangeAspect="1"/>
          </p:cNvPicPr>
          <p:nvPr/>
        </p:nvPicPr>
        <p:blipFill>
          <a:blip r:embed="rId1" cstate="print"/>
          <a:stretch>
            <a:fillRect/>
          </a:stretch>
        </p:blipFill>
        <p:spPr>
          <a:xfrm>
            <a:off x="5737413" y="1412776"/>
            <a:ext cx="1834122" cy="1364928"/>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Oclgrind</a:t>
            </a:r>
            <a:endParaRPr lang="en-GB" dirty="0"/>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lnSpc>
                <a:spcPct val="110000"/>
              </a:lnSpc>
            </a:pPr>
            <a:r>
              <a:rPr lang="en-GB" dirty="0" smtClean="0"/>
              <a:t>A SPIR interpreter and OpenCL simulator</a:t>
            </a:r>
            <a:endParaRPr lang="en-GB" dirty="0" smtClean="0"/>
          </a:p>
          <a:p>
            <a:pPr>
              <a:lnSpc>
                <a:spcPct val="110000"/>
              </a:lnSpc>
            </a:pPr>
            <a:r>
              <a:rPr lang="en-GB" dirty="0" smtClean="0"/>
              <a:t>Developed at the University of Bristol</a:t>
            </a:r>
            <a:endParaRPr lang="en-GB" dirty="0" smtClean="0"/>
          </a:p>
          <a:p>
            <a:pPr>
              <a:lnSpc>
                <a:spcPct val="110000"/>
              </a:lnSpc>
            </a:pPr>
            <a:r>
              <a:rPr lang="en-GB" dirty="0" smtClean="0"/>
              <a:t>Runs OpenCL kernels in a simulated environment to catch various bugs:</a:t>
            </a:r>
            <a:endParaRPr lang="en-GB" dirty="0" smtClean="0"/>
          </a:p>
          <a:p>
            <a:pPr lvl="1">
              <a:lnSpc>
                <a:spcPct val="110000"/>
              </a:lnSpc>
            </a:pPr>
            <a:r>
              <a:rPr lang="en-GB" b="1" dirty="0" err="1" smtClean="0">
                <a:solidFill>
                  <a:srgbClr val="3366FF"/>
                </a:solidFill>
                <a:latin typeface="Courier New" panose="02070309020205020404"/>
                <a:cs typeface="Courier New" panose="02070309020205020404"/>
              </a:rPr>
              <a:t>oclgrind</a:t>
            </a:r>
            <a:r>
              <a:rPr lang="en-GB" b="1" dirty="0" smtClean="0">
                <a:solidFill>
                  <a:srgbClr val="3366FF"/>
                </a:solidFill>
                <a:latin typeface="Courier New" panose="02070309020205020404"/>
                <a:cs typeface="Courier New" panose="02070309020205020404"/>
              </a:rPr>
              <a:t> ./application</a:t>
            </a:r>
            <a:endParaRPr lang="en-GB" b="1" dirty="0" smtClean="0">
              <a:solidFill>
                <a:srgbClr val="3366FF"/>
              </a:solidFill>
              <a:latin typeface="Courier New" panose="02070309020205020404"/>
              <a:cs typeface="Courier New" panose="02070309020205020404"/>
            </a:endParaRPr>
          </a:p>
          <a:p>
            <a:pPr lvl="1">
              <a:lnSpc>
                <a:spcPct val="110000"/>
              </a:lnSpc>
            </a:pPr>
            <a:r>
              <a:rPr lang="en-GB" dirty="0" smtClean="0"/>
              <a:t>Invalid memory accesses</a:t>
            </a:r>
            <a:endParaRPr lang="en-GB" dirty="0" smtClean="0"/>
          </a:p>
          <a:p>
            <a:pPr lvl="1">
              <a:lnSpc>
                <a:spcPct val="110000"/>
              </a:lnSpc>
            </a:pPr>
            <a:r>
              <a:rPr lang="en-GB" dirty="0" smtClean="0"/>
              <a:t>Data-races (</a:t>
            </a:r>
            <a:r>
              <a:rPr lang="en-GB" b="1" dirty="0" smtClean="0">
                <a:solidFill>
                  <a:srgbClr val="3366FF"/>
                </a:solidFill>
                <a:latin typeface="Courier New" panose="02070309020205020404"/>
                <a:cs typeface="Courier New" panose="02070309020205020404"/>
              </a:rPr>
              <a:t>--data-races</a:t>
            </a:r>
            <a:r>
              <a:rPr lang="en-GB" dirty="0" smtClean="0"/>
              <a:t>)</a:t>
            </a:r>
            <a:endParaRPr lang="en-GB" dirty="0" smtClean="0"/>
          </a:p>
          <a:p>
            <a:pPr lvl="1">
              <a:lnSpc>
                <a:spcPct val="110000"/>
              </a:lnSpc>
            </a:pPr>
            <a:r>
              <a:rPr lang="en-GB" dirty="0" smtClean="0"/>
              <a:t>Work-group divergence</a:t>
            </a:r>
            <a:endParaRPr lang="en-GB" dirty="0" smtClean="0"/>
          </a:p>
          <a:p>
            <a:pPr lvl="1">
              <a:lnSpc>
                <a:spcPct val="110000"/>
              </a:lnSpc>
            </a:pPr>
            <a:r>
              <a:rPr lang="en-GB" dirty="0" smtClean="0"/>
              <a:t>Runtime API errors (</a:t>
            </a:r>
            <a:r>
              <a:rPr lang="en-GB" b="1" dirty="0" smtClean="0">
                <a:solidFill>
                  <a:srgbClr val="3366FF"/>
                </a:solidFill>
                <a:latin typeface="Courier New" panose="02070309020205020404"/>
                <a:cs typeface="Courier New" panose="02070309020205020404"/>
              </a:rPr>
              <a:t>--check-</a:t>
            </a:r>
            <a:r>
              <a:rPr lang="en-GB" b="1" dirty="0" err="1" smtClean="0">
                <a:solidFill>
                  <a:srgbClr val="3366FF"/>
                </a:solidFill>
                <a:latin typeface="Courier New" panose="02070309020205020404"/>
                <a:cs typeface="Courier New" panose="02070309020205020404"/>
              </a:rPr>
              <a:t>api</a:t>
            </a:r>
            <a:r>
              <a:rPr lang="en-GB" dirty="0" smtClean="0"/>
              <a:t>)</a:t>
            </a:r>
            <a:endParaRPr lang="en-GB" dirty="0" smtClean="0"/>
          </a:p>
          <a:p>
            <a:pPr>
              <a:lnSpc>
                <a:spcPct val="110000"/>
              </a:lnSpc>
            </a:pPr>
            <a:r>
              <a:rPr lang="en-GB" dirty="0" smtClean="0"/>
              <a:t>Also has a GDB-style interactive debugger</a:t>
            </a:r>
            <a:endParaRPr lang="en-GB" dirty="0" smtClean="0"/>
          </a:p>
          <a:p>
            <a:pPr lvl="1">
              <a:lnSpc>
                <a:spcPct val="110000"/>
              </a:lnSpc>
            </a:pPr>
            <a:r>
              <a:rPr lang="en-GB" b="1" dirty="0" err="1" smtClean="0">
                <a:solidFill>
                  <a:srgbClr val="3366FF"/>
                </a:solidFill>
                <a:latin typeface="Courier New" panose="02070309020205020404"/>
                <a:cs typeface="Courier New" panose="02070309020205020404"/>
              </a:rPr>
              <a:t>oclgrind</a:t>
            </a:r>
            <a:r>
              <a:rPr lang="en-GB" b="1" dirty="0" smtClean="0">
                <a:solidFill>
                  <a:srgbClr val="3366FF"/>
                </a:solidFill>
                <a:latin typeface="Courier New" panose="02070309020205020404"/>
                <a:cs typeface="Courier New" panose="02070309020205020404"/>
              </a:rPr>
              <a:t> –</a:t>
            </a:r>
            <a:r>
              <a:rPr lang="en-GB" b="1" dirty="0" err="1" smtClean="0">
                <a:solidFill>
                  <a:srgbClr val="3366FF"/>
                </a:solidFill>
                <a:latin typeface="Courier New" panose="02070309020205020404"/>
                <a:cs typeface="Courier New" panose="02070309020205020404"/>
              </a:rPr>
              <a:t>i</a:t>
            </a:r>
            <a:r>
              <a:rPr lang="en-GB" b="1" dirty="0" smtClean="0">
                <a:solidFill>
                  <a:srgbClr val="3366FF"/>
                </a:solidFill>
                <a:latin typeface="Courier New" panose="02070309020205020404"/>
                <a:cs typeface="Courier New" panose="02070309020205020404"/>
              </a:rPr>
              <a:t> ./application</a:t>
            </a:r>
            <a:endParaRPr lang="en-GB" b="1" dirty="0" smtClean="0">
              <a:solidFill>
                <a:srgbClr val="3366FF"/>
              </a:solidFill>
              <a:latin typeface="Courier New" panose="02070309020205020404"/>
              <a:cs typeface="Courier New" panose="02070309020205020404"/>
            </a:endParaRPr>
          </a:p>
          <a:p>
            <a:pPr>
              <a:lnSpc>
                <a:spcPct val="110000"/>
              </a:lnSpc>
            </a:pPr>
            <a:r>
              <a:rPr lang="en-GB" dirty="0" smtClean="0"/>
              <a:t>More information on the </a:t>
            </a:r>
            <a:r>
              <a:rPr lang="en-GB" dirty="0" smtClean="0">
                <a:hlinkClick r:id="rId1"/>
              </a:rPr>
              <a:t>Oclgrind Website</a:t>
            </a:r>
            <a:endParaRPr lang="en-GB" dirty="0" smtClean="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A useful tool for detecting data-races in OpenCL programs</a:t>
            </a:r>
            <a:endParaRPr lang="en-GB" dirty="0" smtClean="0"/>
          </a:p>
          <a:p>
            <a:r>
              <a:rPr lang="en-GB" dirty="0" smtClean="0"/>
              <a:t>Developed at Imperial College as part of the CARP project </a:t>
            </a:r>
            <a:endParaRPr lang="en-GB" dirty="0" smtClean="0"/>
          </a:p>
          <a:p>
            <a:r>
              <a:rPr lang="en-GB" dirty="0" smtClean="0"/>
              <a:t>Uses static analysis to try to prove that kernels are free from races</a:t>
            </a:r>
            <a:endParaRPr lang="en-GB" dirty="0" smtClean="0"/>
          </a:p>
          <a:p>
            <a:r>
              <a:rPr lang="en-GB" dirty="0" smtClean="0"/>
              <a:t>Can also detect issues with work-group divergence</a:t>
            </a:r>
            <a:endParaRPr lang="en-GB" dirty="0" smtClean="0"/>
          </a:p>
          <a:p>
            <a:r>
              <a:rPr lang="en-GB" dirty="0" smtClean="0"/>
              <a:t>More information on the </a:t>
            </a:r>
            <a:r>
              <a:rPr lang="en-GB" dirty="0" smtClean="0">
                <a:hlinkClick r:id="rId1"/>
              </a:rPr>
              <a:t>GPUVerify Website</a:t>
            </a:r>
            <a:endParaRPr lang="en-GB" dirty="0" smtClean="0"/>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smtClean="0">
                <a:solidFill>
                  <a:srgbClr val="3366FF"/>
                </a:solidFill>
                <a:latin typeface="Courier New" panose="02070309020205020404"/>
                <a:cs typeface="Courier New" panose="02070309020205020404"/>
              </a:rPr>
              <a:t>gpuverify</a:t>
            </a:r>
            <a:r>
              <a:rPr lang="en-GB" b="1" dirty="0" smtClean="0">
                <a:solidFill>
                  <a:srgbClr val="3366FF"/>
                </a:solidFill>
                <a:latin typeface="Courier New" panose="02070309020205020404"/>
                <a:cs typeface="Courier New" panose="02070309020205020404"/>
              </a:rPr>
              <a:t> </a:t>
            </a:r>
            <a:r>
              <a:rPr lang="en-GB" b="1" dirty="0">
                <a:solidFill>
                  <a:srgbClr val="3366FF"/>
                </a:solidFill>
                <a:latin typeface="Courier New" panose="02070309020205020404"/>
                <a:cs typeface="Courier New" panose="02070309020205020404"/>
              </a:rPr>
              <a:t>--</a:t>
            </a:r>
            <a:r>
              <a:rPr lang="en-GB" b="1" dirty="0" err="1">
                <a:solidFill>
                  <a:srgbClr val="3366FF"/>
                </a:solidFill>
                <a:latin typeface="Courier New" panose="02070309020205020404"/>
                <a:cs typeface="Courier New" panose="02070309020205020404"/>
              </a:rPr>
              <a:t>local_size</a:t>
            </a:r>
            <a:r>
              <a:rPr lang="en-GB" b="1" dirty="0">
                <a:solidFill>
                  <a:srgbClr val="3366FF"/>
                </a:solidFill>
                <a:latin typeface="Courier New" panose="02070309020205020404"/>
                <a:cs typeface="Courier New" panose="02070309020205020404"/>
              </a:rPr>
              <a:t>=64,64 --</a:t>
            </a:r>
            <a:r>
              <a:rPr lang="en-GB" b="1" dirty="0" err="1">
                <a:solidFill>
                  <a:srgbClr val="3366FF"/>
                </a:solidFill>
                <a:latin typeface="Courier New" panose="02070309020205020404"/>
                <a:cs typeface="Courier New" panose="02070309020205020404"/>
              </a:rPr>
              <a:t>num_groups</a:t>
            </a:r>
            <a:r>
              <a:rPr lang="en-GB" b="1" dirty="0">
                <a:solidFill>
                  <a:srgbClr val="3366FF"/>
                </a:solidFill>
                <a:latin typeface="Courier New" panose="02070309020205020404"/>
                <a:cs typeface="Courier New" panose="02070309020205020404"/>
              </a:rPr>
              <a:t>=256,256 </a:t>
            </a:r>
            <a:r>
              <a:rPr lang="en-GB" b="1" dirty="0" err="1" smtClean="0">
                <a:solidFill>
                  <a:srgbClr val="3366FF"/>
                </a:solidFill>
                <a:latin typeface="Courier New" panose="02070309020205020404"/>
                <a:cs typeface="Courier New" panose="02070309020205020404"/>
              </a:rPr>
              <a:t>kernel.cl</a:t>
            </a:r>
            <a:endParaRPr lang="en-GB" b="1" dirty="0">
              <a:solidFill>
                <a:srgbClr val="3366FF"/>
              </a:solidFill>
              <a:latin typeface="Courier New" panose="02070309020205020404"/>
              <a:cs typeface="Courier New" panose="02070309020205020404"/>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Other debugging tools</a:t>
            </a:r>
            <a:endParaRPr lang="en-GB" dirty="0"/>
          </a:p>
        </p:txBody>
      </p:sp>
      <p:sp>
        <p:nvSpPr>
          <p:cNvPr id="3" name="Content Placeholder 2"/>
          <p:cNvSpPr>
            <a:spLocks noGrp="1"/>
          </p:cNvSpPr>
          <p:nvPr>
            <p:ph idx="1"/>
          </p:nvPr>
        </p:nvSpPr>
        <p:spPr>
          <a:xfrm>
            <a:off x="457200" y="980728"/>
            <a:ext cx="8229600" cy="4525963"/>
          </a:xfrm>
        </p:spPr>
        <p:txBody>
          <a:bodyPr>
            <a:normAutofit fontScale="92500"/>
          </a:bodyPr>
          <a:lstStyle/>
          <a:p>
            <a:r>
              <a:rPr lang="en-GB" dirty="0" smtClean="0"/>
              <a:t>AMD® </a:t>
            </a:r>
            <a:r>
              <a:rPr lang="en-GB" dirty="0" err="1" smtClean="0"/>
              <a:t>CodeXL</a:t>
            </a:r>
            <a:endParaRPr lang="en-GB" dirty="0" smtClean="0"/>
          </a:p>
          <a:p>
            <a:pPr lvl="1"/>
            <a:r>
              <a:rPr lang="en-GB" dirty="0" smtClean="0"/>
              <a:t>For AMD® APUs, CPUs and GPUs</a:t>
            </a:r>
            <a:endParaRPr lang="en-GB" dirty="0" smtClean="0"/>
          </a:p>
          <a:p>
            <a:pPr lvl="2"/>
            <a:r>
              <a:rPr lang="en-GB" dirty="0" smtClean="0"/>
              <a:t>Graphical Profiler and Debugger</a:t>
            </a:r>
            <a:endParaRPr lang="en-GB" dirty="0" smtClean="0"/>
          </a:p>
          <a:p>
            <a:r>
              <a:rPr lang="en-GB" dirty="0" smtClean="0"/>
              <a:t>NVIDIA® </a:t>
            </a:r>
            <a:r>
              <a:rPr lang="en-GB" dirty="0" err="1" smtClean="0"/>
              <a:t>Nsight</a:t>
            </a:r>
            <a:r>
              <a:rPr lang="en-GB" dirty="0" smtClean="0"/>
              <a:t>™ Development Platform</a:t>
            </a:r>
            <a:endParaRPr lang="en-GB" dirty="0" smtClean="0"/>
          </a:p>
          <a:p>
            <a:pPr lvl="1"/>
            <a:r>
              <a:rPr lang="en-GB" dirty="0" smtClean="0"/>
              <a:t>For NVIDIA® GPUs</a:t>
            </a:r>
            <a:endParaRPr lang="en-GB" dirty="0" smtClean="0"/>
          </a:p>
          <a:p>
            <a:pPr lvl="2"/>
            <a:r>
              <a:rPr lang="en-GB" dirty="0" smtClean="0"/>
              <a:t>IDE, including Profiler and Debugger</a:t>
            </a:r>
            <a:endParaRPr lang="en-GB" dirty="0" smtClean="0"/>
          </a:p>
          <a:p>
            <a:r>
              <a:rPr lang="en-GB" dirty="0" err="1" smtClean="0"/>
              <a:t>GPUVerify</a:t>
            </a:r>
            <a:endParaRPr lang="en-GB" dirty="0" smtClean="0"/>
          </a:p>
          <a:p>
            <a:pPr lvl="1"/>
            <a:r>
              <a:rPr lang="en-GB" dirty="0" smtClean="0"/>
              <a:t>Formal analysis of kernels</a:t>
            </a:r>
            <a:endParaRPr lang="en-GB" dirty="0" smtClean="0"/>
          </a:p>
          <a:p>
            <a:pPr lvl="1"/>
            <a:r>
              <a:rPr lang="en-GB" dirty="0">
                <a:hlinkClick r:id="rId1"/>
              </a:rPr>
              <a:t>http://multicore.doc.ic.ac.uk/tools/GPUVerify/</a:t>
            </a:r>
            <a:endParaRPr lang="en-GB" dirty="0" smtClean="0"/>
          </a:p>
        </p:txBody>
      </p:sp>
      <p:sp>
        <p:nvSpPr>
          <p:cNvPr id="4" name="Content Placeholder 7"/>
          <p:cNvSpPr txBox="1"/>
          <p:nvPr/>
        </p:nvSpPr>
        <p:spPr>
          <a:xfrm>
            <a:off x="5428267" y="6504274"/>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t>Third party names are the property of their owners.</a:t>
            </a:r>
            <a:endParaRPr lang="en-GB" sz="1200" dirty="0"/>
          </a:p>
        </p:txBody>
      </p:sp>
      <p:sp>
        <p:nvSpPr>
          <p:cNvPr id="5" name="TextBox 4"/>
          <p:cNvSpPr txBox="1"/>
          <p:nvPr/>
        </p:nvSpPr>
        <p:spPr>
          <a:xfrm>
            <a:off x="836590" y="5661248"/>
            <a:ext cx="5967658" cy="646331"/>
          </a:xfrm>
          <a:prstGeom prst="rect">
            <a:avLst/>
          </a:prstGeom>
          <a:noFill/>
        </p:spPr>
        <p:txBody>
          <a:bodyPr wrap="square" rtlCol="0">
            <a:spAutoFit/>
          </a:bodyPr>
          <a:lstStyle/>
          <a:p>
            <a:r>
              <a:rPr lang="en-GB" dirty="0" smtClean="0"/>
              <a:t>Note: Debugging OpenCL is still changing rapidly - your mileage may vary when using GDB and these tools</a:t>
            </a:r>
            <a:endParaRPr lang="en-GB"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Porting CUDA to 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12</a:t>
            </a:r>
            <a:endParaRPr lang="en-GB" dirty="0">
              <a:solidFill>
                <a:schemeClr val="tx1"/>
              </a:solidFill>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OpenCL</a:t>
            </a:r>
            <a:endParaRPr lang="en-GB" dirty="0"/>
          </a:p>
        </p:txBody>
      </p:sp>
      <p:sp>
        <p:nvSpPr>
          <p:cNvPr id="3" name="Content Placeholder 2"/>
          <p:cNvSpPr>
            <a:spLocks noGrp="1"/>
          </p:cNvSpPr>
          <p:nvPr>
            <p:ph idx="1"/>
          </p:nvPr>
        </p:nvSpPr>
        <p:spPr/>
        <p:txBody>
          <a:bodyPr>
            <a:normAutofit lnSpcReduction="10000"/>
          </a:bodyPr>
          <a:lstStyle/>
          <a:p>
            <a:r>
              <a:rPr lang="en-GB" dirty="0" smtClean="0"/>
              <a:t>If you have CUDA code, you’ve already done the hard work!</a:t>
            </a:r>
            <a:endParaRPr lang="en-GB" dirty="0"/>
          </a:p>
          <a:p>
            <a:pPr lvl="1"/>
            <a:r>
              <a:rPr lang="en-GB" dirty="0" smtClean="0"/>
              <a:t>I.e. working out how to split up the problem to run effectively on a many-core device</a:t>
            </a:r>
            <a:endParaRPr lang="en-GB" dirty="0" smtClean="0"/>
          </a:p>
          <a:p>
            <a:pPr lvl="1"/>
            <a:endParaRPr lang="en-GB" dirty="0" smtClean="0"/>
          </a:p>
          <a:p>
            <a:r>
              <a:rPr lang="en-GB" dirty="0" smtClean="0"/>
              <a:t>Switching between CUDA and OpenCL is mainly changing the host code syntax</a:t>
            </a:r>
            <a:endParaRPr lang="en-GB" dirty="0" smtClean="0"/>
          </a:p>
          <a:p>
            <a:pPr lvl="1"/>
            <a:r>
              <a:rPr lang="en-GB" dirty="0" smtClean="0"/>
              <a:t>Apart from indexing and naming conventions in the kernel code (simple to change!)</a:t>
            </a:r>
            <a:endParaRPr lang="en-GB" dirty="0" smtClean="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Memory Hierarchy Terminology</a:t>
            </a:r>
            <a:endParaRPr lang="en-GB" dirty="0"/>
          </a:p>
        </p:txBody>
      </p:sp>
      <p:graphicFrame>
        <p:nvGraphicFramePr>
          <p:cNvPr id="4" name="Content Placeholder 3"/>
          <p:cNvGraphicFramePr>
            <a:graphicFrameLocks noGrp="1"/>
          </p:cNvGraphicFramePr>
          <p:nvPr>
            <p:ph idx="1"/>
          </p:nvPr>
        </p:nvGraphicFramePr>
        <p:xfrm>
          <a:off x="2699792" y="1576716"/>
          <a:ext cx="3965381"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539552" y="1115051"/>
            <a:ext cx="1008112" cy="461665"/>
          </a:xfrm>
          <a:prstGeom prst="rect">
            <a:avLst/>
          </a:prstGeom>
          <a:noFill/>
        </p:spPr>
        <p:txBody>
          <a:bodyPr wrap="square" rtlCol="0">
            <a:spAutoFit/>
          </a:bodyPr>
          <a:lstStyle/>
          <a:p>
            <a:r>
              <a:rPr lang="en-GB" sz="2400" dirty="0" smtClean="0"/>
              <a:t>CUDA</a:t>
            </a:r>
            <a:endParaRPr lang="en-GB" sz="2400" dirty="0"/>
          </a:p>
        </p:txBody>
      </p:sp>
      <p:sp>
        <p:nvSpPr>
          <p:cNvPr id="6" name="TextBox 5"/>
          <p:cNvSpPr txBox="1"/>
          <p:nvPr/>
        </p:nvSpPr>
        <p:spPr>
          <a:xfrm>
            <a:off x="7236296" y="1115051"/>
            <a:ext cx="1296144" cy="461665"/>
          </a:xfrm>
          <a:prstGeom prst="rect">
            <a:avLst/>
          </a:prstGeom>
          <a:noFill/>
        </p:spPr>
        <p:txBody>
          <a:bodyPr wrap="square" rtlCol="0">
            <a:spAutoFit/>
          </a:bodyPr>
          <a:lstStyle/>
          <a:p>
            <a:r>
              <a:rPr lang="en-GB" sz="2400" dirty="0" smtClean="0"/>
              <a:t>OpenCL</a:t>
            </a:r>
            <a:endParaRPr lang="en-GB" sz="2400" dirty="0"/>
          </a:p>
        </p:txBody>
      </p:sp>
      <p:sp>
        <p:nvSpPr>
          <p:cNvPr id="7" name="TextBox 6"/>
          <p:cNvSpPr txBox="1"/>
          <p:nvPr/>
        </p:nvSpPr>
        <p:spPr>
          <a:xfrm>
            <a:off x="5220072" y="1921206"/>
            <a:ext cx="3168352" cy="369332"/>
          </a:xfrm>
          <a:prstGeom prst="rect">
            <a:avLst/>
          </a:prstGeom>
          <a:noFill/>
        </p:spPr>
        <p:txBody>
          <a:bodyPr wrap="square" rtlCol="0">
            <a:spAutoFit/>
          </a:bodyPr>
          <a:lstStyle/>
          <a:p>
            <a:r>
              <a:rPr lang="en-GB" b="1" dirty="0" smtClean="0">
                <a:solidFill>
                  <a:schemeClr val="accent6"/>
                </a:solidFill>
              </a:rPr>
              <a:t>Private</a:t>
            </a:r>
            <a:r>
              <a:rPr lang="en-GB" dirty="0" smtClean="0">
                <a:solidFill>
                  <a:schemeClr val="accent6"/>
                </a:solidFill>
              </a:rPr>
              <a:t> </a:t>
            </a:r>
            <a:r>
              <a:rPr lang="en-GB" dirty="0" smtClean="0"/>
              <a:t>– within a work-item</a:t>
            </a:r>
            <a:endParaRPr lang="en-GB" dirty="0"/>
          </a:p>
        </p:txBody>
      </p:sp>
      <p:sp>
        <p:nvSpPr>
          <p:cNvPr id="8" name="TextBox 7"/>
          <p:cNvSpPr txBox="1"/>
          <p:nvPr/>
        </p:nvSpPr>
        <p:spPr>
          <a:xfrm>
            <a:off x="1331640" y="1921206"/>
            <a:ext cx="2708049" cy="369332"/>
          </a:xfrm>
          <a:prstGeom prst="rect">
            <a:avLst/>
          </a:prstGeom>
          <a:noFill/>
        </p:spPr>
        <p:txBody>
          <a:bodyPr wrap="square" rtlCol="0">
            <a:spAutoFit/>
          </a:bodyPr>
          <a:lstStyle/>
          <a:p>
            <a:r>
              <a:rPr lang="en-GB" b="1" dirty="0" smtClean="0">
                <a:solidFill>
                  <a:schemeClr val="accent6"/>
                </a:solidFill>
              </a:rPr>
              <a:t>Local</a:t>
            </a:r>
            <a:r>
              <a:rPr lang="en-GB" dirty="0" smtClean="0">
                <a:solidFill>
                  <a:schemeClr val="accent6"/>
                </a:solidFill>
              </a:rPr>
              <a:t> </a:t>
            </a:r>
            <a:r>
              <a:rPr lang="en-GB" dirty="0" smtClean="0"/>
              <a:t>– within a thread</a:t>
            </a:r>
            <a:endParaRPr lang="en-GB" dirty="0"/>
          </a:p>
        </p:txBody>
      </p:sp>
      <p:sp>
        <p:nvSpPr>
          <p:cNvPr id="9" name="TextBox 8"/>
          <p:cNvSpPr txBox="1"/>
          <p:nvPr/>
        </p:nvSpPr>
        <p:spPr>
          <a:xfrm>
            <a:off x="5670376" y="2924943"/>
            <a:ext cx="3131840" cy="646331"/>
          </a:xfrm>
          <a:prstGeom prst="rect">
            <a:avLst/>
          </a:prstGeom>
          <a:noFill/>
        </p:spPr>
        <p:txBody>
          <a:bodyPr wrap="square" rtlCol="0">
            <a:spAutoFit/>
          </a:bodyPr>
          <a:lstStyle/>
          <a:p>
            <a:r>
              <a:rPr lang="en-GB" b="1" dirty="0" smtClean="0">
                <a:solidFill>
                  <a:schemeClr val="accent4"/>
                </a:solidFill>
              </a:rPr>
              <a:t>Local</a:t>
            </a:r>
            <a:r>
              <a:rPr lang="en-GB" dirty="0" smtClean="0">
                <a:solidFill>
                  <a:schemeClr val="accent4"/>
                </a:solidFill>
              </a:rPr>
              <a:t> </a:t>
            </a:r>
            <a:r>
              <a:rPr lang="en-GB" dirty="0" smtClean="0"/>
              <a:t>– shared between work-items in a work-group</a:t>
            </a:r>
            <a:endParaRPr lang="en-GB" dirty="0"/>
          </a:p>
        </p:txBody>
      </p:sp>
      <p:sp>
        <p:nvSpPr>
          <p:cNvPr id="10" name="TextBox 9"/>
          <p:cNvSpPr txBox="1"/>
          <p:nvPr/>
        </p:nvSpPr>
        <p:spPr>
          <a:xfrm>
            <a:off x="611560" y="2924944"/>
            <a:ext cx="2808312" cy="646331"/>
          </a:xfrm>
          <a:prstGeom prst="rect">
            <a:avLst/>
          </a:prstGeom>
          <a:noFill/>
        </p:spPr>
        <p:txBody>
          <a:bodyPr wrap="square" rtlCol="0">
            <a:spAutoFit/>
          </a:bodyPr>
          <a:lstStyle/>
          <a:p>
            <a:r>
              <a:rPr lang="en-GB" b="1" dirty="0" smtClean="0">
                <a:solidFill>
                  <a:schemeClr val="accent4"/>
                </a:solidFill>
              </a:rPr>
              <a:t>Shared</a:t>
            </a:r>
            <a:r>
              <a:rPr lang="en-GB" dirty="0" smtClean="0">
                <a:solidFill>
                  <a:schemeClr val="accent4"/>
                </a:solidFill>
              </a:rPr>
              <a:t> </a:t>
            </a:r>
            <a:r>
              <a:rPr lang="en-GB" dirty="0" smtClean="0"/>
              <a:t>– shared between threads in a thread block</a:t>
            </a:r>
            <a:endParaRPr lang="en-GB" dirty="0"/>
          </a:p>
        </p:txBody>
      </p:sp>
      <p:sp>
        <p:nvSpPr>
          <p:cNvPr id="11" name="TextBox 10"/>
          <p:cNvSpPr txBox="1"/>
          <p:nvPr/>
        </p:nvSpPr>
        <p:spPr>
          <a:xfrm>
            <a:off x="258583" y="4082588"/>
            <a:ext cx="2578161" cy="646331"/>
          </a:xfrm>
          <a:prstGeom prst="rect">
            <a:avLst/>
          </a:prstGeom>
          <a:noFill/>
        </p:spPr>
        <p:txBody>
          <a:bodyPr wrap="square" rtlCol="0">
            <a:spAutoFit/>
          </a:bodyPr>
          <a:lstStyle/>
          <a:p>
            <a:r>
              <a:rPr lang="en-GB" b="1" dirty="0" smtClean="0">
                <a:solidFill>
                  <a:schemeClr val="accent3"/>
                </a:solidFill>
              </a:rPr>
              <a:t>Constant</a:t>
            </a:r>
            <a:r>
              <a:rPr lang="en-GB" dirty="0" smtClean="0"/>
              <a:t> – a cache for constant memory</a:t>
            </a:r>
            <a:endParaRPr lang="en-GB" dirty="0"/>
          </a:p>
        </p:txBody>
      </p:sp>
      <p:sp>
        <p:nvSpPr>
          <p:cNvPr id="13" name="TextBox 12"/>
          <p:cNvSpPr txBox="1"/>
          <p:nvPr/>
        </p:nvSpPr>
        <p:spPr>
          <a:xfrm>
            <a:off x="6372200" y="4082587"/>
            <a:ext cx="2578161" cy="646331"/>
          </a:xfrm>
          <a:prstGeom prst="rect">
            <a:avLst/>
          </a:prstGeom>
          <a:noFill/>
        </p:spPr>
        <p:txBody>
          <a:bodyPr wrap="square" rtlCol="0">
            <a:spAutoFit/>
          </a:bodyPr>
          <a:lstStyle/>
          <a:p>
            <a:r>
              <a:rPr lang="en-GB" b="1" dirty="0" smtClean="0">
                <a:solidFill>
                  <a:schemeClr val="accent3"/>
                </a:solidFill>
              </a:rPr>
              <a:t>Constant</a:t>
            </a:r>
            <a:r>
              <a:rPr lang="en-GB" dirty="0" smtClean="0"/>
              <a:t> – a cache for constant memory</a:t>
            </a:r>
            <a:endParaRPr lang="en-GB" dirty="0"/>
          </a:p>
        </p:txBody>
      </p:sp>
      <p:sp>
        <p:nvSpPr>
          <p:cNvPr id="14" name="TextBox 13"/>
          <p:cNvSpPr txBox="1"/>
          <p:nvPr/>
        </p:nvSpPr>
        <p:spPr>
          <a:xfrm>
            <a:off x="258583" y="5157192"/>
            <a:ext cx="2801249" cy="646331"/>
          </a:xfrm>
          <a:prstGeom prst="rect">
            <a:avLst/>
          </a:prstGeom>
          <a:noFill/>
        </p:spPr>
        <p:txBody>
          <a:bodyPr wrap="square" rtlCol="0">
            <a:spAutoFit/>
          </a:bodyPr>
          <a:lstStyle/>
          <a:p>
            <a:r>
              <a:rPr lang="en-GB" b="1" dirty="0" smtClean="0">
                <a:solidFill>
                  <a:schemeClr val="accent2"/>
                </a:solidFill>
              </a:rPr>
              <a:t>Device</a:t>
            </a:r>
            <a:r>
              <a:rPr lang="en-GB" dirty="0" smtClean="0"/>
              <a:t> – shared between all thread blocks</a:t>
            </a:r>
            <a:endParaRPr lang="en-GB" dirty="0"/>
          </a:p>
        </p:txBody>
      </p:sp>
      <p:sp>
        <p:nvSpPr>
          <p:cNvPr id="15" name="TextBox 14"/>
          <p:cNvSpPr txBox="1"/>
          <p:nvPr/>
        </p:nvSpPr>
        <p:spPr>
          <a:xfrm>
            <a:off x="6660232" y="5123819"/>
            <a:ext cx="2448272" cy="923330"/>
          </a:xfrm>
          <a:prstGeom prst="rect">
            <a:avLst/>
          </a:prstGeom>
          <a:noFill/>
        </p:spPr>
        <p:txBody>
          <a:bodyPr wrap="square" rtlCol="0">
            <a:spAutoFit/>
          </a:bodyPr>
          <a:lstStyle/>
          <a:p>
            <a:r>
              <a:rPr lang="en-GB" b="1" dirty="0" smtClean="0">
                <a:solidFill>
                  <a:schemeClr val="accent2"/>
                </a:solidFill>
              </a:rPr>
              <a:t>Global</a:t>
            </a:r>
            <a:r>
              <a:rPr lang="en-GB" dirty="0" smtClean="0"/>
              <a:t> – shared between all work-groups</a:t>
            </a:r>
            <a:endParaRPr lang="en-GB"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Allocating and copying memory</a:t>
            </a:r>
            <a:endParaRPr lang="en-GB" dirty="0"/>
          </a:p>
        </p:txBody>
      </p:sp>
      <p:graphicFrame>
        <p:nvGraphicFramePr>
          <p:cNvPr id="4" name="Content Placeholder 3"/>
          <p:cNvGraphicFramePr>
            <a:graphicFrameLocks noGrp="1"/>
          </p:cNvGraphicFramePr>
          <p:nvPr>
            <p:ph idx="1"/>
          </p:nvPr>
        </p:nvGraphicFramePr>
        <p:xfrm>
          <a:off x="107504" y="1815689"/>
          <a:ext cx="8928992" cy="3845559"/>
        </p:xfrm>
        <a:graphic>
          <a:graphicData uri="http://schemas.openxmlformats.org/drawingml/2006/table">
            <a:tbl>
              <a:tblPr firstRow="1" bandRow="1">
                <a:tableStyleId>{2D5ABB26-0587-4C30-8999-92F81FD0307C}</a:tableStyleId>
              </a:tblPr>
              <a:tblGrid>
                <a:gridCol w="1800200"/>
                <a:gridCol w="3312368"/>
                <a:gridCol w="3816424"/>
              </a:tblGrid>
              <a:tr h="370840">
                <a:tc>
                  <a:txBody>
                    <a:bodyPr/>
                    <a:lstStyle/>
                    <a:p>
                      <a:endParaRPr lang="en-GB" dirty="0"/>
                    </a:p>
                  </a:txBody>
                  <a:tcPr/>
                </a:tc>
                <a:tc>
                  <a:txBody>
                    <a:bodyPr/>
                    <a:lstStyle/>
                    <a:p>
                      <a:pPr algn="ctr"/>
                      <a:r>
                        <a:rPr lang="en-GB" b="1" dirty="0" smtClean="0">
                          <a:solidFill>
                            <a:schemeClr val="tx1"/>
                          </a:solidFill>
                        </a:rPr>
                        <a:t>CUDA C</a:t>
                      </a:r>
                      <a:endParaRPr lang="en-GB" b="1" dirty="0">
                        <a:solidFill>
                          <a:schemeClr val="tx1"/>
                        </a:solidFill>
                      </a:endParaRPr>
                    </a:p>
                  </a:txBody>
                  <a:tcPr/>
                </a:tc>
                <a:tc>
                  <a:txBody>
                    <a:bodyPr/>
                    <a:lstStyle/>
                    <a:p>
                      <a:pPr algn="ctr"/>
                      <a:r>
                        <a:rPr lang="en-GB" b="1" dirty="0" smtClean="0">
                          <a:solidFill>
                            <a:schemeClr val="tx1"/>
                          </a:solidFill>
                        </a:rPr>
                        <a:t>OpenCL C</a:t>
                      </a:r>
                      <a:endParaRPr lang="en-GB" b="1" dirty="0">
                        <a:solidFill>
                          <a:schemeClr val="tx1"/>
                        </a:solidFill>
                      </a:endParaRPr>
                    </a:p>
                  </a:txBody>
                  <a:tcPr/>
                </a:tc>
              </a:tr>
              <a:tr h="370840">
                <a:tc>
                  <a:txBody>
                    <a:bodyPr/>
                    <a:lstStyle/>
                    <a:p>
                      <a:r>
                        <a:rPr lang="en-GB" dirty="0" smtClean="0"/>
                        <a:t>Allocate</a:t>
                      </a:r>
                      <a:endParaRPr lang="en-GB" dirty="0"/>
                    </a:p>
                  </a:txBody>
                  <a:tcPr/>
                </a:tc>
                <a:tc>
                  <a:txBody>
                    <a:bodyPr/>
                    <a:lstStyle/>
                    <a:p>
                      <a:r>
                        <a:rPr lang="en-GB" sz="1400" b="1" dirty="0" smtClean="0">
                          <a:solidFill>
                            <a:schemeClr val="accent2"/>
                          </a:solidFill>
                          <a:latin typeface="Courier New Bold" panose="02070309020205020404"/>
                        </a:rPr>
                        <a:t>float</a:t>
                      </a:r>
                      <a:r>
                        <a:rPr lang="en-GB" sz="1400" b="1" dirty="0" smtClean="0">
                          <a:latin typeface="Courier New Bold" panose="02070309020205020404"/>
                        </a:rPr>
                        <a:t>* </a:t>
                      </a:r>
                      <a:r>
                        <a:rPr lang="en-GB" sz="1400" b="1" dirty="0" err="1" smtClean="0">
                          <a:latin typeface="Courier New Bold" panose="02070309020205020404"/>
                        </a:rPr>
                        <a:t>d_x</a:t>
                      </a:r>
                      <a:r>
                        <a:rPr lang="en-GB" sz="1400" b="1" dirty="0" smtClean="0">
                          <a:latin typeface="Courier New Bold" panose="02070309020205020404"/>
                        </a:rPr>
                        <a:t>;</a:t>
                      </a:r>
                      <a:endParaRPr lang="en-GB" sz="1400" b="1" dirty="0" smtClean="0">
                        <a:latin typeface="Courier New Bold" panose="02070309020205020404"/>
                      </a:endParaRPr>
                    </a:p>
                    <a:p>
                      <a:r>
                        <a:rPr lang="en-GB" sz="1400" b="1" dirty="0" err="1" smtClean="0">
                          <a:solidFill>
                            <a:schemeClr val="accent1"/>
                          </a:solidFill>
                          <a:latin typeface="Courier New Bold" panose="02070309020205020404"/>
                        </a:rPr>
                        <a:t>cudaMalloc</a:t>
                      </a:r>
                      <a:r>
                        <a:rPr lang="en-GB" sz="1400" b="1" dirty="0" smtClean="0">
                          <a:latin typeface="Courier New Bold" panose="02070309020205020404"/>
                        </a:rPr>
                        <a:t>(&amp;</a:t>
                      </a:r>
                      <a:r>
                        <a:rPr lang="en-GB" sz="1400" b="1" dirty="0" err="1" smtClean="0">
                          <a:latin typeface="Courier New Bold" panose="02070309020205020404"/>
                        </a:rPr>
                        <a:t>d_x</a:t>
                      </a:r>
                      <a:r>
                        <a:rPr lang="en-GB" sz="1400" b="1" dirty="0" smtClean="0">
                          <a:latin typeface="Courier New Bold" panose="02070309020205020404"/>
                        </a:rPr>
                        <a:t>,</a:t>
                      </a:r>
                      <a:r>
                        <a:rPr lang="en-GB" sz="1400" b="1" baseline="0" dirty="0" smtClean="0">
                          <a:latin typeface="Courier New Bold" panose="02070309020205020404"/>
                        </a:rPr>
                        <a:t> </a:t>
                      </a:r>
                      <a:r>
                        <a:rPr lang="en-GB" sz="1400" b="1" dirty="0" err="1" smtClean="0">
                          <a:solidFill>
                            <a:schemeClr val="tx2">
                              <a:lumMod val="75000"/>
                            </a:schemeClr>
                          </a:solidFill>
                          <a:latin typeface="Courier New Bold" panose="02070309020205020404"/>
                        </a:rPr>
                        <a:t>sizeof</a:t>
                      </a:r>
                      <a:r>
                        <a:rPr lang="en-GB" sz="1400" b="1" dirty="0" smtClean="0">
                          <a:latin typeface="Courier New Bold" panose="02070309020205020404"/>
                        </a:rPr>
                        <a:t>(float)*size);</a:t>
                      </a:r>
                      <a:endParaRPr lang="en-GB" sz="1400" b="1" dirty="0">
                        <a:latin typeface="Courier New Bold" panose="02070309020205020404"/>
                      </a:endParaRPr>
                    </a:p>
                  </a:txBody>
                  <a:tcPr/>
                </a:tc>
                <a:tc>
                  <a:txBody>
                    <a:bodyPr/>
                    <a:lstStyle/>
                    <a:p>
                      <a:r>
                        <a:rPr lang="en-GB" sz="1400" b="1" dirty="0" err="1" smtClean="0">
                          <a:solidFill>
                            <a:schemeClr val="accent4"/>
                          </a:solidFill>
                          <a:latin typeface="Courier New Bold" panose="02070309020205020404"/>
                        </a:rPr>
                        <a:t>cl_mem</a:t>
                      </a:r>
                      <a:r>
                        <a:rPr lang="en-GB" sz="1400" b="1" dirty="0" smtClean="0">
                          <a:latin typeface="Courier New Bold" panose="02070309020205020404"/>
                        </a:rPr>
                        <a:t> </a:t>
                      </a:r>
                      <a:r>
                        <a:rPr lang="en-GB" sz="1400" b="1" dirty="0" err="1" smtClean="0">
                          <a:latin typeface="Courier New Bold" panose="02070309020205020404"/>
                        </a:rPr>
                        <a:t>d_x</a:t>
                      </a:r>
                      <a:r>
                        <a:rPr lang="en-GB" sz="1400" b="1" baseline="0" dirty="0" smtClean="0">
                          <a:latin typeface="Courier New Bold" panose="02070309020205020404"/>
                        </a:rPr>
                        <a:t> =</a:t>
                      </a:r>
                      <a:endParaRPr lang="en-GB" sz="1400" b="1" baseline="0" dirty="0" smtClean="0">
                        <a:latin typeface="Courier New Bold" panose="02070309020205020404"/>
                      </a:endParaRPr>
                    </a:p>
                    <a:p>
                      <a:r>
                        <a:rPr lang="en-GB" sz="1400" b="1" dirty="0" smtClean="0">
                          <a:latin typeface="Courier New Bold" panose="02070309020205020404"/>
                        </a:rPr>
                        <a:t>   </a:t>
                      </a:r>
                      <a:r>
                        <a:rPr lang="en-GB" sz="1400" b="1" dirty="0" err="1" smtClean="0">
                          <a:solidFill>
                            <a:schemeClr val="tx2">
                              <a:lumMod val="75000"/>
                            </a:schemeClr>
                          </a:solidFill>
                          <a:latin typeface="Courier New Bold" panose="02070309020205020404"/>
                        </a:rPr>
                        <a:t>clCreateBuffer</a:t>
                      </a:r>
                      <a:r>
                        <a:rPr lang="en-GB" sz="1400" b="1" dirty="0" smtClean="0">
                          <a:latin typeface="Courier New Bold" panose="02070309020205020404"/>
                        </a:rPr>
                        <a:t>(context,</a:t>
                      </a:r>
                      <a:endParaRPr lang="en-GB" sz="1400" b="1" dirty="0" smtClean="0">
                        <a:latin typeface="Courier New Bold" panose="02070309020205020404"/>
                      </a:endParaRPr>
                    </a:p>
                    <a:p>
                      <a:r>
                        <a:rPr lang="en-GB" sz="1400" b="1" baseline="0" dirty="0" smtClean="0">
                          <a:solidFill>
                            <a:schemeClr val="accent3"/>
                          </a:solidFill>
                          <a:latin typeface="Courier New Bold" panose="02070309020205020404"/>
                        </a:rPr>
                        <a:t>     </a:t>
                      </a:r>
                      <a:r>
                        <a:rPr lang="en-GB" sz="1400" b="1" dirty="0" smtClean="0">
                          <a:solidFill>
                            <a:schemeClr val="accent4"/>
                          </a:solidFill>
                          <a:latin typeface="Courier New Bold" panose="02070309020205020404"/>
                        </a:rPr>
                        <a:t>CL_MEM_READ_WRITE</a:t>
                      </a:r>
                      <a:r>
                        <a:rPr lang="en-GB" sz="1400" b="1" dirty="0" smtClean="0">
                          <a:latin typeface="Courier New Bold" panose="02070309020205020404"/>
                        </a:rPr>
                        <a:t>,</a:t>
                      </a:r>
                      <a:endParaRPr lang="en-GB" sz="1400" b="1" baseline="0" dirty="0" smtClean="0">
                        <a:latin typeface="Courier New Bold" panose="02070309020205020404"/>
                      </a:endParaRPr>
                    </a:p>
                    <a:p>
                      <a:r>
                        <a:rPr lang="en-GB" sz="1400" b="1" baseline="0" dirty="0" smtClean="0">
                          <a:solidFill>
                            <a:schemeClr val="tx2">
                              <a:lumMod val="75000"/>
                            </a:schemeClr>
                          </a:solidFill>
                          <a:latin typeface="Courier New Bold" panose="02070309020205020404"/>
                        </a:rPr>
                        <a:t>     </a:t>
                      </a:r>
                      <a:r>
                        <a:rPr lang="en-GB" sz="1400" b="1" baseline="0" dirty="0" err="1" smtClean="0">
                          <a:solidFill>
                            <a:schemeClr val="tx2">
                              <a:lumMod val="75000"/>
                            </a:schemeClr>
                          </a:solidFill>
                          <a:latin typeface="Courier New Bold" panose="02070309020205020404"/>
                        </a:rPr>
                        <a:t>sizeof</a:t>
                      </a:r>
                      <a:r>
                        <a:rPr lang="en-GB" sz="1400" b="1" baseline="0" dirty="0" smtClean="0">
                          <a:latin typeface="Courier New Bold" panose="02070309020205020404"/>
                        </a:rPr>
                        <a:t>(</a:t>
                      </a:r>
                      <a:r>
                        <a:rPr lang="en-GB" sz="1400" b="1" baseline="0" dirty="0" smtClean="0">
                          <a:solidFill>
                            <a:schemeClr val="accent2"/>
                          </a:solidFill>
                          <a:latin typeface="Courier New Bold" panose="02070309020205020404"/>
                        </a:rPr>
                        <a:t>float</a:t>
                      </a:r>
                      <a:r>
                        <a:rPr lang="en-GB" sz="1400" b="1" baseline="0" dirty="0" smtClean="0">
                          <a:latin typeface="Courier New Bold" panose="02070309020205020404"/>
                        </a:rPr>
                        <a:t>)*size,</a:t>
                      </a:r>
                      <a:endParaRPr lang="en-GB" sz="1400" b="1" baseline="0" dirty="0" smtClean="0">
                        <a:latin typeface="Courier New Bold" panose="02070309020205020404"/>
                      </a:endParaRPr>
                    </a:p>
                    <a:p>
                      <a:r>
                        <a:rPr lang="en-GB" sz="1400" b="1" baseline="0" dirty="0" smtClean="0">
                          <a:latin typeface="Courier New Bold" panose="02070309020205020404"/>
                        </a:rPr>
                        <a:t>     NULL, NULL</a:t>
                      </a:r>
                      <a:r>
                        <a:rPr lang="en-GB" sz="1400" b="1" dirty="0" smtClean="0">
                          <a:latin typeface="Courier New Bold" panose="02070309020205020404"/>
                        </a:rPr>
                        <a:t>);</a:t>
                      </a:r>
                      <a:endParaRPr lang="en-GB" sz="1400" b="1" dirty="0" smtClean="0">
                        <a:latin typeface="Courier New Bold" panose="02070309020205020404"/>
                      </a:endParaRPr>
                    </a:p>
                    <a:p>
                      <a:endParaRPr lang="en-GB" sz="1400" b="1" dirty="0">
                        <a:latin typeface="Courier New Bold" panose="02070309020205020404"/>
                      </a:endParaRPr>
                    </a:p>
                  </a:txBody>
                  <a:tcPr/>
                </a:tc>
              </a:tr>
              <a:tr h="370840">
                <a:tc>
                  <a:txBody>
                    <a:bodyPr/>
                    <a:lstStyle/>
                    <a:p>
                      <a:r>
                        <a:rPr lang="en-GB" dirty="0" smtClean="0"/>
                        <a:t>Host to</a:t>
                      </a:r>
                      <a:r>
                        <a:rPr lang="en-GB" baseline="0" dirty="0" smtClean="0"/>
                        <a:t> Device</a:t>
                      </a:r>
                      <a:endParaRPr lang="en-GB" dirty="0"/>
                    </a:p>
                  </a:txBody>
                  <a:tcPr/>
                </a:tc>
                <a:tc>
                  <a:txBody>
                    <a:bodyPr/>
                    <a:lstStyle/>
                    <a:p>
                      <a:r>
                        <a:rPr lang="en-GB" sz="1400" b="1" dirty="0" err="1" smtClean="0">
                          <a:solidFill>
                            <a:schemeClr val="accent1"/>
                          </a:solidFill>
                          <a:latin typeface="Courier New Bold" panose="02070309020205020404"/>
                        </a:rPr>
                        <a:t>cudaMemcpy</a:t>
                      </a:r>
                      <a:r>
                        <a:rPr lang="en-GB" sz="1400" b="1" dirty="0" smtClean="0">
                          <a:latin typeface="Courier New Bold" panose="02070309020205020404"/>
                        </a:rPr>
                        <a:t>(</a:t>
                      </a:r>
                      <a:r>
                        <a:rPr lang="en-GB" sz="1400" b="1" dirty="0" err="1" smtClean="0">
                          <a:latin typeface="Courier New Bold" panose="02070309020205020404"/>
                        </a:rPr>
                        <a:t>d_x</a:t>
                      </a:r>
                      <a:r>
                        <a:rPr lang="en-GB" sz="1400" b="1" dirty="0" smtClean="0">
                          <a:latin typeface="Courier New Bold" panose="02070309020205020404"/>
                        </a:rPr>
                        <a:t>, </a:t>
                      </a:r>
                      <a:r>
                        <a:rPr lang="en-GB" sz="1400" b="1" dirty="0" err="1" smtClean="0">
                          <a:latin typeface="Courier New Bold" panose="02070309020205020404"/>
                        </a:rPr>
                        <a:t>h_x</a:t>
                      </a:r>
                      <a:r>
                        <a:rPr lang="en-GB" sz="1400" b="1" dirty="0" smtClean="0">
                          <a:latin typeface="Courier New Bold" panose="02070309020205020404"/>
                        </a:rPr>
                        <a:t>,</a:t>
                      </a:r>
                      <a:endParaRPr lang="en-GB" sz="1400" b="1" dirty="0" smtClean="0">
                        <a:latin typeface="Courier New Bold" panose="02070309020205020404"/>
                      </a:endParaRPr>
                    </a:p>
                    <a:p>
                      <a:r>
                        <a:rPr lang="en-GB" sz="1400" b="1" baseline="0" dirty="0" smtClean="0">
                          <a:latin typeface="Courier New Bold" panose="02070309020205020404"/>
                        </a:rPr>
                        <a:t>    </a:t>
                      </a:r>
                      <a:r>
                        <a:rPr lang="en-GB" sz="1400" b="1" dirty="0" err="1" smtClean="0">
                          <a:solidFill>
                            <a:schemeClr val="tx2">
                              <a:lumMod val="75000"/>
                            </a:schemeClr>
                          </a:solidFill>
                          <a:latin typeface="Courier New Bold" panose="02070309020205020404"/>
                        </a:rPr>
                        <a:t>sizeof</a:t>
                      </a:r>
                      <a:r>
                        <a:rPr lang="en-GB" sz="1400" b="1" dirty="0" smtClean="0">
                          <a:latin typeface="Courier New Bold" panose="02070309020205020404"/>
                        </a:rPr>
                        <a:t>(float)*size,</a:t>
                      </a:r>
                      <a:endParaRPr lang="en-GB" sz="1400" b="1" dirty="0" smtClean="0">
                        <a:latin typeface="Courier New Bold" panose="02070309020205020404"/>
                      </a:endParaRPr>
                    </a:p>
                    <a:p>
                      <a:r>
                        <a:rPr lang="en-GB" sz="1400" b="1" baseline="0" dirty="0" smtClean="0">
                          <a:latin typeface="Courier New Bold" panose="02070309020205020404"/>
                        </a:rPr>
                        <a:t>    </a:t>
                      </a:r>
                      <a:r>
                        <a:rPr lang="en-GB" sz="1400" b="1" dirty="0" err="1" smtClean="0">
                          <a:solidFill>
                            <a:schemeClr val="accent1"/>
                          </a:solidFill>
                          <a:latin typeface="Courier New Bold" panose="02070309020205020404"/>
                        </a:rPr>
                        <a:t>cudaMemcpyHostToDevice</a:t>
                      </a:r>
                      <a:r>
                        <a:rPr lang="en-GB" sz="1400" b="1" dirty="0" smtClean="0">
                          <a:latin typeface="Courier New Bold" panose="02070309020205020404"/>
                        </a:rPr>
                        <a:t>);</a:t>
                      </a:r>
                      <a:endParaRPr lang="en-GB" sz="1400" b="1" dirty="0">
                        <a:latin typeface="Courier New Bold" panose="02070309020205020404"/>
                      </a:endParaRPr>
                    </a:p>
                  </a:txBody>
                  <a:tcPr/>
                </a:tc>
                <a:tc>
                  <a:txBody>
                    <a:bodyPr/>
                    <a:lstStyle/>
                    <a:p>
                      <a:r>
                        <a:rPr lang="en-GB" sz="1400" b="1" dirty="0" err="1" smtClean="0">
                          <a:solidFill>
                            <a:schemeClr val="tx2">
                              <a:lumMod val="75000"/>
                            </a:schemeClr>
                          </a:solidFill>
                          <a:latin typeface="Courier New Bold" panose="02070309020205020404"/>
                        </a:rPr>
                        <a:t>clEnqueueWriteBuffer</a:t>
                      </a:r>
                      <a:r>
                        <a:rPr lang="en-GB" sz="1400" b="1" dirty="0" smtClean="0">
                          <a:latin typeface="Courier New Bold" panose="02070309020205020404"/>
                        </a:rPr>
                        <a:t>(queue, </a:t>
                      </a:r>
                      <a:r>
                        <a:rPr lang="en-GB" sz="1400" b="1" dirty="0" err="1" smtClean="0">
                          <a:latin typeface="Courier New Bold" panose="02070309020205020404"/>
                        </a:rPr>
                        <a:t>d_x</a:t>
                      </a:r>
                      <a:r>
                        <a:rPr lang="en-GB" sz="1400" b="1" dirty="0" smtClean="0">
                          <a:latin typeface="Courier New Bold" panose="02070309020205020404"/>
                        </a:rPr>
                        <a:t>,</a:t>
                      </a:r>
                      <a:endParaRPr lang="en-GB" sz="1400" b="1" baseline="0" dirty="0" smtClean="0">
                        <a:latin typeface="Courier New Bold" panose="02070309020205020404"/>
                      </a:endParaRPr>
                    </a:p>
                    <a:p>
                      <a:r>
                        <a:rPr lang="en-GB" sz="1400" b="1" baseline="0" dirty="0" smtClean="0">
                          <a:latin typeface="Courier New Bold" panose="02070309020205020404"/>
                        </a:rPr>
                        <a:t>      </a:t>
                      </a:r>
                      <a:r>
                        <a:rPr lang="en-GB" sz="1400" b="1" baseline="0" dirty="0" smtClean="0">
                          <a:solidFill>
                            <a:schemeClr val="accent4"/>
                          </a:solidFill>
                          <a:latin typeface="Courier New Bold" panose="02070309020205020404"/>
                        </a:rPr>
                        <a:t>CL_TRUE</a:t>
                      </a:r>
                      <a:r>
                        <a:rPr lang="en-GB" sz="1400" b="1" baseline="0" dirty="0" smtClean="0">
                          <a:latin typeface="Courier New Bold" panose="02070309020205020404"/>
                        </a:rPr>
                        <a:t>, 0, </a:t>
                      </a:r>
                      <a:endParaRPr lang="en-GB" sz="1400" b="1" baseline="0" dirty="0" smtClean="0">
                        <a:latin typeface="Courier New Bold" panose="02070309020205020404"/>
                      </a:endParaRPr>
                    </a:p>
                    <a:p>
                      <a:r>
                        <a:rPr lang="en-GB" sz="1400" b="1" baseline="0" dirty="0" smtClean="0">
                          <a:solidFill>
                            <a:schemeClr val="tx2">
                              <a:lumMod val="75000"/>
                            </a:schemeClr>
                          </a:solidFill>
                          <a:latin typeface="Courier New Bold" panose="02070309020205020404"/>
                        </a:rPr>
                        <a:t>      </a:t>
                      </a:r>
                      <a:r>
                        <a:rPr lang="en-GB" sz="1400" b="1" baseline="0" dirty="0" err="1" smtClean="0">
                          <a:solidFill>
                            <a:schemeClr val="tx2">
                              <a:lumMod val="75000"/>
                            </a:schemeClr>
                          </a:solidFill>
                          <a:latin typeface="Courier New Bold" panose="02070309020205020404"/>
                        </a:rPr>
                        <a:t>sizeof</a:t>
                      </a:r>
                      <a:r>
                        <a:rPr lang="en-GB" sz="1400" b="1" baseline="0" dirty="0" smtClean="0">
                          <a:latin typeface="Courier New Bold" panose="02070309020205020404"/>
                        </a:rPr>
                        <a:t>(</a:t>
                      </a:r>
                      <a:r>
                        <a:rPr lang="en-GB" sz="1400" b="1" baseline="0" dirty="0" smtClean="0">
                          <a:solidFill>
                            <a:schemeClr val="accent2"/>
                          </a:solidFill>
                          <a:latin typeface="Courier New Bold" panose="02070309020205020404"/>
                        </a:rPr>
                        <a:t>float</a:t>
                      </a:r>
                      <a:r>
                        <a:rPr lang="en-GB" sz="1400" b="1" baseline="0" dirty="0" smtClean="0">
                          <a:latin typeface="Courier New Bold" panose="02070309020205020404"/>
                        </a:rPr>
                        <a:t>)*size,</a:t>
                      </a:r>
                      <a:endParaRPr lang="en-GB" sz="1400" b="1" baseline="0" dirty="0" smtClean="0">
                        <a:latin typeface="Courier New Bold" panose="02070309020205020404"/>
                      </a:endParaRPr>
                    </a:p>
                    <a:p>
                      <a:r>
                        <a:rPr lang="en-GB" sz="1400" b="1" baseline="0" dirty="0" smtClean="0">
                          <a:latin typeface="Courier New Bold" panose="02070309020205020404"/>
                        </a:rPr>
                        <a:t>      </a:t>
                      </a:r>
                      <a:r>
                        <a:rPr lang="en-GB" sz="1400" b="1" baseline="0" dirty="0" err="1" smtClean="0">
                          <a:latin typeface="Courier New Bold" panose="02070309020205020404"/>
                        </a:rPr>
                        <a:t>h_x</a:t>
                      </a:r>
                      <a:r>
                        <a:rPr lang="en-GB" sz="1400" b="1" baseline="0" dirty="0" smtClean="0">
                          <a:latin typeface="Courier New Bold" panose="02070309020205020404"/>
                        </a:rPr>
                        <a:t>, 0, NULL, NULL);</a:t>
                      </a:r>
                      <a:endParaRPr lang="en-GB" sz="1400" b="1" baseline="0" dirty="0" smtClean="0">
                        <a:latin typeface="Courier New Bold" panose="02070309020205020404"/>
                      </a:endParaRPr>
                    </a:p>
                    <a:p>
                      <a:endParaRPr lang="en-GB" sz="1400" b="1" dirty="0">
                        <a:latin typeface="Courier New Bold" panose="02070309020205020404"/>
                      </a:endParaRPr>
                    </a:p>
                  </a:txBody>
                  <a:tcPr/>
                </a:tc>
              </a:tr>
              <a:tr h="370840">
                <a:tc>
                  <a:txBody>
                    <a:bodyPr/>
                    <a:lstStyle/>
                    <a:p>
                      <a:r>
                        <a:rPr lang="en-GB" dirty="0" smtClean="0"/>
                        <a:t>Device to Host</a:t>
                      </a:r>
                      <a:endParaRPr lang="en-GB" dirty="0"/>
                    </a:p>
                  </a:txBody>
                  <a:tcPr/>
                </a:tc>
                <a:tc>
                  <a:txBody>
                    <a:bodyPr/>
                    <a:lstStyle/>
                    <a:p>
                      <a:r>
                        <a:rPr lang="en-GB" sz="1400" b="1" dirty="0" err="1" smtClean="0">
                          <a:solidFill>
                            <a:schemeClr val="accent1"/>
                          </a:solidFill>
                          <a:latin typeface="Courier New Bold" panose="02070309020205020404"/>
                        </a:rPr>
                        <a:t>cudaMemcpy</a:t>
                      </a:r>
                      <a:r>
                        <a:rPr lang="en-GB" sz="1400" b="1" dirty="0" smtClean="0">
                          <a:latin typeface="Courier New Bold" panose="02070309020205020404"/>
                        </a:rPr>
                        <a:t>(</a:t>
                      </a:r>
                      <a:r>
                        <a:rPr lang="en-GB" sz="1400" b="1" dirty="0" err="1" smtClean="0">
                          <a:latin typeface="Courier New Bold" panose="02070309020205020404"/>
                        </a:rPr>
                        <a:t>h_x</a:t>
                      </a:r>
                      <a:r>
                        <a:rPr lang="en-GB" sz="1400" b="1" dirty="0" smtClean="0">
                          <a:latin typeface="Courier New Bold" panose="02070309020205020404"/>
                        </a:rPr>
                        <a:t>, </a:t>
                      </a:r>
                      <a:r>
                        <a:rPr lang="en-GB" sz="1400" b="1" dirty="0" err="1" smtClean="0">
                          <a:latin typeface="Courier New Bold" panose="02070309020205020404"/>
                        </a:rPr>
                        <a:t>d_x</a:t>
                      </a:r>
                      <a:r>
                        <a:rPr lang="en-GB" sz="1400" b="1" dirty="0" smtClean="0">
                          <a:latin typeface="Courier New Bold" panose="02070309020205020404"/>
                        </a:rPr>
                        <a:t>,</a:t>
                      </a:r>
                      <a:endParaRPr lang="en-GB" sz="1400" b="1" baseline="0" dirty="0" smtClean="0">
                        <a:latin typeface="Courier New Bold" panose="02070309020205020404"/>
                      </a:endParaRPr>
                    </a:p>
                    <a:p>
                      <a:r>
                        <a:rPr lang="en-GB" sz="1400" b="1" baseline="0" dirty="0" smtClean="0">
                          <a:latin typeface="Courier New Bold" panose="02070309020205020404"/>
                        </a:rPr>
                        <a:t>    </a:t>
                      </a:r>
                      <a:r>
                        <a:rPr lang="en-GB" sz="1400" b="1" baseline="0" dirty="0" err="1" smtClean="0">
                          <a:solidFill>
                            <a:schemeClr val="tx2">
                              <a:lumMod val="75000"/>
                            </a:schemeClr>
                          </a:solidFill>
                          <a:latin typeface="Courier New Bold" panose="02070309020205020404"/>
                        </a:rPr>
                        <a:t>sizeof</a:t>
                      </a:r>
                      <a:r>
                        <a:rPr lang="en-GB" sz="1400" b="1" baseline="0" dirty="0" smtClean="0">
                          <a:latin typeface="Courier New Bold" panose="02070309020205020404"/>
                        </a:rPr>
                        <a:t>(float)*size,</a:t>
                      </a:r>
                      <a:endParaRPr lang="en-GB" sz="1400" b="1" baseline="0" dirty="0" smtClean="0">
                        <a:latin typeface="Courier New Bold" panose="02070309020205020404"/>
                      </a:endParaRPr>
                    </a:p>
                    <a:p>
                      <a:r>
                        <a:rPr lang="en-GB" sz="1400" b="1" baseline="0" dirty="0" smtClean="0">
                          <a:latin typeface="Courier New Bold" panose="02070309020205020404"/>
                        </a:rPr>
                        <a:t>    </a:t>
                      </a:r>
                      <a:r>
                        <a:rPr lang="en-GB" sz="1400" b="1" baseline="0" dirty="0" err="1" smtClean="0">
                          <a:solidFill>
                            <a:schemeClr val="accent1"/>
                          </a:solidFill>
                          <a:latin typeface="Courier New Bold" panose="02070309020205020404"/>
                        </a:rPr>
                        <a:t>cudaMemcpyDeviceToHost</a:t>
                      </a:r>
                      <a:r>
                        <a:rPr lang="en-GB" sz="1400" b="1" baseline="0" dirty="0" smtClean="0">
                          <a:latin typeface="Courier New Bold" panose="02070309020205020404"/>
                        </a:rPr>
                        <a:t>);</a:t>
                      </a:r>
                      <a:endParaRPr lang="en-GB" sz="1400" b="1" dirty="0">
                        <a:latin typeface="Courier New Bold" panose="02070309020205020404"/>
                      </a:endParaRPr>
                    </a:p>
                  </a:txBody>
                  <a:tcPr/>
                </a:tc>
                <a:tc>
                  <a:txBody>
                    <a:bodyPr/>
                    <a:lstStyle/>
                    <a:p>
                      <a:r>
                        <a:rPr lang="en-GB" sz="1400" b="1" dirty="0" err="1" smtClean="0">
                          <a:solidFill>
                            <a:schemeClr val="tx2">
                              <a:lumMod val="75000"/>
                            </a:schemeClr>
                          </a:solidFill>
                          <a:latin typeface="Courier New Bold" panose="02070309020205020404"/>
                        </a:rPr>
                        <a:t>clEnqueueReadBuffer</a:t>
                      </a:r>
                      <a:r>
                        <a:rPr lang="en-GB" sz="1400" b="1" dirty="0" smtClean="0">
                          <a:latin typeface="Courier New Bold" panose="02070309020205020404"/>
                        </a:rPr>
                        <a:t>(queue, </a:t>
                      </a:r>
                      <a:r>
                        <a:rPr lang="en-GB" sz="1400" b="1" dirty="0" err="1" smtClean="0">
                          <a:latin typeface="Courier New Bold" panose="02070309020205020404"/>
                        </a:rPr>
                        <a:t>d_x</a:t>
                      </a:r>
                      <a:r>
                        <a:rPr lang="en-GB" sz="1400" b="1" dirty="0" smtClean="0">
                          <a:latin typeface="Courier New Bold" panose="02070309020205020404"/>
                        </a:rPr>
                        <a:t>,</a:t>
                      </a:r>
                      <a:endParaRPr lang="en-GB" sz="1400" b="1" dirty="0" smtClean="0">
                        <a:latin typeface="Courier New Bold" panose="02070309020205020404"/>
                      </a:endParaRPr>
                    </a:p>
                    <a:p>
                      <a:r>
                        <a:rPr lang="en-GB" sz="1400" b="1" baseline="0" dirty="0" smtClean="0">
                          <a:latin typeface="Courier New Bold" panose="02070309020205020404"/>
                        </a:rPr>
                        <a:t>      </a:t>
                      </a:r>
                      <a:r>
                        <a:rPr lang="en-GB" sz="1400" b="1" dirty="0" smtClean="0">
                          <a:solidFill>
                            <a:schemeClr val="accent4"/>
                          </a:solidFill>
                          <a:latin typeface="Courier New Bold" panose="02070309020205020404"/>
                        </a:rPr>
                        <a:t>CL_TRUE</a:t>
                      </a:r>
                      <a:r>
                        <a:rPr lang="en-GB" sz="1400" b="1" dirty="0" smtClean="0">
                          <a:latin typeface="Courier New Bold" panose="02070309020205020404"/>
                        </a:rPr>
                        <a:t>, 0, </a:t>
                      </a:r>
                      <a:endParaRPr lang="en-GB" sz="1400" b="1" dirty="0" smtClean="0">
                        <a:latin typeface="Courier New Bold" panose="02070309020205020404"/>
                      </a:endParaRPr>
                    </a:p>
                    <a:p>
                      <a:r>
                        <a:rPr lang="en-GB" sz="1400" b="1" dirty="0" smtClean="0">
                          <a:solidFill>
                            <a:schemeClr val="tx2">
                              <a:lumMod val="75000"/>
                            </a:schemeClr>
                          </a:solidFill>
                          <a:latin typeface="Courier New Bold" panose="02070309020205020404"/>
                        </a:rPr>
                        <a:t>      </a:t>
                      </a:r>
                      <a:r>
                        <a:rPr lang="en-GB" sz="1400" b="1" dirty="0" err="1" smtClean="0">
                          <a:solidFill>
                            <a:schemeClr val="tx2">
                              <a:lumMod val="75000"/>
                            </a:schemeClr>
                          </a:solidFill>
                          <a:latin typeface="Courier New Bold" panose="02070309020205020404"/>
                        </a:rPr>
                        <a:t>sizeof</a:t>
                      </a:r>
                      <a:r>
                        <a:rPr lang="en-GB" sz="1400" b="1" dirty="0" smtClean="0">
                          <a:latin typeface="Courier New Bold" panose="02070309020205020404"/>
                        </a:rPr>
                        <a:t>(</a:t>
                      </a:r>
                      <a:r>
                        <a:rPr lang="en-GB" sz="1400" b="1" dirty="0" smtClean="0">
                          <a:solidFill>
                            <a:schemeClr val="accent2"/>
                          </a:solidFill>
                          <a:latin typeface="Courier New Bold" panose="02070309020205020404"/>
                        </a:rPr>
                        <a:t>float</a:t>
                      </a:r>
                      <a:r>
                        <a:rPr lang="en-GB" sz="1400" b="1" dirty="0" smtClean="0">
                          <a:latin typeface="Courier New Bold" panose="02070309020205020404"/>
                        </a:rPr>
                        <a:t>)*size,</a:t>
                      </a:r>
                      <a:endParaRPr lang="en-GB" sz="1400" b="1" dirty="0" smtClean="0">
                        <a:latin typeface="Courier New Bold" panose="02070309020205020404"/>
                      </a:endParaRPr>
                    </a:p>
                    <a:p>
                      <a:r>
                        <a:rPr lang="en-GB" sz="1400" b="1" dirty="0" smtClean="0">
                          <a:latin typeface="Courier New Bold" panose="02070309020205020404"/>
                        </a:rPr>
                        <a:t>      </a:t>
                      </a:r>
                      <a:r>
                        <a:rPr lang="en-GB" sz="1400" b="1" dirty="0" err="1" smtClean="0">
                          <a:latin typeface="Courier New Bold" panose="02070309020205020404"/>
                        </a:rPr>
                        <a:t>h_x</a:t>
                      </a:r>
                      <a:r>
                        <a:rPr lang="en-GB" sz="1400" b="1" dirty="0" smtClean="0">
                          <a:latin typeface="Courier New Bold" panose="02070309020205020404"/>
                        </a:rPr>
                        <a:t>,</a:t>
                      </a:r>
                      <a:r>
                        <a:rPr lang="en-GB" sz="1400" b="1" baseline="0" dirty="0" smtClean="0">
                          <a:latin typeface="Courier New Bold" panose="02070309020205020404"/>
                        </a:rPr>
                        <a:t> 0, NULL, NULL</a:t>
                      </a:r>
                      <a:r>
                        <a:rPr lang="en-GB" sz="1400" b="1" dirty="0" smtClean="0">
                          <a:latin typeface="Courier New Bold" panose="02070309020205020404"/>
                        </a:rPr>
                        <a:t>);</a:t>
                      </a:r>
                      <a:endParaRPr lang="en-GB" sz="1400" b="1" dirty="0">
                        <a:latin typeface="Courier New Bold" panose="02070309020205020404"/>
                      </a:endParaRPr>
                    </a:p>
                  </a:txBody>
                  <a:tcPr/>
                </a:tc>
              </a:tr>
            </a:tbl>
          </a:graphicData>
        </a:graphic>
      </p:graphicFrame>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Allocating and copying memory</a:t>
            </a:r>
            <a:endParaRPr lang="en-GB" dirty="0"/>
          </a:p>
        </p:txBody>
      </p:sp>
      <p:graphicFrame>
        <p:nvGraphicFramePr>
          <p:cNvPr id="4" name="Content Placeholder 3"/>
          <p:cNvGraphicFramePr>
            <a:graphicFrameLocks noGrp="1"/>
          </p:cNvGraphicFramePr>
          <p:nvPr>
            <p:ph idx="1"/>
          </p:nvPr>
        </p:nvGraphicFramePr>
        <p:xfrm>
          <a:off x="107504" y="2159745"/>
          <a:ext cx="8928992" cy="2992119"/>
        </p:xfrm>
        <a:graphic>
          <a:graphicData uri="http://schemas.openxmlformats.org/drawingml/2006/table">
            <a:tbl>
              <a:tblPr firstRow="1" bandRow="1">
                <a:tableStyleId>{2D5ABB26-0587-4C30-8999-92F81FD0307C}</a:tableStyleId>
              </a:tblPr>
              <a:tblGrid>
                <a:gridCol w="1800200"/>
                <a:gridCol w="3312368"/>
                <a:gridCol w="3816424"/>
              </a:tblGrid>
              <a:tr h="370840">
                <a:tc>
                  <a:txBody>
                    <a:bodyPr/>
                    <a:lstStyle/>
                    <a:p>
                      <a:endParaRPr lang="en-GB" dirty="0"/>
                    </a:p>
                  </a:txBody>
                  <a:tcPr/>
                </a:tc>
                <a:tc>
                  <a:txBody>
                    <a:bodyPr/>
                    <a:lstStyle/>
                    <a:p>
                      <a:pPr algn="ctr"/>
                      <a:r>
                        <a:rPr lang="en-GB" b="1" dirty="0" smtClean="0">
                          <a:solidFill>
                            <a:schemeClr val="tx1"/>
                          </a:solidFill>
                        </a:rPr>
                        <a:t>CUDA C</a:t>
                      </a:r>
                      <a:endParaRPr lang="en-GB" b="1" dirty="0">
                        <a:solidFill>
                          <a:schemeClr val="tx1"/>
                        </a:solidFill>
                      </a:endParaRPr>
                    </a:p>
                  </a:txBody>
                  <a:tcPr/>
                </a:tc>
                <a:tc>
                  <a:txBody>
                    <a:bodyPr/>
                    <a:lstStyle/>
                    <a:p>
                      <a:pPr algn="ctr"/>
                      <a:r>
                        <a:rPr lang="en-GB" b="1" dirty="0" smtClean="0">
                          <a:solidFill>
                            <a:schemeClr val="tx1"/>
                          </a:solidFill>
                        </a:rPr>
                        <a:t>OpenCL C++</a:t>
                      </a:r>
                      <a:endParaRPr lang="en-GB" b="1" dirty="0">
                        <a:solidFill>
                          <a:schemeClr val="tx1"/>
                        </a:solidFill>
                      </a:endParaRPr>
                    </a:p>
                  </a:txBody>
                  <a:tcPr/>
                </a:tc>
              </a:tr>
              <a:tr h="370840">
                <a:tc>
                  <a:txBody>
                    <a:bodyPr/>
                    <a:lstStyle/>
                    <a:p>
                      <a:r>
                        <a:rPr lang="en-GB" dirty="0" smtClean="0"/>
                        <a:t>Allocate</a:t>
                      </a:r>
                      <a:endParaRPr lang="en-GB" dirty="0"/>
                    </a:p>
                  </a:txBody>
                  <a:tcPr/>
                </a:tc>
                <a:tc>
                  <a:txBody>
                    <a:bodyPr/>
                    <a:lstStyle/>
                    <a:p>
                      <a:r>
                        <a:rPr lang="en-GB" sz="1400" b="1" dirty="0" smtClean="0">
                          <a:solidFill>
                            <a:schemeClr val="accent2"/>
                          </a:solidFill>
                          <a:latin typeface="Courier New Bold" panose="02070309020205020404"/>
                        </a:rPr>
                        <a:t>float</a:t>
                      </a:r>
                      <a:r>
                        <a:rPr lang="en-GB" sz="1400" b="1" dirty="0" smtClean="0">
                          <a:latin typeface="Courier New Bold" panose="02070309020205020404"/>
                        </a:rPr>
                        <a:t>* </a:t>
                      </a:r>
                      <a:r>
                        <a:rPr lang="en-GB" sz="1400" b="1" dirty="0" err="1" smtClean="0">
                          <a:latin typeface="Courier New Bold" panose="02070309020205020404"/>
                        </a:rPr>
                        <a:t>d_x</a:t>
                      </a:r>
                      <a:r>
                        <a:rPr lang="en-GB" sz="1400" b="1" dirty="0" smtClean="0">
                          <a:latin typeface="Courier New Bold" panose="02070309020205020404"/>
                        </a:rPr>
                        <a:t>;</a:t>
                      </a:r>
                      <a:endParaRPr lang="en-GB" sz="1400" b="1" dirty="0" smtClean="0">
                        <a:latin typeface="Courier New Bold" panose="02070309020205020404"/>
                      </a:endParaRPr>
                    </a:p>
                    <a:p>
                      <a:r>
                        <a:rPr lang="en-GB" sz="1400" b="1" dirty="0" err="1" smtClean="0">
                          <a:solidFill>
                            <a:schemeClr val="accent1"/>
                          </a:solidFill>
                          <a:latin typeface="Courier New Bold" panose="02070309020205020404"/>
                        </a:rPr>
                        <a:t>cudaMalloc</a:t>
                      </a:r>
                      <a:r>
                        <a:rPr lang="en-GB" sz="1400" b="1" dirty="0" smtClean="0">
                          <a:latin typeface="Courier New Bold" panose="02070309020205020404"/>
                        </a:rPr>
                        <a:t>(&amp;</a:t>
                      </a:r>
                      <a:r>
                        <a:rPr lang="en-GB" sz="1400" b="1" dirty="0" err="1" smtClean="0">
                          <a:latin typeface="Courier New Bold" panose="02070309020205020404"/>
                        </a:rPr>
                        <a:t>d_x</a:t>
                      </a:r>
                      <a:r>
                        <a:rPr lang="en-GB" sz="1400" b="1" dirty="0" smtClean="0">
                          <a:latin typeface="Courier New Bold" panose="02070309020205020404"/>
                        </a:rPr>
                        <a:t>,</a:t>
                      </a:r>
                      <a:r>
                        <a:rPr lang="en-GB" sz="1400" b="1" baseline="0" dirty="0" smtClean="0">
                          <a:latin typeface="Courier New Bold" panose="02070309020205020404"/>
                        </a:rPr>
                        <a:t>  </a:t>
                      </a:r>
                      <a:endParaRPr lang="en-GB" sz="1400" b="1" baseline="0" dirty="0" smtClean="0">
                        <a:latin typeface="Courier New Bold" panose="02070309020205020404"/>
                      </a:endParaRPr>
                    </a:p>
                    <a:p>
                      <a:r>
                        <a:rPr lang="en-GB" sz="1400" b="1" baseline="0" dirty="0" smtClean="0">
                          <a:solidFill>
                            <a:schemeClr val="tx2">
                              <a:lumMod val="75000"/>
                            </a:schemeClr>
                          </a:solidFill>
                          <a:latin typeface="Courier New Bold" panose="02070309020205020404"/>
                        </a:rPr>
                        <a:t>    </a:t>
                      </a:r>
                      <a:r>
                        <a:rPr lang="en-GB" sz="1400" b="1" dirty="0" err="1" smtClean="0">
                          <a:solidFill>
                            <a:schemeClr val="tx2">
                              <a:lumMod val="75000"/>
                            </a:schemeClr>
                          </a:solidFill>
                          <a:latin typeface="Courier New Bold" panose="02070309020205020404"/>
                        </a:rPr>
                        <a:t>sizeof</a:t>
                      </a:r>
                      <a:r>
                        <a:rPr lang="en-GB" sz="1400" b="1" dirty="0" smtClean="0">
                          <a:latin typeface="Courier New Bold" panose="02070309020205020404"/>
                        </a:rPr>
                        <a:t>(float)*size);</a:t>
                      </a:r>
                      <a:endParaRPr lang="en-GB" sz="1400" b="1" dirty="0" smtClean="0">
                        <a:latin typeface="Courier New Bold" panose="02070309020205020404"/>
                      </a:endParaRPr>
                    </a:p>
                    <a:p>
                      <a:endParaRPr lang="en-GB" sz="1400" b="1" dirty="0">
                        <a:latin typeface="Courier New Bold" panose="02070309020205020404"/>
                      </a:endParaRPr>
                    </a:p>
                  </a:txBody>
                  <a:tcPr/>
                </a:tc>
                <a:tc>
                  <a:txBody>
                    <a:bodyPr/>
                    <a:lstStyle/>
                    <a:p>
                      <a:r>
                        <a:rPr lang="en-GB" sz="1400" b="1" dirty="0" smtClean="0">
                          <a:solidFill>
                            <a:schemeClr val="tx1"/>
                          </a:solidFill>
                          <a:latin typeface="Courier New Bold" panose="02070309020205020404"/>
                        </a:rPr>
                        <a:t>cl::Buffer</a:t>
                      </a:r>
                      <a:endParaRPr lang="en-GB" sz="1400" b="1" dirty="0" smtClean="0">
                        <a:solidFill>
                          <a:schemeClr val="tx1"/>
                        </a:solidFill>
                        <a:latin typeface="Courier New Bold" panose="02070309020205020404"/>
                      </a:endParaRPr>
                    </a:p>
                    <a:p>
                      <a:r>
                        <a:rPr lang="en-GB" sz="1400" b="1" baseline="0" dirty="0" smtClean="0">
                          <a:solidFill>
                            <a:schemeClr val="tx1"/>
                          </a:solidFill>
                          <a:latin typeface="Courier New Bold" panose="02070309020205020404"/>
                        </a:rPr>
                        <a:t>  </a:t>
                      </a:r>
                      <a:r>
                        <a:rPr lang="en-GB" sz="1400" b="1" dirty="0" err="1" smtClean="0">
                          <a:solidFill>
                            <a:schemeClr val="tx1"/>
                          </a:solidFill>
                          <a:latin typeface="Courier New Bold" panose="02070309020205020404"/>
                        </a:rPr>
                        <a:t>d_x</a:t>
                      </a:r>
                      <a:r>
                        <a:rPr lang="en-GB" sz="1400" b="1" dirty="0" smtClean="0">
                          <a:solidFill>
                            <a:schemeClr val="tx1"/>
                          </a:solidFill>
                          <a:latin typeface="Courier New Bold" panose="02070309020205020404"/>
                        </a:rPr>
                        <a:t>(begin(</a:t>
                      </a:r>
                      <a:r>
                        <a:rPr lang="en-GB" sz="1400" b="1" dirty="0" err="1" smtClean="0">
                          <a:solidFill>
                            <a:schemeClr val="tx1"/>
                          </a:solidFill>
                          <a:latin typeface="Courier New Bold" panose="02070309020205020404"/>
                        </a:rPr>
                        <a:t>h_x</a:t>
                      </a:r>
                      <a:r>
                        <a:rPr lang="en-GB" sz="1400" b="1" dirty="0" smtClean="0">
                          <a:solidFill>
                            <a:schemeClr val="tx1"/>
                          </a:solidFill>
                          <a:latin typeface="Courier New Bold" panose="02070309020205020404"/>
                        </a:rPr>
                        <a:t>), end(</a:t>
                      </a:r>
                      <a:r>
                        <a:rPr lang="en-GB" sz="1400" b="1" dirty="0" err="1" smtClean="0">
                          <a:solidFill>
                            <a:schemeClr val="tx1"/>
                          </a:solidFill>
                          <a:latin typeface="Courier New Bold" panose="02070309020205020404"/>
                        </a:rPr>
                        <a:t>h_x</a:t>
                      </a:r>
                      <a:r>
                        <a:rPr lang="en-GB" sz="1400" b="1" dirty="0" smtClean="0">
                          <a:solidFill>
                            <a:schemeClr val="tx1"/>
                          </a:solidFill>
                          <a:latin typeface="Courier New Bold" panose="02070309020205020404"/>
                        </a:rPr>
                        <a:t>), true);</a:t>
                      </a:r>
                      <a:endParaRPr lang="en-US" sz="1400" b="1" dirty="0" smtClean="0">
                        <a:solidFill>
                          <a:schemeClr val="tx1"/>
                        </a:solidFill>
                        <a:latin typeface="Courier New Bold" panose="02070309020205020404"/>
                      </a:endParaRPr>
                    </a:p>
                    <a:p>
                      <a:endParaRPr lang="en-GB" sz="1400" b="1" dirty="0">
                        <a:latin typeface="Courier New Bold" panose="02070309020205020404"/>
                      </a:endParaRPr>
                    </a:p>
                  </a:txBody>
                  <a:tcPr/>
                </a:tc>
              </a:tr>
              <a:tr h="370840">
                <a:tc>
                  <a:txBody>
                    <a:bodyPr/>
                    <a:lstStyle/>
                    <a:p>
                      <a:r>
                        <a:rPr lang="en-GB" dirty="0" smtClean="0"/>
                        <a:t>Host to</a:t>
                      </a:r>
                      <a:r>
                        <a:rPr lang="en-GB" baseline="0" dirty="0" smtClean="0"/>
                        <a:t> Device</a:t>
                      </a:r>
                      <a:endParaRPr lang="en-GB" dirty="0"/>
                    </a:p>
                  </a:txBody>
                  <a:tcPr/>
                </a:tc>
                <a:tc>
                  <a:txBody>
                    <a:bodyPr/>
                    <a:lstStyle/>
                    <a:p>
                      <a:r>
                        <a:rPr lang="en-GB" sz="1400" b="1" dirty="0" err="1" smtClean="0">
                          <a:solidFill>
                            <a:schemeClr val="accent1"/>
                          </a:solidFill>
                          <a:latin typeface="Courier New Bold" panose="02070309020205020404"/>
                        </a:rPr>
                        <a:t>cudaMemcpy</a:t>
                      </a:r>
                      <a:r>
                        <a:rPr lang="en-GB" sz="1400" b="1" dirty="0" smtClean="0">
                          <a:latin typeface="Courier New Bold" panose="02070309020205020404"/>
                        </a:rPr>
                        <a:t>(</a:t>
                      </a:r>
                      <a:r>
                        <a:rPr lang="en-GB" sz="1400" b="1" dirty="0" err="1" smtClean="0">
                          <a:latin typeface="Courier New Bold" panose="02070309020205020404"/>
                        </a:rPr>
                        <a:t>d_x</a:t>
                      </a:r>
                      <a:r>
                        <a:rPr lang="en-GB" sz="1400" b="1" dirty="0" smtClean="0">
                          <a:latin typeface="Courier New Bold" panose="02070309020205020404"/>
                        </a:rPr>
                        <a:t>, </a:t>
                      </a:r>
                      <a:r>
                        <a:rPr lang="en-GB" sz="1400" b="1" dirty="0" err="1" smtClean="0">
                          <a:latin typeface="Courier New Bold" panose="02070309020205020404"/>
                        </a:rPr>
                        <a:t>h_x</a:t>
                      </a:r>
                      <a:r>
                        <a:rPr lang="en-GB" sz="1400" b="1" dirty="0" smtClean="0">
                          <a:latin typeface="Courier New Bold" panose="02070309020205020404"/>
                        </a:rPr>
                        <a:t>,</a:t>
                      </a:r>
                      <a:endParaRPr lang="en-GB" sz="1400" b="1" dirty="0" smtClean="0">
                        <a:latin typeface="Courier New Bold" panose="02070309020205020404"/>
                      </a:endParaRPr>
                    </a:p>
                    <a:p>
                      <a:r>
                        <a:rPr lang="en-GB" sz="1400" b="1" baseline="0" dirty="0" smtClean="0">
                          <a:latin typeface="Courier New Bold" panose="02070309020205020404"/>
                        </a:rPr>
                        <a:t>    </a:t>
                      </a:r>
                      <a:r>
                        <a:rPr lang="en-GB" sz="1400" b="1" dirty="0" err="1" smtClean="0">
                          <a:solidFill>
                            <a:schemeClr val="tx2">
                              <a:lumMod val="75000"/>
                            </a:schemeClr>
                          </a:solidFill>
                          <a:latin typeface="Courier New Bold" panose="02070309020205020404"/>
                        </a:rPr>
                        <a:t>sizeof</a:t>
                      </a:r>
                      <a:r>
                        <a:rPr lang="en-GB" sz="1400" b="1" dirty="0" smtClean="0">
                          <a:latin typeface="Courier New Bold" panose="02070309020205020404"/>
                        </a:rPr>
                        <a:t>(float)*size,</a:t>
                      </a:r>
                      <a:endParaRPr lang="en-GB" sz="1400" b="1" dirty="0" smtClean="0">
                        <a:latin typeface="Courier New Bold" panose="02070309020205020404"/>
                      </a:endParaRPr>
                    </a:p>
                    <a:p>
                      <a:r>
                        <a:rPr lang="en-GB" sz="1400" b="1" baseline="0" dirty="0" smtClean="0">
                          <a:latin typeface="Courier New Bold" panose="02070309020205020404"/>
                        </a:rPr>
                        <a:t>    </a:t>
                      </a:r>
                      <a:r>
                        <a:rPr lang="en-GB" sz="1400" b="1" dirty="0" err="1" smtClean="0">
                          <a:solidFill>
                            <a:schemeClr val="accent1"/>
                          </a:solidFill>
                          <a:latin typeface="Courier New Bold" panose="02070309020205020404"/>
                        </a:rPr>
                        <a:t>cudaMemcpyHostToDevice</a:t>
                      </a:r>
                      <a:r>
                        <a:rPr lang="en-GB" sz="1400" b="1" dirty="0" smtClean="0">
                          <a:latin typeface="Courier New Bold" panose="02070309020205020404"/>
                        </a:rPr>
                        <a:t>);</a:t>
                      </a:r>
                      <a:endParaRPr lang="en-GB" sz="1400" b="1" dirty="0" smtClean="0">
                        <a:latin typeface="Courier New Bold" panose="02070309020205020404"/>
                      </a:endParaRPr>
                    </a:p>
                    <a:p>
                      <a:endParaRPr lang="en-GB" sz="1400" b="1" dirty="0">
                        <a:latin typeface="Courier New Bold" panose="02070309020205020404"/>
                      </a:endParaRPr>
                    </a:p>
                  </a:txBody>
                  <a:tcPr/>
                </a:tc>
                <a:tc>
                  <a:txBody>
                    <a:bodyPr/>
                    <a:lstStyle/>
                    <a:p>
                      <a:r>
                        <a:rPr lang="en-GB" sz="1400" b="1" dirty="0" smtClean="0">
                          <a:solidFill>
                            <a:schemeClr val="tx1"/>
                          </a:solidFill>
                          <a:latin typeface="Courier New Bold" panose="02070309020205020404"/>
                        </a:rPr>
                        <a:t>cl::copy(begin(</a:t>
                      </a:r>
                      <a:r>
                        <a:rPr lang="en-GB" sz="1400" b="1" dirty="0" err="1" smtClean="0">
                          <a:solidFill>
                            <a:schemeClr val="tx1"/>
                          </a:solidFill>
                          <a:latin typeface="Courier New Bold" panose="02070309020205020404"/>
                        </a:rPr>
                        <a:t>h_x</a:t>
                      </a:r>
                      <a:r>
                        <a:rPr lang="en-GB" sz="1400" b="1" dirty="0" smtClean="0">
                          <a:solidFill>
                            <a:schemeClr val="tx1"/>
                          </a:solidFill>
                          <a:latin typeface="Courier New Bold" panose="02070309020205020404"/>
                        </a:rPr>
                        <a:t>),</a:t>
                      </a:r>
                      <a:r>
                        <a:rPr lang="en-GB" sz="1400" b="1" baseline="0" dirty="0" smtClean="0">
                          <a:solidFill>
                            <a:schemeClr val="tx1"/>
                          </a:solidFill>
                          <a:latin typeface="Courier New Bold" panose="02070309020205020404"/>
                        </a:rPr>
                        <a:t> </a:t>
                      </a:r>
                      <a:r>
                        <a:rPr lang="en-GB" sz="1400" b="1" dirty="0" smtClean="0">
                          <a:solidFill>
                            <a:schemeClr val="tx1"/>
                          </a:solidFill>
                          <a:latin typeface="Courier New Bold" panose="02070309020205020404"/>
                        </a:rPr>
                        <a:t>end(</a:t>
                      </a:r>
                      <a:r>
                        <a:rPr lang="en-GB" sz="1400" b="1" dirty="0" err="1" smtClean="0">
                          <a:solidFill>
                            <a:schemeClr val="tx1"/>
                          </a:solidFill>
                          <a:latin typeface="Courier New Bold" panose="02070309020205020404"/>
                        </a:rPr>
                        <a:t>h_x</a:t>
                      </a:r>
                      <a:r>
                        <a:rPr lang="en-GB" sz="1400" b="1" dirty="0" smtClean="0">
                          <a:solidFill>
                            <a:schemeClr val="tx1"/>
                          </a:solidFill>
                          <a:latin typeface="Courier New Bold" panose="02070309020205020404"/>
                        </a:rPr>
                        <a:t>),</a:t>
                      </a:r>
                      <a:r>
                        <a:rPr lang="en-GB" sz="1400" b="1" baseline="0" dirty="0" smtClean="0">
                          <a:solidFill>
                            <a:schemeClr val="tx1"/>
                          </a:solidFill>
                          <a:latin typeface="Courier New Bold" panose="02070309020205020404"/>
                        </a:rPr>
                        <a:t> </a:t>
                      </a:r>
                      <a:endParaRPr lang="en-GB" sz="1400" b="1" baseline="0" dirty="0" smtClean="0">
                        <a:solidFill>
                          <a:schemeClr val="tx1"/>
                        </a:solidFill>
                        <a:latin typeface="Courier New Bold" panose="02070309020205020404"/>
                      </a:endParaRPr>
                    </a:p>
                    <a:p>
                      <a:r>
                        <a:rPr lang="en-GB" sz="1400" b="1" baseline="0" dirty="0" smtClean="0">
                          <a:solidFill>
                            <a:schemeClr val="tx1"/>
                          </a:solidFill>
                          <a:latin typeface="Courier New Bold" panose="02070309020205020404"/>
                        </a:rPr>
                        <a:t>         </a:t>
                      </a:r>
                      <a:r>
                        <a:rPr lang="en-GB" sz="1400" b="1" dirty="0" err="1" smtClean="0">
                          <a:solidFill>
                            <a:schemeClr val="tx1"/>
                          </a:solidFill>
                          <a:latin typeface="Courier New Bold" panose="02070309020205020404"/>
                        </a:rPr>
                        <a:t>d_x</a:t>
                      </a:r>
                      <a:r>
                        <a:rPr lang="en-GB" sz="1400" b="1" dirty="0" smtClean="0">
                          <a:solidFill>
                            <a:schemeClr val="tx1"/>
                          </a:solidFill>
                          <a:latin typeface="Courier New Bold" panose="02070309020205020404"/>
                        </a:rPr>
                        <a:t>);</a:t>
                      </a:r>
                      <a:endParaRPr lang="en-GB" sz="1400" b="1" dirty="0" smtClean="0">
                        <a:solidFill>
                          <a:schemeClr val="tx1"/>
                        </a:solidFill>
                        <a:latin typeface="Courier New Bold" panose="02070309020205020404"/>
                      </a:endParaRPr>
                    </a:p>
                  </a:txBody>
                  <a:tcPr/>
                </a:tc>
              </a:tr>
              <a:tr h="370840">
                <a:tc>
                  <a:txBody>
                    <a:bodyPr/>
                    <a:lstStyle/>
                    <a:p>
                      <a:r>
                        <a:rPr lang="en-GB" dirty="0" smtClean="0"/>
                        <a:t>Device to Host</a:t>
                      </a:r>
                      <a:endParaRPr lang="en-GB" dirty="0"/>
                    </a:p>
                  </a:txBody>
                  <a:tcPr/>
                </a:tc>
                <a:tc>
                  <a:txBody>
                    <a:bodyPr/>
                    <a:lstStyle/>
                    <a:p>
                      <a:r>
                        <a:rPr lang="en-GB" sz="1400" b="1" dirty="0" err="1" smtClean="0">
                          <a:solidFill>
                            <a:schemeClr val="accent1"/>
                          </a:solidFill>
                          <a:latin typeface="Courier New Bold" panose="02070309020205020404"/>
                        </a:rPr>
                        <a:t>cudaMemcpy</a:t>
                      </a:r>
                      <a:r>
                        <a:rPr lang="en-GB" sz="1400" b="1" dirty="0" smtClean="0">
                          <a:latin typeface="Courier New Bold" panose="02070309020205020404"/>
                        </a:rPr>
                        <a:t>(</a:t>
                      </a:r>
                      <a:r>
                        <a:rPr lang="en-GB" sz="1400" b="1" dirty="0" err="1" smtClean="0">
                          <a:latin typeface="Courier New Bold" panose="02070309020205020404"/>
                        </a:rPr>
                        <a:t>h_x</a:t>
                      </a:r>
                      <a:r>
                        <a:rPr lang="en-GB" sz="1400" b="1" dirty="0" smtClean="0">
                          <a:latin typeface="Courier New Bold" panose="02070309020205020404"/>
                        </a:rPr>
                        <a:t>, </a:t>
                      </a:r>
                      <a:r>
                        <a:rPr lang="en-GB" sz="1400" b="1" dirty="0" err="1" smtClean="0">
                          <a:latin typeface="Courier New Bold" panose="02070309020205020404"/>
                        </a:rPr>
                        <a:t>d_x</a:t>
                      </a:r>
                      <a:r>
                        <a:rPr lang="en-GB" sz="1400" b="1" dirty="0" smtClean="0">
                          <a:latin typeface="Courier New Bold" panose="02070309020205020404"/>
                        </a:rPr>
                        <a:t>,</a:t>
                      </a:r>
                      <a:endParaRPr lang="en-GB" sz="1400" b="1" baseline="0" dirty="0" smtClean="0">
                        <a:latin typeface="Courier New Bold" panose="02070309020205020404"/>
                      </a:endParaRPr>
                    </a:p>
                    <a:p>
                      <a:r>
                        <a:rPr lang="en-GB" sz="1400" b="1" baseline="0" dirty="0" smtClean="0">
                          <a:latin typeface="Courier New Bold" panose="02070309020205020404"/>
                        </a:rPr>
                        <a:t>    </a:t>
                      </a:r>
                      <a:r>
                        <a:rPr lang="en-GB" sz="1400" b="1" baseline="0" dirty="0" err="1" smtClean="0">
                          <a:solidFill>
                            <a:schemeClr val="tx2">
                              <a:lumMod val="75000"/>
                            </a:schemeClr>
                          </a:solidFill>
                          <a:latin typeface="Courier New Bold" panose="02070309020205020404"/>
                        </a:rPr>
                        <a:t>sizeof</a:t>
                      </a:r>
                      <a:r>
                        <a:rPr lang="en-GB" sz="1400" b="1" baseline="0" dirty="0" smtClean="0">
                          <a:latin typeface="Courier New Bold" panose="02070309020205020404"/>
                        </a:rPr>
                        <a:t>(float)*size,</a:t>
                      </a:r>
                      <a:endParaRPr lang="en-GB" sz="1400" b="1" baseline="0" dirty="0" smtClean="0">
                        <a:latin typeface="Courier New Bold" panose="02070309020205020404"/>
                      </a:endParaRPr>
                    </a:p>
                    <a:p>
                      <a:r>
                        <a:rPr lang="en-GB" sz="1400" b="1" baseline="0" dirty="0" smtClean="0">
                          <a:latin typeface="Courier New Bold" panose="02070309020205020404"/>
                        </a:rPr>
                        <a:t>    </a:t>
                      </a:r>
                      <a:r>
                        <a:rPr lang="en-GB" sz="1400" b="1" baseline="0" dirty="0" err="1" smtClean="0">
                          <a:solidFill>
                            <a:schemeClr val="accent1"/>
                          </a:solidFill>
                          <a:latin typeface="Courier New Bold" panose="02070309020205020404"/>
                        </a:rPr>
                        <a:t>cudaMemcpyDeviceToHost</a:t>
                      </a:r>
                      <a:r>
                        <a:rPr lang="en-GB" sz="1400" b="1" baseline="0" dirty="0" smtClean="0">
                          <a:latin typeface="Courier New Bold" panose="02070309020205020404"/>
                        </a:rPr>
                        <a:t>);</a:t>
                      </a:r>
                      <a:endParaRPr lang="en-GB" sz="1400" b="1" dirty="0">
                        <a:latin typeface="Courier New Bold" panose="02070309020205020404"/>
                      </a:endParaRPr>
                    </a:p>
                  </a:txBody>
                  <a:tcPr/>
                </a:tc>
                <a:tc>
                  <a:txBody>
                    <a:bodyPr/>
                    <a:lstStyle/>
                    <a:p>
                      <a:r>
                        <a:rPr lang="en-GB" sz="1400" b="1" dirty="0" smtClean="0">
                          <a:solidFill>
                            <a:schemeClr val="tx1"/>
                          </a:solidFill>
                          <a:latin typeface="Courier New Bold" panose="02070309020205020404"/>
                        </a:rPr>
                        <a:t>cl::copy(</a:t>
                      </a:r>
                      <a:r>
                        <a:rPr lang="en-GB" sz="1400" b="1" dirty="0" err="1" smtClean="0">
                          <a:solidFill>
                            <a:schemeClr val="tx1"/>
                          </a:solidFill>
                          <a:latin typeface="Courier New Bold" panose="02070309020205020404"/>
                        </a:rPr>
                        <a:t>d_x</a:t>
                      </a:r>
                      <a:r>
                        <a:rPr lang="en-GB" sz="1400" b="1" dirty="0" smtClean="0">
                          <a:solidFill>
                            <a:schemeClr val="tx1"/>
                          </a:solidFill>
                          <a:latin typeface="Courier New Bold" panose="02070309020205020404"/>
                        </a:rPr>
                        <a:t>, </a:t>
                      </a:r>
                      <a:endParaRPr lang="en-GB" sz="1400" b="1" dirty="0" smtClean="0">
                        <a:solidFill>
                          <a:schemeClr val="tx1"/>
                        </a:solidFill>
                        <a:latin typeface="Courier New Bold" panose="02070309020205020404"/>
                      </a:endParaRPr>
                    </a:p>
                    <a:p>
                      <a:r>
                        <a:rPr lang="en-GB" sz="1400" b="1" dirty="0" smtClean="0">
                          <a:solidFill>
                            <a:schemeClr val="tx1"/>
                          </a:solidFill>
                          <a:latin typeface="Courier New Bold" panose="02070309020205020404"/>
                        </a:rPr>
                        <a:t>         begin(</a:t>
                      </a:r>
                      <a:r>
                        <a:rPr lang="en-GB" sz="1400" b="1" dirty="0" err="1" smtClean="0">
                          <a:solidFill>
                            <a:schemeClr val="tx1"/>
                          </a:solidFill>
                          <a:latin typeface="Courier New Bold" panose="02070309020205020404"/>
                        </a:rPr>
                        <a:t>h_x</a:t>
                      </a:r>
                      <a:r>
                        <a:rPr lang="en-GB" sz="1400" b="1" dirty="0" smtClean="0">
                          <a:solidFill>
                            <a:schemeClr val="tx1"/>
                          </a:solidFill>
                          <a:latin typeface="Courier New Bold" panose="02070309020205020404"/>
                        </a:rPr>
                        <a:t>),</a:t>
                      </a:r>
                      <a:r>
                        <a:rPr lang="en-GB" sz="1400" b="1" baseline="0" dirty="0" smtClean="0">
                          <a:solidFill>
                            <a:schemeClr val="tx1"/>
                          </a:solidFill>
                          <a:latin typeface="Courier New Bold" panose="02070309020205020404"/>
                        </a:rPr>
                        <a:t> </a:t>
                      </a:r>
                      <a:r>
                        <a:rPr lang="en-GB" sz="1400" b="1" dirty="0" smtClean="0">
                          <a:solidFill>
                            <a:schemeClr val="tx1"/>
                          </a:solidFill>
                          <a:latin typeface="Courier New Bold" panose="02070309020205020404"/>
                        </a:rPr>
                        <a:t>end(</a:t>
                      </a:r>
                      <a:r>
                        <a:rPr lang="en-GB" sz="1400" b="1" dirty="0" err="1" smtClean="0">
                          <a:solidFill>
                            <a:schemeClr val="tx1"/>
                          </a:solidFill>
                          <a:latin typeface="Courier New Bold" panose="02070309020205020404"/>
                        </a:rPr>
                        <a:t>h_x</a:t>
                      </a:r>
                      <a:r>
                        <a:rPr lang="en-GB" sz="1400" b="1" dirty="0" smtClean="0">
                          <a:solidFill>
                            <a:schemeClr val="tx1"/>
                          </a:solidFill>
                          <a:latin typeface="Courier New Bold" panose="02070309020205020404"/>
                        </a:rPr>
                        <a:t>));</a:t>
                      </a:r>
                      <a:endParaRPr lang="en-GB" sz="1400" b="1" dirty="0" smtClean="0">
                        <a:solidFill>
                          <a:schemeClr val="tx1"/>
                        </a:solidFill>
                        <a:latin typeface="Courier New Bold" panose="02070309020205020404"/>
                      </a:endParaRPr>
                    </a:p>
                    <a:p>
                      <a:endParaRPr lang="en-GB" sz="1400" b="1" dirty="0" smtClean="0">
                        <a:solidFill>
                          <a:schemeClr val="tx1"/>
                        </a:solidFill>
                        <a:latin typeface="Courier New Bold" panose="02070309020205020404"/>
                      </a:endParaRPr>
                    </a:p>
                  </a:txBody>
                  <a:tcPr/>
                </a:tc>
              </a:tr>
            </a:tbl>
          </a:graphicData>
        </a:graphic>
      </p:graphicFrame>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smtClean="0"/>
              <a:t>Declaring dynamic local/shared memory</a:t>
            </a:r>
            <a:endParaRPr lang="en-GB" sz="3600" dirty="0"/>
          </a:p>
        </p:txBody>
      </p:sp>
      <p:sp>
        <p:nvSpPr>
          <p:cNvPr id="4" name="Text Placeholder 3"/>
          <p:cNvSpPr>
            <a:spLocks noGrp="1"/>
          </p:cNvSpPr>
          <p:nvPr>
            <p:ph type="body" idx="1"/>
          </p:nvPr>
        </p:nvSpPr>
        <p:spPr>
          <a:xfrm>
            <a:off x="457200" y="1268760"/>
            <a:ext cx="4040188" cy="639762"/>
          </a:xfrm>
        </p:spPr>
        <p:txBody>
          <a:bodyPr/>
          <a:lstStyle/>
          <a:p>
            <a:pPr algn="ctr"/>
            <a:r>
              <a:rPr lang="en-GB" dirty="0" smtClean="0">
                <a:latin typeface="+mj-lt"/>
              </a:rPr>
              <a:t>CUDA C</a:t>
            </a:r>
            <a:endParaRPr lang="en-GB" dirty="0">
              <a:latin typeface="+mj-lt"/>
            </a:endParaRP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smtClean="0"/>
              <a:t>Define </a:t>
            </a:r>
            <a:r>
              <a:rPr lang="en-GB" sz="2000" dirty="0"/>
              <a:t>an array in the kernel source </a:t>
            </a:r>
            <a:r>
              <a:rPr lang="en-GB" sz="2000" dirty="0" smtClean="0"/>
              <a:t>as extern</a:t>
            </a:r>
            <a:endParaRPr lang="en-GB" sz="2000" dirty="0" smtClean="0"/>
          </a:p>
          <a:p>
            <a:pPr marL="0" indent="0">
              <a:buNone/>
            </a:pPr>
            <a:r>
              <a:rPr lang="en-GB" sz="2000" b="1" dirty="0" smtClean="0">
                <a:latin typeface="Courier New Bold" panose="02070309020205020404"/>
              </a:rPr>
              <a:t> </a:t>
            </a:r>
            <a:r>
              <a:rPr lang="en-GB" sz="2000" b="1" dirty="0">
                <a:latin typeface="Courier New Bold" panose="02070309020205020404"/>
              </a:rPr>
              <a:t> </a:t>
            </a:r>
            <a:r>
              <a:rPr lang="en-GB" sz="2000" b="1" dirty="0" smtClean="0">
                <a:solidFill>
                  <a:schemeClr val="accent1"/>
                </a:solidFill>
                <a:latin typeface="Courier New Bold" panose="02070309020205020404"/>
              </a:rPr>
              <a:t>__shared__ </a:t>
            </a:r>
            <a:r>
              <a:rPr lang="en-GB" sz="2000" b="1" dirty="0" err="1" smtClean="0">
                <a:solidFill>
                  <a:schemeClr val="accent2"/>
                </a:solidFill>
                <a:latin typeface="Courier New Bold" panose="02070309020205020404"/>
              </a:rPr>
              <a:t>int</a:t>
            </a:r>
            <a:r>
              <a:rPr lang="en-GB" sz="2000" b="1" dirty="0" smtClean="0">
                <a:solidFill>
                  <a:schemeClr val="accent2"/>
                </a:solidFill>
                <a:latin typeface="Courier New Bold" panose="02070309020205020404"/>
              </a:rPr>
              <a:t> </a:t>
            </a:r>
            <a:r>
              <a:rPr lang="en-GB" sz="2000" b="1" dirty="0" smtClean="0">
                <a:latin typeface="Courier New Bold" panose="02070309020205020404"/>
              </a:rPr>
              <a:t>array[];</a:t>
            </a:r>
            <a:endParaRPr lang="en-GB" sz="2000" b="1" dirty="0" smtClean="0">
              <a:latin typeface="Courier New Bold" panose="02070309020205020404"/>
            </a:endParaRPr>
          </a:p>
          <a:p>
            <a:pPr marL="0" indent="0">
              <a:buNone/>
            </a:pPr>
            <a:endParaRPr lang="en-GB" sz="2000" b="1" dirty="0" smtClean="0">
              <a:latin typeface="Courier New Bold" panose="02070309020205020404"/>
            </a:endParaRPr>
          </a:p>
          <a:p>
            <a:pPr marL="457200" indent="-457200">
              <a:buFont typeface="+mj-lt"/>
              <a:buAutoNum type="arabicPeriod" startAt="2"/>
            </a:pPr>
            <a:r>
              <a:rPr lang="en-GB" sz="2000" dirty="0" smtClean="0"/>
              <a:t>When executing the kernel, specify the third parameter as size in bytes of shared memory</a:t>
            </a:r>
            <a:endParaRPr lang="en-GB" sz="2000" dirty="0" smtClean="0"/>
          </a:p>
          <a:p>
            <a:pPr marL="0" indent="0">
              <a:buNone/>
            </a:pPr>
            <a:r>
              <a:rPr lang="en-GB" sz="2000" b="1" dirty="0" err="1" smtClean="0">
                <a:latin typeface="Courier New Bold" panose="02070309020205020404"/>
              </a:rPr>
              <a:t>func</a:t>
            </a:r>
            <a:r>
              <a:rPr lang="en-GB" sz="2000" b="1" dirty="0" smtClean="0">
                <a:solidFill>
                  <a:schemeClr val="accent1"/>
                </a:solidFill>
                <a:latin typeface="Courier New Bold" panose="02070309020205020404"/>
              </a:rPr>
              <a:t>&lt;&lt;&lt;</a:t>
            </a:r>
            <a:r>
              <a:rPr lang="en-GB" sz="2000" b="1" dirty="0" err="1" smtClean="0">
                <a:latin typeface="Courier New Bold" panose="02070309020205020404"/>
              </a:rPr>
              <a:t>num_blocks</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smtClean="0">
                <a:latin typeface="Courier New Bold" panose="02070309020205020404"/>
              </a:rPr>
              <a:t> </a:t>
            </a:r>
            <a:r>
              <a:rPr lang="en-GB" sz="2000" b="1" dirty="0" err="1" smtClean="0">
                <a:latin typeface="Courier New Bold" panose="02070309020205020404"/>
              </a:rPr>
              <a:t>num_threads_per_block</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smtClean="0">
                <a:latin typeface="Courier New Bold" panose="02070309020205020404"/>
              </a:rPr>
              <a:t> </a:t>
            </a:r>
            <a:r>
              <a:rPr lang="en-GB" sz="2000" b="1" dirty="0" err="1" smtClean="0">
                <a:latin typeface="Courier New Bold" panose="02070309020205020404"/>
              </a:rPr>
              <a:t>shared_mem_size</a:t>
            </a:r>
            <a:r>
              <a:rPr lang="en-GB" sz="2000" b="1" dirty="0" smtClean="0">
                <a:solidFill>
                  <a:schemeClr val="accent1"/>
                </a:solidFill>
                <a:latin typeface="Courier New Bold" panose="02070309020205020404"/>
              </a:rPr>
              <a:t>&gt;&gt;&gt;</a:t>
            </a:r>
            <a:r>
              <a:rPr lang="en-GB" sz="2000" b="1" dirty="0" smtClean="0">
                <a:latin typeface="Courier New Bold" panose="02070309020205020404"/>
              </a:rPr>
              <a:t>(</a:t>
            </a:r>
            <a:r>
              <a:rPr lang="en-GB" sz="2000" b="1" dirty="0" err="1" smtClean="0">
                <a:latin typeface="Courier New Bold" panose="02070309020205020404"/>
              </a:rPr>
              <a:t>args</a:t>
            </a:r>
            <a:r>
              <a:rPr lang="en-GB" sz="2000" b="1" dirty="0" smtClean="0">
                <a:latin typeface="Courier New Bold" panose="02070309020205020404"/>
              </a:rPr>
              <a:t>);</a:t>
            </a:r>
            <a:endParaRPr lang="en-GB" sz="2000" b="1" dirty="0" smtClean="0">
              <a:latin typeface="Courier New Bold" panose="02070309020205020404"/>
            </a:endParaRP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smtClean="0">
                <a:latin typeface="+mj-lt"/>
              </a:rPr>
              <a:t>OpenCL C++</a:t>
            </a:r>
            <a:endParaRPr lang="en-GB" dirty="0">
              <a:latin typeface="+mj-lt"/>
            </a:endParaRPr>
          </a:p>
        </p:txBody>
      </p:sp>
      <p:sp>
        <p:nvSpPr>
          <p:cNvPr id="9" name="Content Placeholder 8"/>
          <p:cNvSpPr>
            <a:spLocks noGrp="1"/>
          </p:cNvSpPr>
          <p:nvPr>
            <p:ph sz="quarter" idx="4"/>
          </p:nvPr>
        </p:nvSpPr>
        <p:spPr>
          <a:xfrm>
            <a:off x="4571999" y="1988840"/>
            <a:ext cx="4464497" cy="4869160"/>
          </a:xfrm>
        </p:spPr>
        <p:txBody>
          <a:bodyPr>
            <a:normAutofit/>
          </a:bodyPr>
          <a:lstStyle/>
          <a:p>
            <a:pPr marL="457200" indent="-457200">
              <a:buFont typeface="+mj-lt"/>
              <a:buAutoNum type="arabicPeriod"/>
            </a:pPr>
            <a:r>
              <a:rPr lang="en-GB" sz="2000" dirty="0" smtClean="0"/>
              <a:t>Have the kernel accept a local array as an argument</a:t>
            </a:r>
            <a:endParaRPr lang="en-GB" sz="2000" dirty="0" smtClean="0"/>
          </a:p>
          <a:p>
            <a:pPr marL="0" indent="0">
              <a:buNone/>
            </a:pPr>
            <a:r>
              <a:rPr lang="en-GB" sz="2000" dirty="0">
                <a:solidFill>
                  <a:schemeClr val="accent3"/>
                </a:solidFill>
              </a:rPr>
              <a:t> </a:t>
            </a:r>
            <a:r>
              <a:rPr lang="en-GB" sz="2000" dirty="0" smtClean="0">
                <a:solidFill>
                  <a:schemeClr val="accent3"/>
                </a:solidFill>
              </a:rPr>
              <a:t>   </a:t>
            </a:r>
            <a:r>
              <a:rPr lang="en-GB" sz="1800" b="1" dirty="0" smtClean="0">
                <a:solidFill>
                  <a:schemeClr val="accent4"/>
                </a:solidFill>
                <a:latin typeface="Courier New Bold" panose="02070309020205020404"/>
              </a:rPr>
              <a:t>__kernel </a:t>
            </a:r>
            <a:r>
              <a:rPr lang="en-GB" sz="1800" b="1" dirty="0" smtClean="0">
                <a:solidFill>
                  <a:schemeClr val="accent2"/>
                </a:solidFill>
                <a:latin typeface="Courier New Bold" panose="02070309020205020404"/>
              </a:rPr>
              <a:t>void</a:t>
            </a:r>
            <a:r>
              <a:rPr lang="en-GB" sz="1800" b="1" dirty="0" smtClean="0">
                <a:latin typeface="Courier New Bold" panose="02070309020205020404"/>
              </a:rPr>
              <a:t> </a:t>
            </a:r>
            <a:r>
              <a:rPr lang="en-GB" sz="1800" b="1" dirty="0" err="1" smtClean="0">
                <a:latin typeface="Courier New Bold" panose="02070309020205020404"/>
              </a:rPr>
              <a:t>func</a:t>
            </a:r>
            <a:r>
              <a:rPr lang="en-GB" sz="1800" b="1" dirty="0" smtClean="0">
                <a:latin typeface="Courier New Bold" panose="02070309020205020404"/>
              </a:rPr>
              <a:t>(</a:t>
            </a:r>
            <a:endParaRPr lang="en-GB" sz="1800" b="1" dirty="0">
              <a:latin typeface="Courier New Bold" panose="02070309020205020404"/>
            </a:endParaRPr>
          </a:p>
          <a:p>
            <a:pPr marL="0" indent="0">
              <a:buNone/>
            </a:pPr>
            <a:r>
              <a:rPr lang="en-GB" sz="1800" b="1" dirty="0" smtClean="0">
                <a:latin typeface="Courier New Bold" panose="02070309020205020404"/>
              </a:rPr>
              <a:t>          </a:t>
            </a:r>
            <a:r>
              <a:rPr lang="en-GB" sz="1800" b="1" dirty="0" smtClean="0">
                <a:solidFill>
                  <a:schemeClr val="accent4"/>
                </a:solidFill>
                <a:latin typeface="Courier New Bold" panose="02070309020205020404"/>
              </a:rPr>
              <a:t>__local</a:t>
            </a:r>
            <a:r>
              <a:rPr lang="en-GB" sz="1800" b="1" dirty="0" smtClean="0">
                <a:solidFill>
                  <a:schemeClr val="accent3"/>
                </a:solidFill>
                <a:latin typeface="Courier New Bold" panose="02070309020205020404"/>
              </a:rPr>
              <a:t> </a:t>
            </a:r>
            <a:r>
              <a:rPr lang="en-GB" sz="1800" b="1" dirty="0" err="1" smtClean="0">
                <a:solidFill>
                  <a:schemeClr val="accent2"/>
                </a:solidFill>
                <a:latin typeface="Courier New Bold" panose="02070309020205020404"/>
              </a:rPr>
              <a:t>int</a:t>
            </a:r>
            <a:r>
              <a:rPr lang="en-GB" sz="1800" b="1" dirty="0" smtClean="0">
                <a:solidFill>
                  <a:schemeClr val="accent2"/>
                </a:solidFill>
                <a:latin typeface="Courier New Bold" panose="02070309020205020404"/>
              </a:rPr>
              <a:t> </a:t>
            </a:r>
            <a:r>
              <a:rPr lang="en-GB" sz="1800" b="1" dirty="0" smtClean="0">
                <a:latin typeface="Courier New Bold" panose="02070309020205020404"/>
              </a:rPr>
              <a:t>*array)   </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a:t>
            </a:r>
            <a:endParaRPr lang="en-GB" sz="1800" b="1" dirty="0" smtClean="0">
              <a:latin typeface="Courier New Bold" panose="02070309020205020404"/>
            </a:endParaRPr>
          </a:p>
          <a:p>
            <a:pPr marL="0" indent="0">
              <a:buNone/>
            </a:pPr>
            <a:endParaRPr lang="en-GB" sz="1800" b="1" dirty="0" smtClean="0">
              <a:latin typeface="Courier New Bold" panose="02070309020205020404"/>
            </a:endParaRPr>
          </a:p>
          <a:p>
            <a:pPr marL="457200" indent="-457200">
              <a:buFont typeface="+mj-lt"/>
              <a:buAutoNum type="arabicPeriod" startAt="2"/>
            </a:pPr>
            <a:r>
              <a:rPr lang="en-GB" sz="2000" dirty="0" smtClean="0"/>
              <a:t>Define a local memory kernel kernel argument of the right size</a:t>
            </a:r>
            <a:endParaRPr lang="en-GB" sz="2000" dirty="0" smtClean="0"/>
          </a:p>
          <a:p>
            <a:pPr marL="0" indent="0">
              <a:buNone/>
            </a:pPr>
            <a:r>
              <a:rPr lang="en-GB" sz="1800" b="1" dirty="0" smtClean="0">
                <a:latin typeface="Courier New Bold" panose="02070309020205020404"/>
              </a:rPr>
              <a:t>cl</a:t>
            </a:r>
            <a:r>
              <a:rPr lang="en-GB" sz="1800" b="1" dirty="0">
                <a:latin typeface="Courier New Bold" panose="02070309020205020404"/>
              </a:rPr>
              <a:t>::</a:t>
            </a:r>
            <a:r>
              <a:rPr lang="en-GB" sz="1800" b="1" dirty="0" err="1">
                <a:latin typeface="Courier New Bold" panose="02070309020205020404"/>
              </a:rPr>
              <a:t>LocalSpaceArg</a:t>
            </a:r>
            <a:r>
              <a:rPr lang="en-GB" sz="1800" b="1" dirty="0">
                <a:latin typeface="Courier New Bold" panose="02070309020205020404"/>
              </a:rPr>
              <a:t> </a:t>
            </a:r>
            <a:r>
              <a:rPr lang="en-GB" sz="1800" b="1" dirty="0" err="1">
                <a:latin typeface="Courier New Bold" panose="02070309020205020404"/>
              </a:rPr>
              <a:t>localmem</a:t>
            </a:r>
            <a:r>
              <a:rPr lang="en-GB" sz="1800" b="1" dirty="0">
                <a:latin typeface="Courier New Bold" panose="02070309020205020404"/>
              </a:rPr>
              <a:t> =</a:t>
            </a:r>
            <a:endParaRPr lang="en-GB" sz="1800" b="1" dirty="0">
              <a:latin typeface="Courier New Bold" panose="02070309020205020404"/>
            </a:endParaRPr>
          </a:p>
          <a:p>
            <a:pPr marL="0" indent="0">
              <a:buNone/>
            </a:pPr>
            <a:r>
              <a:rPr lang="en-GB" sz="1800" b="1" dirty="0" smtClean="0">
                <a:latin typeface="Courier New Bold" panose="02070309020205020404"/>
              </a:rPr>
              <a:t>    cl</a:t>
            </a:r>
            <a:r>
              <a:rPr lang="en-GB" sz="1800" b="1" dirty="0">
                <a:latin typeface="Courier New Bold" panose="02070309020205020404"/>
              </a:rPr>
              <a:t>::Local</a:t>
            </a:r>
            <a:r>
              <a:rPr lang="en-GB" sz="1800" b="1" dirty="0" smtClean="0">
                <a:latin typeface="Courier New Bold" panose="02070309020205020404"/>
              </a:rPr>
              <a:t>(</a:t>
            </a:r>
            <a:r>
              <a:rPr lang="en-GB" sz="1800" b="1" dirty="0" err="1">
                <a:latin typeface="Courier New Bold" panose="02070309020205020404"/>
              </a:rPr>
              <a:t>shared_mem_size</a:t>
            </a:r>
            <a:r>
              <a:rPr lang="en-GB" sz="1800" b="1" dirty="0" smtClean="0">
                <a:latin typeface="Courier New Bold" panose="02070309020205020404"/>
              </a:rPr>
              <a:t>)</a:t>
            </a:r>
            <a:r>
              <a:rPr lang="en-GB" sz="1800" b="1" dirty="0">
                <a:latin typeface="Courier New Bold" panose="02070309020205020404"/>
              </a:rPr>
              <a:t>;</a:t>
            </a:r>
            <a:endParaRPr lang="en-GB" sz="1800" b="1" dirty="0">
              <a:latin typeface="Courier New Bold" panose="02070309020205020404"/>
            </a:endParaRPr>
          </a:p>
          <a:p>
            <a:pPr marL="0" indent="0">
              <a:buNone/>
            </a:pPr>
            <a:endParaRPr lang="en-GB" sz="1800" b="1" dirty="0" smtClean="0">
              <a:latin typeface="Courier New Bold" panose="02070309020205020404"/>
            </a:endParaRPr>
          </a:p>
          <a:p>
            <a:pPr>
              <a:buFont typeface="+mj-lt"/>
              <a:buAutoNum type="arabicPeriod" startAt="3"/>
            </a:pPr>
            <a:r>
              <a:rPr lang="en-GB" sz="2000" dirty="0"/>
              <a:t>Pass the argument to the kernel </a:t>
            </a:r>
            <a:r>
              <a:rPr lang="en-GB" sz="2000" dirty="0" smtClean="0"/>
              <a:t>invocation</a:t>
            </a:r>
            <a:endParaRPr lang="en-GB" sz="2000" dirty="0" smtClean="0"/>
          </a:p>
          <a:p>
            <a:pPr marL="0" indent="0">
              <a:buNone/>
            </a:pPr>
            <a:r>
              <a:rPr lang="en-GB" sz="1800" b="1" dirty="0" err="1">
                <a:latin typeface="Courier New Bold" panose="02070309020205020404"/>
              </a:rPr>
              <a:t>func</a:t>
            </a:r>
            <a:r>
              <a:rPr lang="en-GB" sz="1800" b="1" dirty="0">
                <a:latin typeface="Courier New Bold" panose="02070309020205020404"/>
              </a:rPr>
              <a:t>(</a:t>
            </a:r>
            <a:r>
              <a:rPr lang="en-GB" sz="1800" b="1" dirty="0" err="1">
                <a:latin typeface="Courier New Bold" panose="02070309020205020404"/>
              </a:rPr>
              <a:t>EnqueueArgs</a:t>
            </a:r>
            <a:r>
              <a:rPr lang="en-GB" sz="1800" b="1" dirty="0">
                <a:latin typeface="Courier New Bold" panose="02070309020205020404"/>
              </a:rPr>
              <a:t>(…),</a:t>
            </a:r>
            <a:r>
              <a:rPr lang="en-GB" sz="1800" b="1" dirty="0" err="1">
                <a:latin typeface="Courier New Bold" panose="02070309020205020404"/>
              </a:rPr>
              <a:t>localmem</a:t>
            </a:r>
            <a:r>
              <a:rPr lang="en-GB" sz="1800" b="1" dirty="0">
                <a:latin typeface="Courier New Bold" panose="02070309020205020404"/>
              </a:rPr>
              <a:t>);</a:t>
            </a:r>
            <a:endParaRPr lang="en-GB" sz="1800" b="1" dirty="0">
              <a:latin typeface="Courier New Bold" panose="02070309020205020404"/>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smtClean="0"/>
              <a:t>Declaring dynamic local/shared memory</a:t>
            </a:r>
            <a:endParaRPr lang="en-GB" sz="3600" dirty="0"/>
          </a:p>
        </p:txBody>
      </p:sp>
      <p:sp>
        <p:nvSpPr>
          <p:cNvPr id="4" name="Text Placeholder 3"/>
          <p:cNvSpPr>
            <a:spLocks noGrp="1"/>
          </p:cNvSpPr>
          <p:nvPr>
            <p:ph type="body" idx="1"/>
          </p:nvPr>
        </p:nvSpPr>
        <p:spPr>
          <a:xfrm>
            <a:off x="457200" y="1268760"/>
            <a:ext cx="4040188" cy="639762"/>
          </a:xfrm>
        </p:spPr>
        <p:txBody>
          <a:bodyPr/>
          <a:lstStyle/>
          <a:p>
            <a:pPr algn="ctr"/>
            <a:r>
              <a:rPr lang="en-GB" dirty="0" smtClean="0">
                <a:latin typeface="+mj-lt"/>
              </a:rPr>
              <a:t>CUDA C</a:t>
            </a:r>
            <a:endParaRPr lang="en-GB" dirty="0">
              <a:latin typeface="+mj-lt"/>
            </a:endParaRP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smtClean="0"/>
              <a:t>Define </a:t>
            </a:r>
            <a:r>
              <a:rPr lang="en-GB" sz="2000" dirty="0"/>
              <a:t>an array in the kernel source </a:t>
            </a:r>
            <a:r>
              <a:rPr lang="en-GB" sz="2000" dirty="0" smtClean="0"/>
              <a:t>as extern</a:t>
            </a:r>
            <a:endParaRPr lang="en-GB" sz="2000" dirty="0" smtClean="0"/>
          </a:p>
          <a:p>
            <a:pPr marL="0" indent="0">
              <a:buNone/>
            </a:pPr>
            <a:r>
              <a:rPr lang="en-GB" sz="2000" b="1" dirty="0" smtClean="0">
                <a:latin typeface="Courier New Bold" panose="02070309020205020404"/>
              </a:rPr>
              <a:t> </a:t>
            </a:r>
            <a:r>
              <a:rPr lang="en-GB" sz="2000" b="1" dirty="0">
                <a:latin typeface="Courier New Bold" panose="02070309020205020404"/>
              </a:rPr>
              <a:t> </a:t>
            </a:r>
            <a:r>
              <a:rPr lang="en-GB" sz="2000" b="1" dirty="0" smtClean="0">
                <a:solidFill>
                  <a:schemeClr val="accent1"/>
                </a:solidFill>
                <a:latin typeface="Courier New Bold" panose="02070309020205020404"/>
              </a:rPr>
              <a:t>__shared__ </a:t>
            </a:r>
            <a:r>
              <a:rPr lang="en-GB" sz="2000" b="1" dirty="0" err="1" smtClean="0">
                <a:solidFill>
                  <a:schemeClr val="accent2"/>
                </a:solidFill>
                <a:latin typeface="Courier New Bold" panose="02070309020205020404"/>
              </a:rPr>
              <a:t>int</a:t>
            </a:r>
            <a:r>
              <a:rPr lang="en-GB" sz="2000" b="1" dirty="0" smtClean="0">
                <a:solidFill>
                  <a:schemeClr val="accent2"/>
                </a:solidFill>
                <a:latin typeface="Courier New Bold" panose="02070309020205020404"/>
              </a:rPr>
              <a:t> </a:t>
            </a:r>
            <a:r>
              <a:rPr lang="en-GB" sz="2000" b="1" dirty="0" smtClean="0">
                <a:latin typeface="Courier New Bold" panose="02070309020205020404"/>
              </a:rPr>
              <a:t>array[];</a:t>
            </a:r>
            <a:endParaRPr lang="en-GB" sz="2000" b="1" dirty="0" smtClean="0">
              <a:latin typeface="Courier New Bold" panose="02070309020205020404"/>
            </a:endParaRPr>
          </a:p>
          <a:p>
            <a:pPr marL="0" indent="0">
              <a:buNone/>
            </a:pPr>
            <a:endParaRPr lang="en-GB" sz="2000" b="1" dirty="0" smtClean="0">
              <a:latin typeface="Courier New Bold" panose="02070309020205020404"/>
            </a:endParaRPr>
          </a:p>
          <a:p>
            <a:pPr marL="457200" indent="-457200">
              <a:buFont typeface="+mj-lt"/>
              <a:buAutoNum type="arabicPeriod" startAt="2"/>
            </a:pPr>
            <a:r>
              <a:rPr lang="en-GB" sz="2000" dirty="0" smtClean="0"/>
              <a:t>When executing the kernel, specify the third parameter as size in bytes of shared memory</a:t>
            </a:r>
            <a:endParaRPr lang="en-GB" sz="2000" dirty="0" smtClean="0"/>
          </a:p>
          <a:p>
            <a:pPr marL="457200" indent="-457200">
              <a:buFont typeface="+mj-lt"/>
              <a:buAutoNum type="arabicPeriod" startAt="2"/>
            </a:pPr>
            <a:endParaRPr lang="en-GB" sz="2000" dirty="0" smtClean="0"/>
          </a:p>
          <a:p>
            <a:pPr marL="0" indent="0">
              <a:buNone/>
            </a:pPr>
            <a:r>
              <a:rPr lang="en-GB" sz="2000" b="1" dirty="0" err="1" smtClean="0">
                <a:latin typeface="Courier New Bold" panose="02070309020205020404"/>
              </a:rPr>
              <a:t>func</a:t>
            </a:r>
            <a:r>
              <a:rPr lang="en-GB" sz="2000" b="1" dirty="0" smtClean="0">
                <a:solidFill>
                  <a:schemeClr val="accent1"/>
                </a:solidFill>
                <a:latin typeface="Courier New Bold" panose="02070309020205020404"/>
              </a:rPr>
              <a:t>&lt;&lt;&lt;</a:t>
            </a:r>
            <a:r>
              <a:rPr lang="en-GB" sz="2000" b="1" dirty="0" err="1" smtClean="0">
                <a:latin typeface="Courier New Bold" panose="02070309020205020404"/>
              </a:rPr>
              <a:t>num_blocks</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smtClean="0">
                <a:latin typeface="Courier New Bold" panose="02070309020205020404"/>
              </a:rPr>
              <a:t> </a:t>
            </a:r>
            <a:r>
              <a:rPr lang="en-GB" sz="2000" b="1" dirty="0" err="1" smtClean="0">
                <a:latin typeface="Courier New Bold" panose="02070309020205020404"/>
              </a:rPr>
              <a:t>num_threads_per_block</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smtClean="0">
                <a:latin typeface="Courier New Bold" panose="02070309020205020404"/>
              </a:rPr>
              <a:t> </a:t>
            </a:r>
            <a:r>
              <a:rPr lang="en-GB" sz="2000" b="1" dirty="0" err="1" smtClean="0">
                <a:latin typeface="Courier New Bold" panose="02070309020205020404"/>
              </a:rPr>
              <a:t>shared_mem_size</a:t>
            </a:r>
            <a:r>
              <a:rPr lang="en-GB" sz="2000" b="1" dirty="0" smtClean="0">
                <a:solidFill>
                  <a:schemeClr val="accent1"/>
                </a:solidFill>
                <a:latin typeface="Courier New Bold" panose="02070309020205020404"/>
              </a:rPr>
              <a:t>&gt;&gt;&gt;</a:t>
            </a:r>
            <a:r>
              <a:rPr lang="en-GB" sz="2000" b="1" dirty="0" smtClean="0">
                <a:latin typeface="Courier New Bold" panose="02070309020205020404"/>
              </a:rPr>
              <a:t>(</a:t>
            </a:r>
            <a:r>
              <a:rPr lang="en-GB" sz="2000" b="1" dirty="0" err="1" smtClean="0">
                <a:latin typeface="Courier New Bold" panose="02070309020205020404"/>
              </a:rPr>
              <a:t>args</a:t>
            </a:r>
            <a:r>
              <a:rPr lang="en-GB" sz="2000" b="1" dirty="0" smtClean="0">
                <a:latin typeface="Courier New Bold" panose="02070309020205020404"/>
              </a:rPr>
              <a:t>);</a:t>
            </a:r>
            <a:endParaRPr lang="en-GB" sz="2000" b="1" dirty="0" smtClean="0">
              <a:latin typeface="Courier New Bold" panose="02070309020205020404"/>
            </a:endParaRP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smtClean="0">
                <a:latin typeface="+mj-lt"/>
              </a:rPr>
              <a:t>OpenCL C</a:t>
            </a:r>
            <a:endParaRPr lang="en-GB" dirty="0">
              <a:latin typeface="+mj-lt"/>
            </a:endParaRPr>
          </a:p>
        </p:txBody>
      </p:sp>
      <p:sp>
        <p:nvSpPr>
          <p:cNvPr id="9" name="Content Placeholder 8"/>
          <p:cNvSpPr>
            <a:spLocks noGrp="1"/>
          </p:cNvSpPr>
          <p:nvPr>
            <p:ph sz="quarter" idx="4"/>
          </p:nvPr>
        </p:nvSpPr>
        <p:spPr>
          <a:xfrm>
            <a:off x="4571999" y="1988840"/>
            <a:ext cx="4464497" cy="4536504"/>
          </a:xfrm>
        </p:spPr>
        <p:txBody>
          <a:bodyPr>
            <a:normAutofit/>
          </a:bodyPr>
          <a:lstStyle/>
          <a:p>
            <a:pPr marL="457200" indent="-457200">
              <a:buFont typeface="+mj-lt"/>
              <a:buAutoNum type="arabicPeriod"/>
            </a:pPr>
            <a:r>
              <a:rPr lang="en-GB" sz="2000" dirty="0" smtClean="0"/>
              <a:t>Have the kernel accept a local array as an argument</a:t>
            </a:r>
            <a:endParaRPr lang="en-GB" sz="2000" dirty="0" smtClean="0"/>
          </a:p>
          <a:p>
            <a:pPr marL="0" indent="0">
              <a:buNone/>
            </a:pPr>
            <a:r>
              <a:rPr lang="en-GB" sz="2000" dirty="0">
                <a:solidFill>
                  <a:schemeClr val="accent3"/>
                </a:solidFill>
              </a:rPr>
              <a:t> </a:t>
            </a:r>
            <a:r>
              <a:rPr lang="en-GB" sz="2000" dirty="0" smtClean="0">
                <a:solidFill>
                  <a:schemeClr val="accent3"/>
                </a:solidFill>
              </a:rPr>
              <a:t>   </a:t>
            </a:r>
            <a:r>
              <a:rPr lang="en-GB" sz="1800" b="1" dirty="0" smtClean="0">
                <a:solidFill>
                  <a:schemeClr val="accent4"/>
                </a:solidFill>
                <a:latin typeface="Courier New Bold" panose="02070309020205020404"/>
              </a:rPr>
              <a:t>__kernel </a:t>
            </a:r>
            <a:r>
              <a:rPr lang="en-GB" sz="1800" b="1" dirty="0" smtClean="0">
                <a:solidFill>
                  <a:schemeClr val="accent2"/>
                </a:solidFill>
                <a:latin typeface="Courier New Bold" panose="02070309020205020404"/>
              </a:rPr>
              <a:t>void</a:t>
            </a:r>
            <a:r>
              <a:rPr lang="en-GB" sz="1800" b="1" dirty="0" smtClean="0">
                <a:latin typeface="Courier New Bold" panose="02070309020205020404"/>
              </a:rPr>
              <a:t> </a:t>
            </a:r>
            <a:r>
              <a:rPr lang="en-GB" sz="1800" b="1" dirty="0" err="1" smtClean="0">
                <a:latin typeface="Courier New Bold" panose="02070309020205020404"/>
              </a:rPr>
              <a:t>func</a:t>
            </a:r>
            <a:r>
              <a:rPr lang="en-GB" sz="1800" b="1" dirty="0" smtClean="0">
                <a:latin typeface="Courier New Bold" panose="02070309020205020404"/>
              </a:rPr>
              <a:t>(</a:t>
            </a:r>
            <a:endParaRPr lang="en-GB" sz="1800" b="1" dirty="0">
              <a:latin typeface="Courier New Bold" panose="02070309020205020404"/>
            </a:endParaRPr>
          </a:p>
          <a:p>
            <a:pPr marL="0" indent="0">
              <a:buNone/>
            </a:pPr>
            <a:r>
              <a:rPr lang="en-GB" sz="1800" b="1" dirty="0" smtClean="0">
                <a:latin typeface="Courier New Bold" panose="02070309020205020404"/>
              </a:rPr>
              <a:t>          </a:t>
            </a:r>
            <a:r>
              <a:rPr lang="en-GB" sz="1800" b="1" dirty="0" smtClean="0">
                <a:solidFill>
                  <a:schemeClr val="accent4"/>
                </a:solidFill>
                <a:latin typeface="Courier New Bold" panose="02070309020205020404"/>
              </a:rPr>
              <a:t>__local</a:t>
            </a:r>
            <a:r>
              <a:rPr lang="en-GB" sz="1800" b="1" dirty="0" smtClean="0">
                <a:solidFill>
                  <a:schemeClr val="accent3"/>
                </a:solidFill>
                <a:latin typeface="Courier New Bold" panose="02070309020205020404"/>
              </a:rPr>
              <a:t> </a:t>
            </a:r>
            <a:r>
              <a:rPr lang="en-GB" sz="1800" b="1" dirty="0" err="1" smtClean="0">
                <a:solidFill>
                  <a:schemeClr val="accent2"/>
                </a:solidFill>
                <a:latin typeface="Courier New Bold" panose="02070309020205020404"/>
              </a:rPr>
              <a:t>int</a:t>
            </a:r>
            <a:r>
              <a:rPr lang="en-GB" sz="1800" b="1" dirty="0" smtClean="0">
                <a:solidFill>
                  <a:schemeClr val="accent2"/>
                </a:solidFill>
                <a:latin typeface="Courier New Bold" panose="02070309020205020404"/>
              </a:rPr>
              <a:t> </a:t>
            </a:r>
            <a:r>
              <a:rPr lang="en-GB" sz="1800" b="1" dirty="0" smtClean="0">
                <a:latin typeface="Courier New Bold" panose="02070309020205020404"/>
              </a:rPr>
              <a:t>*array) {}</a:t>
            </a:r>
            <a:endParaRPr lang="en-GB" sz="1800" b="1" dirty="0" smtClean="0">
              <a:latin typeface="Courier New Bold" panose="02070309020205020404"/>
            </a:endParaRPr>
          </a:p>
          <a:p>
            <a:pPr marL="0" indent="0">
              <a:buNone/>
            </a:pPr>
            <a:endParaRPr lang="en-GB" sz="1800" b="1" dirty="0" smtClean="0">
              <a:latin typeface="Courier New Bold" panose="02070309020205020404"/>
            </a:endParaRPr>
          </a:p>
          <a:p>
            <a:pPr marL="457200" indent="-457200">
              <a:buFont typeface="+mj-lt"/>
              <a:buAutoNum type="arabicPeriod" startAt="2"/>
            </a:pPr>
            <a:r>
              <a:rPr lang="en-GB" sz="2000" dirty="0" smtClean="0"/>
              <a:t>Specify the size by setting the kernel argument</a:t>
            </a:r>
            <a:endParaRPr lang="en-GB" sz="2000" dirty="0" smtClean="0"/>
          </a:p>
          <a:p>
            <a:pPr marL="457200" indent="-457200">
              <a:buFont typeface="+mj-lt"/>
              <a:buAutoNum type="arabicPeriod" startAt="2"/>
            </a:pPr>
            <a:endParaRPr lang="en-GB" sz="2000" dirty="0" smtClean="0"/>
          </a:p>
          <a:p>
            <a:pPr marL="0" indent="0">
              <a:buNone/>
            </a:pPr>
            <a:r>
              <a:rPr lang="en-GB" sz="1800" dirty="0" smtClean="0">
                <a:latin typeface="Letter Gothic Std"/>
              </a:rPr>
              <a:t>  </a:t>
            </a:r>
            <a:r>
              <a:rPr lang="en-GB" sz="1800" b="1" dirty="0" err="1" smtClean="0">
                <a:solidFill>
                  <a:schemeClr val="tx2">
                    <a:lumMod val="75000"/>
                  </a:schemeClr>
                </a:solidFill>
                <a:latin typeface="Courier New Bold" panose="02070309020205020404"/>
              </a:rPr>
              <a:t>clSetKernelArg</a:t>
            </a:r>
            <a:r>
              <a:rPr lang="en-GB" sz="1800" b="1" dirty="0" smtClean="0">
                <a:latin typeface="Courier New Bold" panose="02070309020205020404"/>
              </a:rPr>
              <a:t>(kernel, 0,          </a:t>
            </a:r>
            <a:endParaRPr lang="en-GB" sz="1800" b="1" dirty="0" smtClean="0">
              <a:latin typeface="Courier New Bold" panose="02070309020205020404"/>
            </a:endParaRPr>
          </a:p>
          <a:p>
            <a:pPr marL="0" indent="0">
              <a:buNone/>
            </a:pPr>
            <a:r>
              <a:rPr lang="en-GB" sz="1800" b="1" dirty="0">
                <a:solidFill>
                  <a:schemeClr val="tx2">
                    <a:lumMod val="75000"/>
                  </a:schemeClr>
                </a:solidFill>
                <a:latin typeface="Courier New Bold" panose="02070309020205020404"/>
              </a:rPr>
              <a:t> </a:t>
            </a:r>
            <a:r>
              <a:rPr lang="en-GB" sz="1800" b="1" dirty="0" smtClean="0">
                <a:solidFill>
                  <a:schemeClr val="tx2">
                    <a:lumMod val="75000"/>
                  </a:schemeClr>
                </a:solidFill>
                <a:latin typeface="Courier New Bold" panose="02070309020205020404"/>
              </a:rPr>
              <a:t>  </a:t>
            </a:r>
            <a:r>
              <a:rPr lang="en-GB" sz="1800" b="1" dirty="0" err="1" smtClean="0">
                <a:solidFill>
                  <a:schemeClr val="tx2">
                    <a:lumMod val="75000"/>
                  </a:schemeClr>
                </a:solidFill>
                <a:latin typeface="Courier New Bold" panose="02070309020205020404"/>
              </a:rPr>
              <a:t>sizeof</a:t>
            </a:r>
            <a:r>
              <a:rPr lang="en-GB" sz="1800" b="1" dirty="0" smtClean="0">
                <a:latin typeface="Courier New Bold" panose="02070309020205020404"/>
              </a:rPr>
              <a:t>(</a:t>
            </a:r>
            <a:r>
              <a:rPr lang="en-GB" sz="1800" b="1" dirty="0" err="1" smtClean="0">
                <a:solidFill>
                  <a:schemeClr val="accent2"/>
                </a:solidFill>
                <a:latin typeface="Courier New Bold" panose="02070309020205020404"/>
              </a:rPr>
              <a:t>int</a:t>
            </a:r>
            <a:r>
              <a:rPr lang="en-GB" sz="1800" b="1" dirty="0" smtClean="0">
                <a:latin typeface="Courier New Bold" panose="02070309020205020404"/>
              </a:rPr>
              <a:t>)*</a:t>
            </a:r>
            <a:r>
              <a:rPr lang="en-GB" sz="1800" b="1" dirty="0" err="1" smtClean="0">
                <a:latin typeface="Courier New Bold" panose="02070309020205020404"/>
              </a:rPr>
              <a:t>num_elements</a:t>
            </a:r>
            <a:r>
              <a:rPr lang="en-GB" sz="1800" b="1" dirty="0" smtClean="0">
                <a:latin typeface="Courier New Bold" panose="02070309020205020404"/>
              </a:rPr>
              <a:t>,                                    </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NULL);</a:t>
            </a:r>
            <a:endParaRPr lang="en-GB" sz="1800" b="1"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Microprocessor trends</a:t>
            </a:r>
            <a:endParaRPr lang="en-GB" dirty="0"/>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smtClean="0"/>
              <a:t>Individual processors have many (possibly heterogeneous) cores.</a:t>
            </a:r>
            <a:endParaRPr lang="en-GB" sz="2400" dirty="0"/>
          </a:p>
        </p:txBody>
      </p:sp>
      <p:sp>
        <p:nvSpPr>
          <p:cNvPr id="9" name="Content Placeholder 7"/>
          <p:cNvSpPr txBox="1"/>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2400" dirty="0" smtClean="0"/>
              <a:t>The Heterogeneous many-core challenge:</a:t>
            </a:r>
            <a:endParaRPr lang="en-GB" sz="2400" dirty="0" smtClean="0"/>
          </a:p>
          <a:p>
            <a:pPr marL="0" indent="0">
              <a:buFont typeface="Arial" panose="020B0604020202020204" pitchFamily="34" charset="0"/>
              <a:buNone/>
            </a:pPr>
            <a:r>
              <a:rPr lang="en-GB" sz="2400" dirty="0"/>
              <a:t> </a:t>
            </a:r>
            <a:r>
              <a:rPr lang="en-GB" sz="2400" dirty="0" smtClean="0"/>
              <a:t>   How are we to build a software ecosystem for the</a:t>
            </a:r>
            <a:br>
              <a:rPr lang="en-GB" sz="2400" dirty="0" smtClean="0"/>
            </a:br>
            <a:r>
              <a:rPr lang="en-GB" sz="2400" dirty="0" smtClean="0"/>
              <a:t>    Heterogeneous many core platform?</a:t>
            </a:r>
            <a:endParaRPr lang="en-GB" sz="2400" dirty="0"/>
          </a:p>
        </p:txBody>
      </p:sp>
      <p:sp>
        <p:nvSpPr>
          <p:cNvPr id="10" name="Content Placeholder 7"/>
          <p:cNvSpPr txBox="1"/>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t>Third party names are the property of their owners.</a:t>
            </a:r>
            <a:endParaRPr lang="en-GB" sz="1200" dirty="0"/>
          </a:p>
        </p:txBody>
      </p:sp>
      <p:pic>
        <p:nvPicPr>
          <p:cNvPr id="12" name="Picture 11"/>
          <p:cNvPicPr>
            <a:picLocks noChangeAspect="1"/>
          </p:cNvPicPr>
          <p:nvPr/>
        </p:nvPicPr>
        <p:blipFill>
          <a:blip r:embed="rId1" cstate="print"/>
          <a:stretch>
            <a:fillRect/>
          </a:stretch>
        </p:blipFill>
        <p:spPr>
          <a:xfrm>
            <a:off x="439000" y="2645839"/>
            <a:ext cx="2306493" cy="1729870"/>
          </a:xfrm>
          <a:prstGeom prst="rect">
            <a:avLst/>
          </a:prstGeom>
        </p:spPr>
      </p:pic>
      <p:sp>
        <p:nvSpPr>
          <p:cNvPr id="13" name="TextBox 12"/>
          <p:cNvSpPr txBox="1"/>
          <p:nvPr/>
        </p:nvSpPr>
        <p:spPr>
          <a:xfrm>
            <a:off x="368110" y="2910609"/>
            <a:ext cx="2448272" cy="1200329"/>
          </a:xfrm>
          <a:prstGeom prst="rect">
            <a:avLst/>
          </a:prstGeom>
          <a:noFill/>
        </p:spPr>
        <p:txBody>
          <a:bodyPr wrap="square" rtlCol="0">
            <a:spAutoFit/>
          </a:bodyPr>
          <a:lstStyle/>
          <a:p>
            <a:pPr algn="ctr"/>
            <a:r>
              <a:rPr lang="en-GB" sz="2400" b="1" dirty="0" smtClean="0">
                <a:solidFill>
                  <a:schemeClr val="bg1"/>
                </a:solidFill>
              </a:rPr>
              <a:t>61 cores</a:t>
            </a:r>
            <a:endParaRPr lang="en-GB" sz="2400" b="1" dirty="0" smtClean="0">
              <a:solidFill>
                <a:schemeClr val="bg1"/>
              </a:solidFill>
            </a:endParaRPr>
          </a:p>
          <a:p>
            <a:pPr algn="ctr"/>
            <a:r>
              <a:rPr lang="en-GB" sz="2400" b="1" dirty="0" smtClean="0">
                <a:solidFill>
                  <a:schemeClr val="bg1"/>
                </a:solidFill>
              </a:rPr>
              <a:t>16 wide SIMD</a:t>
            </a:r>
            <a:endParaRPr lang="en-GB" sz="2400" b="1" dirty="0" smtClean="0">
              <a:solidFill>
                <a:schemeClr val="bg1"/>
              </a:solidFill>
            </a:endParaRPr>
          </a:p>
          <a:p>
            <a:pPr algn="ctr"/>
            <a:endParaRPr lang="en-GB" sz="2400" b="1" dirty="0">
              <a:solidFill>
                <a:schemeClr val="bg1"/>
              </a:solidFill>
            </a:endParaRP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smtClean="0">
                <a:solidFill>
                  <a:schemeClr val="accent4">
                    <a:lumMod val="50000"/>
                  </a:schemeClr>
                </a:solidFill>
              </a:rPr>
              <a:t>NVIDIA® Tesla® C2090</a:t>
            </a:r>
            <a:endParaRPr lang="en-GB" sz="2400" dirty="0">
              <a:solidFill>
                <a:schemeClr val="accent4">
                  <a:lumMod val="50000"/>
                </a:schemeClr>
              </a:solidFill>
            </a:endParaRPr>
          </a:p>
        </p:txBody>
      </p:sp>
      <p:pic>
        <p:nvPicPr>
          <p:cNvPr id="15" name="Picture 79" descr="RV770 die shot (scrambled)"/>
          <p:cNvPicPr>
            <a:picLocks noChangeAspect="1" noChangeArrowheads="1"/>
          </p:cNvPicPr>
          <p:nvPr/>
        </p:nvPicPr>
        <p:blipFill>
          <a:blip r:embed="rId2" cstate="print"/>
          <a:srcRect/>
          <a:stretch>
            <a:fillRect/>
          </a:stretch>
        </p:blipFill>
        <p:spPr bwMode="auto">
          <a:xfrm>
            <a:off x="3267811" y="2154771"/>
            <a:ext cx="2370733" cy="1928710"/>
          </a:xfrm>
          <a:prstGeom prst="rect">
            <a:avLst/>
          </a:prstGeom>
          <a:noFill/>
          <a:ln w="9525">
            <a:noFill/>
            <a:miter lim="800000"/>
            <a:headEnd/>
            <a:tailEnd/>
          </a:ln>
        </p:spPr>
      </p:pic>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smtClean="0">
                <a:solidFill>
                  <a:schemeClr val="bg1"/>
                </a:solidFill>
              </a:rPr>
              <a:t>10 cores</a:t>
            </a:r>
            <a:endParaRPr lang="en-GB" sz="2400" b="1" dirty="0" smtClean="0">
              <a:solidFill>
                <a:schemeClr val="bg1"/>
              </a:solidFill>
            </a:endParaRPr>
          </a:p>
          <a:p>
            <a:pPr algn="ctr"/>
            <a:r>
              <a:rPr lang="en-GB" sz="2400" b="1" dirty="0" smtClean="0">
                <a:solidFill>
                  <a:schemeClr val="bg1"/>
                </a:solidFill>
              </a:rPr>
              <a:t>16 wide SIMD</a:t>
            </a:r>
            <a:endParaRPr lang="en-GB" sz="2400" b="1" dirty="0" smtClean="0">
              <a:solidFill>
                <a:schemeClr val="bg1"/>
              </a:solidFill>
            </a:endParaRP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smtClean="0">
                <a:solidFill>
                  <a:schemeClr val="accent4">
                    <a:lumMod val="50000"/>
                  </a:schemeClr>
                </a:solidFill>
              </a:rPr>
              <a:t>ATI™ RV770</a:t>
            </a:r>
            <a:endParaRPr lang="en-GB" sz="2400" dirty="0">
              <a:solidFill>
                <a:schemeClr val="accent4">
                  <a:lumMod val="50000"/>
                </a:schemeClr>
              </a:solidFil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3232" y="2492896"/>
            <a:ext cx="2141144" cy="2122027"/>
          </a:xfrm>
          <a:prstGeom prst="rect">
            <a:avLst/>
          </a:prstGeom>
          <a:noFill/>
          <a:ln>
            <a:noFill/>
          </a:ln>
        </p:spPr>
      </p:pic>
      <p:sp>
        <p:nvSpPr>
          <p:cNvPr id="19" name="TextBox 18"/>
          <p:cNvSpPr txBox="1"/>
          <p:nvPr/>
        </p:nvSpPr>
        <p:spPr>
          <a:xfrm>
            <a:off x="6119667" y="2953744"/>
            <a:ext cx="2448272" cy="1200329"/>
          </a:xfrm>
          <a:prstGeom prst="rect">
            <a:avLst/>
          </a:prstGeom>
          <a:noFill/>
        </p:spPr>
        <p:txBody>
          <a:bodyPr wrap="square" rtlCol="0">
            <a:spAutoFit/>
          </a:bodyPr>
          <a:lstStyle/>
          <a:p>
            <a:pPr algn="ctr"/>
            <a:r>
              <a:rPr lang="en-GB" sz="2400" b="1" dirty="0" smtClean="0">
                <a:solidFill>
                  <a:schemeClr val="bg1"/>
                </a:solidFill>
              </a:rPr>
              <a:t>16 cores</a:t>
            </a:r>
            <a:endParaRPr lang="en-GB" sz="2400" b="1" dirty="0" smtClean="0">
              <a:solidFill>
                <a:schemeClr val="bg1"/>
              </a:solidFill>
            </a:endParaRPr>
          </a:p>
          <a:p>
            <a:pPr algn="ctr"/>
            <a:r>
              <a:rPr lang="en-GB" sz="2400" b="1" dirty="0" smtClean="0">
                <a:solidFill>
                  <a:schemeClr val="bg1"/>
                </a:solidFill>
              </a:rPr>
              <a:t>32 wide SIMD</a:t>
            </a:r>
            <a:endParaRPr lang="en-GB" sz="2400" b="1" dirty="0" smtClean="0">
              <a:solidFill>
                <a:schemeClr val="bg1"/>
              </a:solidFill>
            </a:endParaRPr>
          </a:p>
          <a:p>
            <a:pPr algn="ctr"/>
            <a:endParaRPr lang="en-GB" sz="2400" b="1" dirty="0">
              <a:solidFill>
                <a:schemeClr val="bg1"/>
              </a:solidFill>
            </a:endParaRP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smtClean="0">
                <a:solidFill>
                  <a:schemeClr val="accent4">
                    <a:lumMod val="50000"/>
                  </a:schemeClr>
                </a:solidFill>
              </a:rPr>
              <a:t>Intel® Xeon Phi™ coprocessor</a:t>
            </a:r>
            <a:endParaRPr lang="en-GB" sz="2400" dirty="0">
              <a:solidFill>
                <a:schemeClr val="accent4">
                  <a:lumMod val="50000"/>
                </a:schemeClr>
              </a:solidFill>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smtClean="0"/>
              <a:t>Dividing up the work</a:t>
            </a:r>
            <a:endParaRPr lang="en-GB" dirty="0"/>
          </a:p>
        </p:txBody>
      </p:sp>
      <p:sp>
        <p:nvSpPr>
          <p:cNvPr id="3" name="Content Placeholder 2"/>
          <p:cNvSpPr>
            <a:spLocks noGrp="1"/>
          </p:cNvSpPr>
          <p:nvPr>
            <p:ph idx="1"/>
          </p:nvPr>
        </p:nvSpPr>
        <p:spPr>
          <a:xfrm>
            <a:off x="179512" y="4077072"/>
            <a:ext cx="8784976" cy="2664296"/>
          </a:xfrm>
        </p:spPr>
        <p:txBody>
          <a:bodyPr>
            <a:normAutofit lnSpcReduction="10000"/>
          </a:bodyPr>
          <a:lstStyle/>
          <a:p>
            <a:r>
              <a:rPr lang="en-GB" dirty="0" smtClean="0"/>
              <a:t>To </a:t>
            </a:r>
            <a:r>
              <a:rPr lang="en-GB" dirty="0" err="1" smtClean="0"/>
              <a:t>enqueue</a:t>
            </a:r>
            <a:r>
              <a:rPr lang="en-GB" dirty="0" smtClean="0"/>
              <a:t> the kernel</a:t>
            </a:r>
            <a:endParaRPr lang="en-GB" dirty="0" smtClean="0"/>
          </a:p>
          <a:p>
            <a:pPr lvl="1"/>
            <a:r>
              <a:rPr lang="en-GB" dirty="0" smtClean="0"/>
              <a:t>CUDA – specify the number of </a:t>
            </a:r>
            <a:r>
              <a:rPr lang="en-GB" dirty="0" smtClean="0">
                <a:solidFill>
                  <a:schemeClr val="accent2"/>
                </a:solidFill>
              </a:rPr>
              <a:t>thread blocks </a:t>
            </a:r>
            <a:r>
              <a:rPr lang="en-GB" dirty="0" smtClean="0"/>
              <a:t>and </a:t>
            </a:r>
            <a:r>
              <a:rPr lang="en-GB" dirty="0" smtClean="0">
                <a:solidFill>
                  <a:schemeClr val="accent6"/>
                </a:solidFill>
              </a:rPr>
              <a:t>threads per block</a:t>
            </a:r>
            <a:endParaRPr lang="en-GB" dirty="0" smtClean="0">
              <a:solidFill>
                <a:schemeClr val="accent6"/>
              </a:solidFill>
            </a:endParaRPr>
          </a:p>
          <a:p>
            <a:pPr lvl="1"/>
            <a:r>
              <a:rPr lang="en-GB" dirty="0" smtClean="0"/>
              <a:t>OpenCL – specify the </a:t>
            </a:r>
            <a:r>
              <a:rPr lang="en-GB" dirty="0" smtClean="0">
                <a:solidFill>
                  <a:schemeClr val="accent1"/>
                </a:solidFill>
              </a:rPr>
              <a:t>problem size</a:t>
            </a:r>
            <a:r>
              <a:rPr lang="en-GB" dirty="0" smtClean="0"/>
              <a:t> and (optionally) number of </a:t>
            </a:r>
            <a:r>
              <a:rPr lang="en-GB" dirty="0" smtClean="0">
                <a:solidFill>
                  <a:schemeClr val="accent6"/>
                </a:solidFill>
              </a:rPr>
              <a:t>work-items per work-group</a:t>
            </a:r>
            <a:endParaRPr lang="en-GB" dirty="0">
              <a:solidFill>
                <a:schemeClr val="accent6"/>
              </a:solidFill>
            </a:endParaRPr>
          </a:p>
        </p:txBody>
      </p:sp>
      <p:sp>
        <p:nvSpPr>
          <p:cNvPr id="5" name="Rectangle 4"/>
          <p:cNvSpPr/>
          <p:nvPr/>
        </p:nvSpPr>
        <p:spPr>
          <a:xfrm>
            <a:off x="1763688" y="1124744"/>
            <a:ext cx="4464496" cy="29523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5076056" y="745719"/>
            <a:ext cx="1493101" cy="369332"/>
          </a:xfrm>
          <a:prstGeom prst="rect">
            <a:avLst/>
          </a:prstGeom>
          <a:noFill/>
        </p:spPr>
        <p:txBody>
          <a:bodyPr wrap="none" rtlCol="0">
            <a:spAutoFit/>
          </a:bodyPr>
          <a:lstStyle/>
          <a:p>
            <a:r>
              <a:rPr lang="en-GB" dirty="0" smtClean="0">
                <a:solidFill>
                  <a:schemeClr val="accent1"/>
                </a:solidFill>
              </a:rPr>
              <a:t>Problem size</a:t>
            </a:r>
            <a:endParaRPr lang="en-GB" dirty="0">
              <a:solidFill>
                <a:schemeClr val="accent1"/>
              </a:solidFill>
            </a:endParaRPr>
          </a:p>
        </p:txBody>
      </p:sp>
      <p:cxnSp>
        <p:nvCxnSpPr>
          <p:cNvPr id="28" name="Straight Arrow Connector 27"/>
          <p:cNvCxnSpPr/>
          <p:nvPr/>
        </p:nvCxnSpPr>
        <p:spPr>
          <a:xfrm flipH="1" flipV="1">
            <a:off x="3052228" y="2215610"/>
            <a:ext cx="4240788" cy="25243"/>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166621" y="2176324"/>
            <a:ext cx="805487" cy="15407"/>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9552" y="1115051"/>
            <a:ext cx="1008112" cy="461665"/>
          </a:xfrm>
          <a:prstGeom prst="rect">
            <a:avLst/>
          </a:prstGeom>
          <a:noFill/>
        </p:spPr>
        <p:txBody>
          <a:bodyPr wrap="square" rtlCol="0">
            <a:spAutoFit/>
          </a:bodyPr>
          <a:lstStyle/>
          <a:p>
            <a:r>
              <a:rPr lang="en-GB" sz="2400" dirty="0" smtClean="0"/>
              <a:t>CUDA</a:t>
            </a:r>
            <a:endParaRPr lang="en-GB" sz="2400" dirty="0"/>
          </a:p>
        </p:txBody>
      </p:sp>
      <p:sp>
        <p:nvSpPr>
          <p:cNvPr id="33" name="TextBox 32"/>
          <p:cNvSpPr txBox="1"/>
          <p:nvPr/>
        </p:nvSpPr>
        <p:spPr>
          <a:xfrm>
            <a:off x="7236296" y="1115051"/>
            <a:ext cx="1296144" cy="461665"/>
          </a:xfrm>
          <a:prstGeom prst="rect">
            <a:avLst/>
          </a:prstGeom>
          <a:noFill/>
        </p:spPr>
        <p:txBody>
          <a:bodyPr wrap="square" rtlCol="0">
            <a:spAutoFit/>
          </a:bodyPr>
          <a:lstStyle/>
          <a:p>
            <a:r>
              <a:rPr lang="en-GB" sz="2400" dirty="0" smtClean="0"/>
              <a:t>OpenCL</a:t>
            </a:r>
            <a:endParaRPr lang="en-GB" sz="2400" dirty="0"/>
          </a:p>
        </p:txBody>
      </p:sp>
      <p:sp>
        <p:nvSpPr>
          <p:cNvPr id="35" name="TextBox 34"/>
          <p:cNvSpPr txBox="1"/>
          <p:nvPr/>
        </p:nvSpPr>
        <p:spPr>
          <a:xfrm>
            <a:off x="7293016" y="2071594"/>
            <a:ext cx="1262525" cy="369332"/>
          </a:xfrm>
          <a:prstGeom prst="rect">
            <a:avLst/>
          </a:prstGeom>
          <a:noFill/>
        </p:spPr>
        <p:txBody>
          <a:bodyPr wrap="none" rtlCol="0">
            <a:spAutoFit/>
          </a:bodyPr>
          <a:lstStyle/>
          <a:p>
            <a:r>
              <a:rPr lang="en-GB" dirty="0" smtClean="0"/>
              <a:t>Work-item</a:t>
            </a:r>
            <a:endParaRPr lang="en-GB" dirty="0"/>
          </a:p>
        </p:txBody>
      </p:sp>
      <p:sp>
        <p:nvSpPr>
          <p:cNvPr id="36" name="TextBox 35"/>
          <p:cNvSpPr txBox="1"/>
          <p:nvPr/>
        </p:nvSpPr>
        <p:spPr>
          <a:xfrm>
            <a:off x="256733" y="2007065"/>
            <a:ext cx="912429" cy="369332"/>
          </a:xfrm>
          <a:prstGeom prst="rect">
            <a:avLst/>
          </a:prstGeom>
          <a:noFill/>
        </p:spPr>
        <p:txBody>
          <a:bodyPr wrap="none" rtlCol="0">
            <a:spAutoFit/>
          </a:bodyPr>
          <a:lstStyle/>
          <a:p>
            <a:r>
              <a:rPr lang="en-GB" dirty="0" smtClean="0"/>
              <a:t>Thread</a:t>
            </a:r>
            <a:endParaRPr lang="en-GB" dirty="0"/>
          </a:p>
        </p:txBody>
      </p:sp>
      <p:sp>
        <p:nvSpPr>
          <p:cNvPr id="46" name="TextBox 45"/>
          <p:cNvSpPr txBox="1"/>
          <p:nvPr/>
        </p:nvSpPr>
        <p:spPr>
          <a:xfrm>
            <a:off x="197612" y="2713173"/>
            <a:ext cx="1531188" cy="369332"/>
          </a:xfrm>
          <a:prstGeom prst="rect">
            <a:avLst/>
          </a:prstGeom>
          <a:noFill/>
        </p:spPr>
        <p:txBody>
          <a:bodyPr wrap="none" rtlCol="0">
            <a:spAutoFit/>
          </a:bodyPr>
          <a:lstStyle/>
          <a:p>
            <a:r>
              <a:rPr lang="en-GB" dirty="0" smtClean="0"/>
              <a:t>Thread block</a:t>
            </a:r>
            <a:endParaRPr lang="en-GB" dirty="0"/>
          </a:p>
        </p:txBody>
      </p:sp>
      <p:sp>
        <p:nvSpPr>
          <p:cNvPr id="48" name="TextBox 47"/>
          <p:cNvSpPr txBox="1"/>
          <p:nvPr/>
        </p:nvSpPr>
        <p:spPr>
          <a:xfrm>
            <a:off x="7642814" y="2775351"/>
            <a:ext cx="1369927" cy="369332"/>
          </a:xfrm>
          <a:prstGeom prst="rect">
            <a:avLst/>
          </a:prstGeom>
          <a:noFill/>
        </p:spPr>
        <p:txBody>
          <a:bodyPr wrap="none" rtlCol="0">
            <a:spAutoFit/>
          </a:bodyPr>
          <a:lstStyle/>
          <a:p>
            <a:r>
              <a:rPr lang="en-GB" dirty="0" smtClean="0"/>
              <a:t>Work-group</a:t>
            </a:r>
            <a:endParaRPr lang="en-GB" dirty="0"/>
          </a:p>
        </p:txBody>
      </p:sp>
      <p:cxnSp>
        <p:nvCxnSpPr>
          <p:cNvPr id="112" name="Straight Connector 111"/>
          <p:cNvCxnSpPr/>
          <p:nvPr/>
        </p:nvCxnSpPr>
        <p:spPr>
          <a:xfrm>
            <a:off x="1691680" y="1124744"/>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91680" y="1862826"/>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691680" y="2600908"/>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91680" y="3338990"/>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691680" y="4077072"/>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77709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26079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4448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818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484509" y="3063383"/>
            <a:ext cx="20793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4355976" y="2960017"/>
            <a:ext cx="328683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72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24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276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4293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5817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734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86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38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p:bldP spid="36" grpId="0"/>
      <p:bldP spid="46" grpId="0"/>
      <p:bldP spid="48"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Enqueue</a:t>
            </a:r>
            <a:r>
              <a:rPr lang="en-GB" dirty="0" smtClean="0"/>
              <a:t> a kernel (C)</a:t>
            </a:r>
            <a:endParaRPr lang="en-GB" dirty="0"/>
          </a:p>
        </p:txBody>
      </p:sp>
      <p:sp>
        <p:nvSpPr>
          <p:cNvPr id="4" name="Text Placeholder 3"/>
          <p:cNvSpPr>
            <a:spLocks noGrp="1"/>
          </p:cNvSpPr>
          <p:nvPr>
            <p:ph type="body" idx="1"/>
          </p:nvPr>
        </p:nvSpPr>
        <p:spPr>
          <a:xfrm>
            <a:off x="457200" y="1595933"/>
            <a:ext cx="4040188" cy="639762"/>
          </a:xfrm>
        </p:spPr>
        <p:txBody>
          <a:bodyPr/>
          <a:lstStyle/>
          <a:p>
            <a:pPr algn="ctr"/>
            <a:r>
              <a:rPr lang="en-GB" dirty="0" smtClean="0"/>
              <a:t>CUDA C</a:t>
            </a:r>
            <a:endParaRPr lang="en-GB" dirty="0"/>
          </a:p>
        </p:txBody>
      </p:sp>
      <p:sp>
        <p:nvSpPr>
          <p:cNvPr id="5" name="Content Placeholder 4"/>
          <p:cNvSpPr>
            <a:spLocks noGrp="1"/>
          </p:cNvSpPr>
          <p:nvPr>
            <p:ph sz="half" idx="2"/>
          </p:nvPr>
        </p:nvSpPr>
        <p:spPr>
          <a:xfrm>
            <a:off x="107504" y="2430040"/>
            <a:ext cx="4536504" cy="3951288"/>
          </a:xfrm>
        </p:spPr>
        <p:txBody>
          <a:bodyPr/>
          <a:lstStyle/>
          <a:p>
            <a:pPr marL="0" indent="0">
              <a:buNone/>
            </a:pPr>
            <a:r>
              <a:rPr lang="en-GB" sz="1800" b="1" dirty="0">
                <a:solidFill>
                  <a:schemeClr val="accent1"/>
                </a:solidFill>
                <a:latin typeface="Courier New Bold" panose="02070309020205020404"/>
              </a:rPr>
              <a:t>d</a:t>
            </a:r>
            <a:r>
              <a:rPr lang="en-GB" sz="1800" b="1" dirty="0" smtClean="0">
                <a:solidFill>
                  <a:schemeClr val="accent1"/>
                </a:solidFill>
                <a:latin typeface="Courier New Bold" panose="02070309020205020404"/>
              </a:rPr>
              <a:t>im3</a:t>
            </a:r>
            <a:r>
              <a:rPr lang="en-GB" sz="1800" b="1" dirty="0" smtClean="0">
                <a:latin typeface="Courier New Bold" panose="02070309020205020404"/>
              </a:rPr>
              <a:t> </a:t>
            </a:r>
            <a:r>
              <a:rPr lang="en-GB" sz="1800" b="1" dirty="0" err="1" smtClean="0">
                <a:latin typeface="Courier New Bold" panose="02070309020205020404"/>
              </a:rPr>
              <a:t>threads_per_block</a:t>
            </a:r>
            <a:r>
              <a:rPr lang="en-GB" sz="1800" b="1" dirty="0" smtClean="0">
                <a:latin typeface="Courier New Bold" panose="02070309020205020404"/>
              </a:rPr>
              <a:t>(30,20);</a:t>
            </a:r>
            <a:endParaRPr lang="en-GB" sz="1800" b="1" dirty="0" smtClean="0">
              <a:latin typeface="Courier New Bold" panose="02070309020205020404"/>
            </a:endParaRPr>
          </a:p>
          <a:p>
            <a:pPr marL="0" indent="0">
              <a:buNone/>
            </a:pPr>
            <a:endParaRPr lang="en-GB" sz="1800" b="1" dirty="0" smtClean="0">
              <a:latin typeface="Courier New Bold" panose="02070309020205020404"/>
            </a:endParaRPr>
          </a:p>
          <a:p>
            <a:pPr marL="0" indent="0">
              <a:buNone/>
            </a:pPr>
            <a:r>
              <a:rPr lang="en-GB" sz="1800" b="1" dirty="0">
                <a:solidFill>
                  <a:schemeClr val="accent1"/>
                </a:solidFill>
                <a:latin typeface="Courier New Bold" panose="02070309020205020404"/>
              </a:rPr>
              <a:t>d</a:t>
            </a:r>
            <a:r>
              <a:rPr lang="en-GB" sz="1800" b="1" dirty="0" smtClean="0">
                <a:solidFill>
                  <a:schemeClr val="accent1"/>
                </a:solidFill>
                <a:latin typeface="Courier New Bold" panose="02070309020205020404"/>
              </a:rPr>
              <a:t>im3</a:t>
            </a:r>
            <a:r>
              <a:rPr lang="en-GB" sz="1800" b="1" dirty="0" smtClean="0">
                <a:latin typeface="Courier New Bold" panose="02070309020205020404"/>
              </a:rPr>
              <a:t> </a:t>
            </a:r>
            <a:r>
              <a:rPr lang="en-GB" sz="1800" b="1" dirty="0" err="1" smtClean="0">
                <a:latin typeface="Courier New Bold" panose="02070309020205020404"/>
              </a:rPr>
              <a:t>num_blocks</a:t>
            </a:r>
            <a:r>
              <a:rPr lang="en-GB" sz="1800" b="1" dirty="0" smtClean="0">
                <a:latin typeface="Courier New Bold" panose="02070309020205020404"/>
              </a:rPr>
              <a:t>(10,10);</a:t>
            </a:r>
            <a:endParaRPr lang="en-GB" sz="1800" b="1" dirty="0" smtClean="0">
              <a:latin typeface="Courier New Bold" panose="02070309020205020404"/>
            </a:endParaRPr>
          </a:p>
          <a:p>
            <a:pPr marL="0" indent="0">
              <a:buNone/>
            </a:pPr>
            <a:endParaRPr lang="en-GB" sz="1800" b="1" dirty="0" smtClean="0">
              <a:latin typeface="Courier New Bold" panose="02070309020205020404"/>
            </a:endParaRPr>
          </a:p>
          <a:p>
            <a:pPr marL="0" indent="0">
              <a:buNone/>
            </a:pPr>
            <a:r>
              <a:rPr lang="en-GB" sz="1800" b="1" dirty="0">
                <a:latin typeface="Courier New Bold" panose="02070309020205020404"/>
              </a:rPr>
              <a:t>k</a:t>
            </a:r>
            <a:r>
              <a:rPr lang="en-GB" sz="1800" b="1" dirty="0" smtClean="0">
                <a:latin typeface="Courier New Bold" panose="02070309020205020404"/>
              </a:rPr>
              <a:t>ernel</a:t>
            </a:r>
            <a:r>
              <a:rPr lang="en-GB" sz="1800" b="1" dirty="0" smtClean="0">
                <a:solidFill>
                  <a:schemeClr val="accent1"/>
                </a:solidFill>
                <a:latin typeface="Courier New Bold" panose="02070309020205020404"/>
              </a:rPr>
              <a:t>&lt;&lt;&lt;</a:t>
            </a:r>
            <a:r>
              <a:rPr lang="en-GB" sz="1800" b="1" dirty="0" err="1" smtClean="0">
                <a:latin typeface="Courier New Bold" panose="02070309020205020404"/>
              </a:rPr>
              <a:t>num_blocks</a:t>
            </a:r>
            <a:r>
              <a:rPr lang="en-GB" sz="1800" b="1" dirty="0" smtClean="0">
                <a:latin typeface="Courier New Bold" panose="02070309020205020404"/>
              </a:rPr>
              <a:t>,</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a:t>
            </a:r>
            <a:r>
              <a:rPr lang="en-GB" sz="1800" b="1" dirty="0" err="1" smtClean="0">
                <a:latin typeface="Courier New Bold" panose="02070309020205020404"/>
              </a:rPr>
              <a:t>threads_per_block</a:t>
            </a:r>
            <a:r>
              <a:rPr lang="en-GB" sz="1800" b="1" dirty="0" smtClean="0">
                <a:solidFill>
                  <a:schemeClr val="accent1"/>
                </a:solidFill>
                <a:latin typeface="Courier New Bold" panose="02070309020205020404"/>
              </a:rPr>
              <a:t>&gt;&gt;&gt;</a:t>
            </a:r>
            <a:r>
              <a:rPr lang="en-GB" sz="1800" b="1" dirty="0" smtClean="0">
                <a:latin typeface="Courier New Bold" panose="02070309020205020404"/>
              </a:rPr>
              <a:t>();</a:t>
            </a:r>
            <a:endParaRPr lang="en-GB" sz="1800" b="1" dirty="0">
              <a:latin typeface="Courier New Bold" panose="02070309020205020404"/>
            </a:endParaRPr>
          </a:p>
        </p:txBody>
      </p:sp>
      <p:sp>
        <p:nvSpPr>
          <p:cNvPr id="6" name="Text Placeholder 5"/>
          <p:cNvSpPr>
            <a:spLocks noGrp="1"/>
          </p:cNvSpPr>
          <p:nvPr>
            <p:ph type="body" sz="quarter" idx="3"/>
          </p:nvPr>
        </p:nvSpPr>
        <p:spPr>
          <a:xfrm>
            <a:off x="4645025" y="1595933"/>
            <a:ext cx="4041775" cy="639762"/>
          </a:xfrm>
        </p:spPr>
        <p:txBody>
          <a:bodyPr/>
          <a:lstStyle/>
          <a:p>
            <a:pPr algn="ctr"/>
            <a:r>
              <a:rPr lang="en-GB" dirty="0" smtClean="0"/>
              <a:t>OpenCL C</a:t>
            </a:r>
            <a:endParaRPr lang="en-GB" dirty="0"/>
          </a:p>
        </p:txBody>
      </p:sp>
      <p:sp>
        <p:nvSpPr>
          <p:cNvPr id="7" name="Content Placeholder 6"/>
          <p:cNvSpPr>
            <a:spLocks noGrp="1"/>
          </p:cNvSpPr>
          <p:nvPr>
            <p:ph sz="quarter" idx="4"/>
          </p:nvPr>
        </p:nvSpPr>
        <p:spPr>
          <a:xfrm>
            <a:off x="4645025" y="2430040"/>
            <a:ext cx="4391471" cy="3951288"/>
          </a:xfrm>
        </p:spPr>
        <p:txBody>
          <a:bodyPr>
            <a:noAutofit/>
          </a:bodyPr>
          <a:lstStyle/>
          <a:p>
            <a:pPr marL="0" indent="0">
              <a:buNone/>
            </a:pPr>
            <a:r>
              <a:rPr lang="en-GB" sz="1800" b="1" dirty="0" err="1">
                <a:solidFill>
                  <a:schemeClr val="tx2">
                    <a:lumMod val="75000"/>
                  </a:schemeClr>
                </a:solidFill>
                <a:latin typeface="Courier New Bold" panose="02070309020205020404"/>
              </a:rPr>
              <a:t>c</a:t>
            </a:r>
            <a:r>
              <a:rPr lang="en-GB" sz="1800" b="1" dirty="0" err="1" smtClean="0">
                <a:solidFill>
                  <a:schemeClr val="tx2">
                    <a:lumMod val="75000"/>
                  </a:schemeClr>
                </a:solidFill>
                <a:latin typeface="Courier New Bold" panose="02070309020205020404"/>
              </a:rPr>
              <a:t>onst</a:t>
            </a:r>
            <a:r>
              <a:rPr lang="en-GB" sz="1800" b="1" dirty="0" smtClean="0">
                <a:latin typeface="Courier New Bold" panose="02070309020205020404"/>
              </a:rPr>
              <a:t> </a:t>
            </a:r>
            <a:r>
              <a:rPr lang="en-GB" sz="1800" b="1" dirty="0" err="1" smtClean="0">
                <a:solidFill>
                  <a:schemeClr val="accent2"/>
                </a:solidFill>
                <a:latin typeface="Courier New Bold" panose="02070309020205020404"/>
              </a:rPr>
              <a:t>size_t</a:t>
            </a:r>
            <a:r>
              <a:rPr lang="en-GB" sz="1800" b="1" dirty="0" smtClean="0">
                <a:solidFill>
                  <a:schemeClr val="accent2"/>
                </a:solidFill>
                <a:latin typeface="Courier New Bold" panose="02070309020205020404"/>
              </a:rPr>
              <a:t> </a:t>
            </a:r>
            <a:r>
              <a:rPr lang="en-GB" sz="1800" b="1" dirty="0" smtClean="0">
                <a:latin typeface="Courier New Bold" panose="02070309020205020404"/>
              </a:rPr>
              <a:t>global[2] =</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{300, 200};</a:t>
            </a:r>
            <a:endParaRPr lang="en-GB" sz="1800" b="1" dirty="0" smtClean="0">
              <a:latin typeface="Courier New Bold" panose="02070309020205020404"/>
            </a:endParaRPr>
          </a:p>
          <a:p>
            <a:pPr marL="0" indent="0">
              <a:buNone/>
            </a:pPr>
            <a:endParaRPr lang="en-GB" sz="1800" b="1" dirty="0">
              <a:latin typeface="Courier New Bold" panose="02070309020205020404"/>
            </a:endParaRPr>
          </a:p>
          <a:p>
            <a:pPr marL="0" indent="0">
              <a:buNone/>
            </a:pPr>
            <a:r>
              <a:rPr lang="en-GB" sz="1800" b="1" dirty="0" err="1">
                <a:solidFill>
                  <a:schemeClr val="tx2">
                    <a:lumMod val="75000"/>
                  </a:schemeClr>
                </a:solidFill>
                <a:latin typeface="Courier New Bold" panose="02070309020205020404"/>
              </a:rPr>
              <a:t>c</a:t>
            </a:r>
            <a:r>
              <a:rPr lang="en-GB" sz="1800" b="1" dirty="0" err="1" smtClean="0">
                <a:solidFill>
                  <a:schemeClr val="tx2">
                    <a:lumMod val="75000"/>
                  </a:schemeClr>
                </a:solidFill>
                <a:latin typeface="Courier New Bold" panose="02070309020205020404"/>
              </a:rPr>
              <a:t>onst</a:t>
            </a:r>
            <a:r>
              <a:rPr lang="en-GB" sz="1800" b="1" dirty="0" smtClean="0">
                <a:solidFill>
                  <a:schemeClr val="tx2">
                    <a:lumMod val="75000"/>
                  </a:schemeClr>
                </a:solidFill>
                <a:latin typeface="Courier New Bold" panose="02070309020205020404"/>
              </a:rPr>
              <a:t> </a:t>
            </a:r>
            <a:r>
              <a:rPr lang="en-GB" sz="1800" b="1" dirty="0" err="1" smtClean="0">
                <a:solidFill>
                  <a:schemeClr val="accent2"/>
                </a:solidFill>
                <a:latin typeface="Courier New Bold" panose="02070309020205020404"/>
              </a:rPr>
              <a:t>size_t</a:t>
            </a:r>
            <a:r>
              <a:rPr lang="en-GB" sz="1800" b="1" dirty="0" smtClean="0">
                <a:solidFill>
                  <a:schemeClr val="accent2"/>
                </a:solidFill>
                <a:latin typeface="Courier New Bold" panose="02070309020205020404"/>
              </a:rPr>
              <a:t> </a:t>
            </a:r>
            <a:r>
              <a:rPr lang="en-GB" sz="1800" b="1" dirty="0" smtClean="0">
                <a:latin typeface="Courier New Bold" panose="02070309020205020404"/>
              </a:rPr>
              <a:t>local[2] = </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{30, 20};</a:t>
            </a:r>
            <a:endParaRPr lang="en-GB" sz="1800" b="1" dirty="0" smtClean="0">
              <a:latin typeface="Courier New Bold" panose="02070309020205020404"/>
            </a:endParaRPr>
          </a:p>
          <a:p>
            <a:pPr marL="0" indent="0">
              <a:buNone/>
            </a:pPr>
            <a:endParaRPr lang="en-GB" sz="1800" b="1" dirty="0">
              <a:latin typeface="Courier New Bold" panose="02070309020205020404"/>
            </a:endParaRPr>
          </a:p>
          <a:p>
            <a:pPr marL="0" indent="0">
              <a:buNone/>
            </a:pPr>
            <a:r>
              <a:rPr lang="en-GB" sz="1800" b="1" dirty="0" err="1" smtClean="0">
                <a:solidFill>
                  <a:schemeClr val="accent1"/>
                </a:solidFill>
                <a:latin typeface="Courier New Bold" panose="02070309020205020404"/>
              </a:rPr>
              <a:t>clEnqueueNDRangeKernel</a:t>
            </a:r>
            <a:r>
              <a:rPr lang="en-GB" sz="1800" b="1" dirty="0" smtClean="0">
                <a:latin typeface="Courier New Bold" panose="02070309020205020404"/>
              </a:rPr>
              <a:t>(</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queue, &amp;kernel,</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2, 0, &amp;global, &amp;local,</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0, NULL, NULL);</a:t>
            </a:r>
            <a:endParaRPr lang="en-GB" sz="1800" b="1"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Enqueue</a:t>
            </a:r>
            <a:r>
              <a:rPr lang="en-GB" dirty="0" smtClean="0"/>
              <a:t> a kernel (C++)</a:t>
            </a:r>
            <a:endParaRPr lang="en-GB" dirty="0"/>
          </a:p>
        </p:txBody>
      </p:sp>
      <p:sp>
        <p:nvSpPr>
          <p:cNvPr id="4" name="Text Placeholder 3"/>
          <p:cNvSpPr>
            <a:spLocks noGrp="1"/>
          </p:cNvSpPr>
          <p:nvPr>
            <p:ph type="body" idx="1"/>
          </p:nvPr>
        </p:nvSpPr>
        <p:spPr/>
        <p:txBody>
          <a:bodyPr/>
          <a:lstStyle/>
          <a:p>
            <a:pPr algn="ctr"/>
            <a:r>
              <a:rPr lang="en-GB" dirty="0" smtClean="0"/>
              <a:t>CUDA C</a:t>
            </a:r>
            <a:endParaRPr lang="en-GB" dirty="0"/>
          </a:p>
        </p:txBody>
      </p:sp>
      <p:sp>
        <p:nvSpPr>
          <p:cNvPr id="5" name="Content Placeholder 4"/>
          <p:cNvSpPr>
            <a:spLocks noGrp="1"/>
          </p:cNvSpPr>
          <p:nvPr>
            <p:ph sz="half" idx="2"/>
          </p:nvPr>
        </p:nvSpPr>
        <p:spPr>
          <a:xfrm>
            <a:off x="107504" y="2174875"/>
            <a:ext cx="4536504" cy="3951288"/>
          </a:xfrm>
        </p:spPr>
        <p:txBody>
          <a:bodyPr>
            <a:normAutofit/>
          </a:bodyPr>
          <a:lstStyle/>
          <a:p>
            <a:pPr marL="0" indent="0">
              <a:buNone/>
            </a:pPr>
            <a:r>
              <a:rPr lang="en-GB" sz="2000" b="1" dirty="0">
                <a:solidFill>
                  <a:schemeClr val="accent1"/>
                </a:solidFill>
                <a:latin typeface="Courier New Bold" panose="02070309020205020404"/>
              </a:rPr>
              <a:t>d</a:t>
            </a:r>
            <a:r>
              <a:rPr lang="en-GB" sz="2000" b="1" dirty="0" smtClean="0">
                <a:solidFill>
                  <a:schemeClr val="accent1"/>
                </a:solidFill>
                <a:latin typeface="Courier New Bold" panose="02070309020205020404"/>
              </a:rPr>
              <a:t>im3</a:t>
            </a:r>
            <a:r>
              <a:rPr lang="en-GB" sz="2000" b="1" dirty="0" smtClean="0">
                <a:latin typeface="Courier New Bold" panose="02070309020205020404"/>
              </a:rPr>
              <a:t> </a:t>
            </a:r>
            <a:r>
              <a:rPr lang="en-GB" sz="2000" b="1" dirty="0" err="1" smtClean="0">
                <a:latin typeface="Courier New Bold" panose="02070309020205020404"/>
              </a:rPr>
              <a:t>threads_per_block</a:t>
            </a:r>
            <a:r>
              <a:rPr lang="en-GB" sz="2000" b="1" dirty="0" smtClean="0">
                <a:latin typeface="Courier New Bold" panose="02070309020205020404"/>
              </a:rPr>
              <a:t>(30,20);</a:t>
            </a:r>
            <a:endParaRPr lang="en-GB" sz="2000" b="1" dirty="0" smtClean="0">
              <a:latin typeface="Courier New Bold" panose="02070309020205020404"/>
            </a:endParaRPr>
          </a:p>
          <a:p>
            <a:pPr marL="0" indent="0">
              <a:buNone/>
            </a:pPr>
            <a:endParaRPr lang="en-GB" sz="2000" b="1" dirty="0" smtClean="0">
              <a:latin typeface="Courier New Bold" panose="02070309020205020404"/>
            </a:endParaRPr>
          </a:p>
          <a:p>
            <a:pPr marL="0" indent="0">
              <a:buNone/>
            </a:pPr>
            <a:endParaRPr lang="en-GB" sz="2000" b="1" dirty="0" smtClean="0">
              <a:solidFill>
                <a:schemeClr val="accent1"/>
              </a:solidFill>
              <a:latin typeface="Courier New Bold" panose="02070309020205020404"/>
            </a:endParaRPr>
          </a:p>
          <a:p>
            <a:pPr marL="0" indent="0">
              <a:buNone/>
            </a:pPr>
            <a:r>
              <a:rPr lang="en-GB" sz="2000" b="1" dirty="0" smtClean="0">
                <a:solidFill>
                  <a:schemeClr val="accent1"/>
                </a:solidFill>
                <a:latin typeface="Courier New Bold" panose="02070309020205020404"/>
              </a:rPr>
              <a:t>dim3</a:t>
            </a:r>
            <a:r>
              <a:rPr lang="en-GB" sz="2000" b="1" dirty="0" smtClean="0">
                <a:latin typeface="Courier New Bold" panose="02070309020205020404"/>
              </a:rPr>
              <a:t> </a:t>
            </a:r>
            <a:r>
              <a:rPr lang="en-GB" sz="2000" b="1" dirty="0" err="1" smtClean="0">
                <a:latin typeface="Courier New Bold" panose="02070309020205020404"/>
              </a:rPr>
              <a:t>num_blocks</a:t>
            </a:r>
            <a:r>
              <a:rPr lang="en-GB" sz="2000" b="1" dirty="0" smtClean="0">
                <a:latin typeface="Courier New Bold" panose="02070309020205020404"/>
              </a:rPr>
              <a:t>(10,10);</a:t>
            </a:r>
            <a:endParaRPr lang="en-GB" sz="2000" b="1" dirty="0" smtClean="0">
              <a:latin typeface="Courier New Bold" panose="02070309020205020404"/>
            </a:endParaRPr>
          </a:p>
          <a:p>
            <a:pPr marL="0" indent="0">
              <a:buNone/>
            </a:pPr>
            <a:endParaRPr lang="en-GB" sz="2000" b="1" dirty="0" smtClean="0">
              <a:latin typeface="Courier New Bold" panose="02070309020205020404"/>
            </a:endParaRPr>
          </a:p>
          <a:p>
            <a:pPr marL="0" indent="0">
              <a:buNone/>
            </a:pPr>
            <a:r>
              <a:rPr lang="en-GB" sz="2000" b="1" dirty="0">
                <a:latin typeface="Courier New Bold" panose="02070309020205020404"/>
              </a:rPr>
              <a:t>k</a:t>
            </a:r>
            <a:r>
              <a:rPr lang="en-GB" sz="2000" b="1" dirty="0" smtClean="0">
                <a:latin typeface="Courier New Bold" panose="02070309020205020404"/>
              </a:rPr>
              <a:t>ernel</a:t>
            </a:r>
            <a:r>
              <a:rPr lang="en-GB" sz="2000" b="1" dirty="0" smtClean="0">
                <a:solidFill>
                  <a:schemeClr val="accent1"/>
                </a:solidFill>
                <a:latin typeface="Courier New Bold" panose="02070309020205020404"/>
              </a:rPr>
              <a:t>&lt;&lt;&lt;</a:t>
            </a:r>
            <a:r>
              <a:rPr lang="en-GB" sz="2000" b="1" dirty="0" err="1" smtClean="0">
                <a:latin typeface="Courier New Bold" panose="02070309020205020404"/>
              </a:rPr>
              <a:t>num_blocks</a:t>
            </a:r>
            <a:r>
              <a:rPr lang="en-GB" sz="2000" b="1" dirty="0" smtClean="0">
                <a:latin typeface="Courier New Bold" panose="02070309020205020404"/>
              </a:rPr>
              <a:t>,       </a:t>
            </a:r>
            <a:endParaRPr lang="en-GB" sz="2000" b="1" dirty="0" smtClean="0">
              <a:latin typeface="Courier New Bold" panose="02070309020205020404"/>
            </a:endParaRPr>
          </a:p>
          <a:p>
            <a:pPr marL="0" indent="0">
              <a:buNone/>
            </a:pPr>
            <a:r>
              <a:rPr lang="en-GB" sz="2000" b="1" dirty="0">
                <a:latin typeface="Courier New Bold" panose="02070309020205020404"/>
              </a:rPr>
              <a:t> </a:t>
            </a:r>
            <a:r>
              <a:rPr lang="en-GB" sz="2000" b="1" dirty="0" smtClean="0">
                <a:latin typeface="Courier New Bold" panose="02070309020205020404"/>
              </a:rPr>
              <a:t> </a:t>
            </a:r>
            <a:r>
              <a:rPr lang="en-GB" sz="2000" b="1" dirty="0" err="1" smtClean="0">
                <a:latin typeface="Courier New Bold" panose="02070309020205020404"/>
              </a:rPr>
              <a:t>threads_per_block</a:t>
            </a:r>
            <a:r>
              <a:rPr lang="en-GB" sz="2000" b="1" dirty="0" smtClean="0">
                <a:solidFill>
                  <a:schemeClr val="accent1"/>
                </a:solidFill>
                <a:latin typeface="Courier New Bold" panose="02070309020205020404"/>
              </a:rPr>
              <a:t>&gt;&gt;&gt;</a:t>
            </a:r>
            <a:r>
              <a:rPr lang="en-GB" sz="2000" b="1" dirty="0" smtClean="0">
                <a:latin typeface="Courier New Bold" panose="02070309020205020404"/>
              </a:rPr>
              <a:t>(…);</a:t>
            </a:r>
            <a:endParaRPr lang="en-GB" sz="2000" b="1" dirty="0">
              <a:latin typeface="Courier New Bold" panose="02070309020205020404"/>
            </a:endParaRPr>
          </a:p>
        </p:txBody>
      </p:sp>
      <p:sp>
        <p:nvSpPr>
          <p:cNvPr id="6" name="Text Placeholder 5"/>
          <p:cNvSpPr>
            <a:spLocks noGrp="1"/>
          </p:cNvSpPr>
          <p:nvPr>
            <p:ph type="body" sz="quarter" idx="3"/>
          </p:nvPr>
        </p:nvSpPr>
        <p:spPr/>
        <p:txBody>
          <a:bodyPr/>
          <a:lstStyle/>
          <a:p>
            <a:pPr algn="ctr"/>
            <a:r>
              <a:rPr lang="en-GB" dirty="0" smtClean="0"/>
              <a:t>OpenCL C++</a:t>
            </a:r>
            <a:endParaRPr lang="en-GB" dirty="0"/>
          </a:p>
        </p:txBody>
      </p:sp>
      <p:sp>
        <p:nvSpPr>
          <p:cNvPr id="7" name="Content Placeholder 6"/>
          <p:cNvSpPr>
            <a:spLocks noGrp="1"/>
          </p:cNvSpPr>
          <p:nvPr>
            <p:ph sz="quarter" idx="4"/>
          </p:nvPr>
        </p:nvSpPr>
        <p:spPr>
          <a:xfrm>
            <a:off x="4427984" y="2174875"/>
            <a:ext cx="4642991" cy="3951288"/>
          </a:xfrm>
        </p:spPr>
        <p:txBody>
          <a:bodyPr>
            <a:normAutofit/>
          </a:bodyPr>
          <a:lstStyle/>
          <a:p>
            <a:pPr marL="0" indent="0">
              <a:buNone/>
            </a:pPr>
            <a:r>
              <a:rPr lang="en-GB" sz="2000" b="1" dirty="0" err="1">
                <a:solidFill>
                  <a:schemeClr val="tx2">
                    <a:lumMod val="75000"/>
                  </a:schemeClr>
                </a:solidFill>
                <a:latin typeface="Courier New Bold" panose="02070309020205020404"/>
              </a:rPr>
              <a:t>c</a:t>
            </a:r>
            <a:r>
              <a:rPr lang="en-GB" sz="2000" b="1" dirty="0" err="1" smtClean="0">
                <a:solidFill>
                  <a:schemeClr val="tx2">
                    <a:lumMod val="75000"/>
                  </a:schemeClr>
                </a:solidFill>
                <a:latin typeface="Courier New Bold" panose="02070309020205020404"/>
              </a:rPr>
              <a:t>onst</a:t>
            </a:r>
            <a:r>
              <a:rPr lang="en-GB" sz="2000" b="1" dirty="0" smtClean="0">
                <a:latin typeface="Courier New Bold" panose="02070309020205020404"/>
              </a:rPr>
              <a:t> </a:t>
            </a:r>
            <a:r>
              <a:rPr lang="en-GB" sz="2000" b="1" dirty="0" smtClean="0">
                <a:solidFill>
                  <a:schemeClr val="accent2"/>
                </a:solidFill>
                <a:latin typeface="Courier New Bold" panose="02070309020205020404"/>
              </a:rPr>
              <a:t>cl::</a:t>
            </a:r>
            <a:r>
              <a:rPr lang="en-GB" sz="2000" b="1" dirty="0" err="1" smtClean="0">
                <a:solidFill>
                  <a:schemeClr val="accent2"/>
                </a:solidFill>
                <a:latin typeface="Courier New Bold" panose="02070309020205020404"/>
              </a:rPr>
              <a:t>NDRange</a:t>
            </a:r>
            <a:br>
              <a:rPr lang="en-GB" sz="2000" b="1" dirty="0">
                <a:solidFill>
                  <a:schemeClr val="accent2"/>
                </a:solidFill>
                <a:latin typeface="Courier New Bold" panose="02070309020205020404"/>
              </a:rPr>
            </a:br>
            <a:r>
              <a:rPr lang="en-GB" sz="2000" b="1" dirty="0" smtClean="0">
                <a:solidFill>
                  <a:schemeClr val="accent2"/>
                </a:solidFill>
                <a:latin typeface="Courier New Bold" panose="02070309020205020404"/>
              </a:rPr>
              <a:t>       </a:t>
            </a:r>
            <a:r>
              <a:rPr lang="en-GB" sz="2000" b="1" dirty="0" smtClean="0">
                <a:latin typeface="Courier New Bold" panose="02070309020205020404"/>
              </a:rPr>
              <a:t>global(300, 200);</a:t>
            </a:r>
            <a:endParaRPr lang="en-GB" sz="2000" b="1" dirty="0" smtClean="0">
              <a:latin typeface="Courier New Bold" panose="02070309020205020404"/>
            </a:endParaRPr>
          </a:p>
          <a:p>
            <a:pPr marL="0" indent="0">
              <a:buNone/>
            </a:pPr>
            <a:endParaRPr lang="en-GB" sz="2000" b="1" dirty="0">
              <a:latin typeface="Courier New Bold" panose="02070309020205020404"/>
            </a:endParaRPr>
          </a:p>
          <a:p>
            <a:pPr marL="0" indent="0">
              <a:buNone/>
            </a:pPr>
            <a:r>
              <a:rPr lang="en-GB" sz="2000" b="1" dirty="0" err="1">
                <a:solidFill>
                  <a:schemeClr val="tx2">
                    <a:lumMod val="75000"/>
                  </a:schemeClr>
                </a:solidFill>
                <a:latin typeface="Courier New Bold" panose="02070309020205020404"/>
              </a:rPr>
              <a:t>c</a:t>
            </a:r>
            <a:r>
              <a:rPr lang="en-GB" sz="2000" b="1" dirty="0" err="1" smtClean="0">
                <a:solidFill>
                  <a:schemeClr val="tx2">
                    <a:lumMod val="75000"/>
                  </a:schemeClr>
                </a:solidFill>
                <a:latin typeface="Courier New Bold" panose="02070309020205020404"/>
              </a:rPr>
              <a:t>onst</a:t>
            </a:r>
            <a:r>
              <a:rPr lang="en-GB" sz="2000" b="1" dirty="0" smtClean="0">
                <a:solidFill>
                  <a:schemeClr val="tx2">
                    <a:lumMod val="75000"/>
                  </a:schemeClr>
                </a:solidFill>
                <a:latin typeface="Courier New Bold" panose="02070309020205020404"/>
              </a:rPr>
              <a:t> </a:t>
            </a:r>
            <a:r>
              <a:rPr lang="en-GB" sz="2000" b="1" dirty="0" smtClean="0">
                <a:solidFill>
                  <a:schemeClr val="accent2"/>
                </a:solidFill>
                <a:latin typeface="Courier New Bold" panose="02070309020205020404"/>
              </a:rPr>
              <a:t>cl::</a:t>
            </a:r>
            <a:r>
              <a:rPr lang="en-GB" sz="2000" b="1" dirty="0" err="1" smtClean="0">
                <a:solidFill>
                  <a:schemeClr val="accent2"/>
                </a:solidFill>
                <a:latin typeface="Courier New Bold" panose="02070309020205020404"/>
              </a:rPr>
              <a:t>NDRange</a:t>
            </a:r>
            <a:br>
              <a:rPr lang="en-GB" sz="2000" b="1" dirty="0">
                <a:solidFill>
                  <a:schemeClr val="accent2"/>
                </a:solidFill>
                <a:latin typeface="Courier New Bold" panose="02070309020205020404"/>
              </a:rPr>
            </a:br>
            <a:r>
              <a:rPr lang="en-GB" sz="2000" b="1" dirty="0" smtClean="0">
                <a:solidFill>
                  <a:schemeClr val="accent2"/>
                </a:solidFill>
                <a:latin typeface="Courier New Bold" panose="02070309020205020404"/>
              </a:rPr>
              <a:t>       </a:t>
            </a:r>
            <a:r>
              <a:rPr lang="en-GB" sz="2000" b="1" dirty="0" smtClean="0">
                <a:latin typeface="Courier New Bold" panose="02070309020205020404"/>
              </a:rPr>
              <a:t>local(30, 20);</a:t>
            </a:r>
            <a:endParaRPr lang="en-GB" sz="2000" b="1" dirty="0" smtClean="0">
              <a:latin typeface="Courier New Bold" panose="02070309020205020404"/>
            </a:endParaRPr>
          </a:p>
          <a:p>
            <a:pPr marL="0" indent="0">
              <a:buNone/>
            </a:pPr>
            <a:endParaRPr lang="en-GB" sz="2000" b="1" dirty="0">
              <a:latin typeface="Courier New Bold" panose="02070309020205020404"/>
            </a:endParaRPr>
          </a:p>
          <a:p>
            <a:pPr marL="0" indent="0">
              <a:buNone/>
            </a:pPr>
            <a:r>
              <a:rPr lang="en-GB" sz="2000" b="1" dirty="0" smtClean="0">
                <a:latin typeface="Courier New Bold" panose="02070309020205020404"/>
              </a:rPr>
              <a:t>kernel(</a:t>
            </a:r>
            <a:endParaRPr lang="en-GB" sz="2000" b="1" dirty="0" smtClean="0">
              <a:latin typeface="Courier New Bold" panose="02070309020205020404"/>
            </a:endParaRPr>
          </a:p>
          <a:p>
            <a:pPr marL="0" indent="0">
              <a:buNone/>
            </a:pPr>
            <a:r>
              <a:rPr lang="en-GB" sz="2000" b="1" dirty="0">
                <a:latin typeface="Courier New Bold" panose="02070309020205020404"/>
              </a:rPr>
              <a:t> </a:t>
            </a:r>
            <a:r>
              <a:rPr lang="en-GB" sz="2000" b="1" dirty="0" smtClean="0">
                <a:latin typeface="Courier New Bold" panose="02070309020205020404"/>
              </a:rPr>
              <a:t> </a:t>
            </a:r>
            <a:r>
              <a:rPr lang="en-GB" sz="2000" b="1" dirty="0" err="1" smtClean="0">
                <a:latin typeface="Courier New Bold" panose="02070309020205020404"/>
              </a:rPr>
              <a:t>EnqueueArgs</a:t>
            </a:r>
            <a:r>
              <a:rPr lang="en-GB" sz="2000" b="1" dirty="0" smtClean="0">
                <a:latin typeface="Courier New Bold" panose="02070309020205020404"/>
              </a:rPr>
              <a:t>(global, local),</a:t>
            </a:r>
            <a:endParaRPr lang="en-GB" sz="2000" b="1" dirty="0" smtClean="0">
              <a:latin typeface="Courier New Bold" panose="02070309020205020404"/>
            </a:endParaRPr>
          </a:p>
          <a:p>
            <a:pPr marL="0" indent="0">
              <a:buNone/>
            </a:pPr>
            <a:r>
              <a:rPr lang="en-GB" sz="2000" b="1" dirty="0">
                <a:latin typeface="Courier New Bold" panose="02070309020205020404"/>
              </a:rPr>
              <a:t> </a:t>
            </a:r>
            <a:r>
              <a:rPr lang="en-GB" sz="2000" b="1" dirty="0" smtClean="0">
                <a:latin typeface="Courier New Bold" panose="02070309020205020404"/>
              </a:rPr>
              <a:t> …);</a:t>
            </a:r>
            <a:endParaRPr lang="en-GB" sz="2000" b="1"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Indexing work</a:t>
            </a:r>
            <a:endParaRPr lang="en-GB" dirty="0"/>
          </a:p>
        </p:txBody>
      </p:sp>
      <p:sp>
        <p:nvSpPr>
          <p:cNvPr id="6" name="Text Placeholder 5"/>
          <p:cNvSpPr>
            <a:spLocks noGrp="1"/>
          </p:cNvSpPr>
          <p:nvPr>
            <p:ph type="body" idx="1"/>
          </p:nvPr>
        </p:nvSpPr>
        <p:spPr/>
        <p:txBody>
          <a:bodyPr/>
          <a:lstStyle/>
          <a:p>
            <a:pPr algn="ctr"/>
            <a:r>
              <a:rPr lang="en-GB" dirty="0" smtClean="0">
                <a:solidFill>
                  <a:schemeClr val="accent3"/>
                </a:solidFill>
              </a:rPr>
              <a:t>CUDA</a:t>
            </a:r>
            <a:endParaRPr lang="en-GB" dirty="0">
              <a:solidFill>
                <a:schemeClr val="accent3"/>
              </a:solidFill>
            </a:endParaRPr>
          </a:p>
        </p:txBody>
      </p:sp>
      <p:sp>
        <p:nvSpPr>
          <p:cNvPr id="7" name="Content Placeholder 6"/>
          <p:cNvSpPr>
            <a:spLocks noGrp="1"/>
          </p:cNvSpPr>
          <p:nvPr>
            <p:ph sz="half" idx="2"/>
          </p:nvPr>
        </p:nvSpPr>
        <p:spPr>
          <a:xfrm>
            <a:off x="179512" y="2174875"/>
            <a:ext cx="4752528" cy="3951288"/>
          </a:xfrm>
        </p:spPr>
        <p:txBody>
          <a:bodyPr>
            <a:normAutofit/>
          </a:bodyPr>
          <a:lstStyle/>
          <a:p>
            <a:pPr marL="0" indent="0" algn="ctr">
              <a:lnSpc>
                <a:spcPct val="150000"/>
              </a:lnSpc>
              <a:buNone/>
            </a:pPr>
            <a:r>
              <a:rPr lang="en-GB" dirty="0" err="1" smtClean="0"/>
              <a:t>gridDim</a:t>
            </a:r>
            <a:endParaRPr lang="en-GB" dirty="0" smtClean="0"/>
          </a:p>
          <a:p>
            <a:pPr marL="0" indent="0" algn="ctr">
              <a:lnSpc>
                <a:spcPct val="150000"/>
              </a:lnSpc>
              <a:buNone/>
            </a:pPr>
            <a:r>
              <a:rPr lang="en-GB" dirty="0" err="1" smtClean="0"/>
              <a:t>blockIdx</a:t>
            </a:r>
            <a:endParaRPr lang="en-GB" dirty="0" smtClean="0"/>
          </a:p>
          <a:p>
            <a:pPr marL="0" indent="0" algn="ctr">
              <a:lnSpc>
                <a:spcPct val="150000"/>
              </a:lnSpc>
              <a:buNone/>
            </a:pPr>
            <a:r>
              <a:rPr lang="en-GB" dirty="0" err="1" smtClean="0"/>
              <a:t>blockDim</a:t>
            </a:r>
            <a:endParaRPr lang="en-GB" dirty="0" smtClean="0"/>
          </a:p>
          <a:p>
            <a:pPr marL="0" indent="0" algn="ctr">
              <a:lnSpc>
                <a:spcPct val="150000"/>
              </a:lnSpc>
              <a:buNone/>
            </a:pPr>
            <a:r>
              <a:rPr lang="en-GB" dirty="0" err="1" smtClean="0"/>
              <a:t>gridDim</a:t>
            </a:r>
            <a:r>
              <a:rPr lang="en-GB" dirty="0" smtClean="0"/>
              <a:t> * </a:t>
            </a:r>
            <a:r>
              <a:rPr lang="en-GB" dirty="0" err="1" smtClean="0"/>
              <a:t>blockDim</a:t>
            </a:r>
            <a:endParaRPr lang="en-GB" dirty="0" smtClean="0"/>
          </a:p>
          <a:p>
            <a:pPr marL="0" indent="0" algn="ctr">
              <a:lnSpc>
                <a:spcPct val="150000"/>
              </a:lnSpc>
              <a:buNone/>
            </a:pPr>
            <a:r>
              <a:rPr lang="en-GB" dirty="0" err="1" smtClean="0"/>
              <a:t>threadIdx</a:t>
            </a:r>
            <a:endParaRPr lang="en-GB" dirty="0" smtClean="0"/>
          </a:p>
          <a:p>
            <a:pPr marL="0" indent="0" algn="ctr">
              <a:lnSpc>
                <a:spcPct val="150000"/>
              </a:lnSpc>
              <a:buNone/>
            </a:pPr>
            <a:r>
              <a:rPr lang="en-GB" dirty="0" err="1" smtClean="0"/>
              <a:t>blockIdx</a:t>
            </a:r>
            <a:r>
              <a:rPr lang="en-GB" dirty="0" smtClean="0"/>
              <a:t> * </a:t>
            </a:r>
            <a:r>
              <a:rPr lang="en-GB" dirty="0" err="1" smtClean="0"/>
              <a:t>blockdim</a:t>
            </a:r>
            <a:r>
              <a:rPr lang="en-GB" dirty="0"/>
              <a:t> </a:t>
            </a:r>
            <a:r>
              <a:rPr lang="en-GB" dirty="0" smtClean="0"/>
              <a:t>+ </a:t>
            </a:r>
            <a:r>
              <a:rPr lang="en-GB" dirty="0" err="1" smtClean="0"/>
              <a:t>threadIdx</a:t>
            </a:r>
            <a:endParaRPr lang="en-GB" dirty="0"/>
          </a:p>
        </p:txBody>
      </p:sp>
      <p:sp>
        <p:nvSpPr>
          <p:cNvPr id="8" name="Text Placeholder 7"/>
          <p:cNvSpPr>
            <a:spLocks noGrp="1"/>
          </p:cNvSpPr>
          <p:nvPr>
            <p:ph type="body" sz="quarter" idx="3"/>
          </p:nvPr>
        </p:nvSpPr>
        <p:spPr/>
        <p:txBody>
          <a:bodyPr/>
          <a:lstStyle/>
          <a:p>
            <a:pPr algn="ctr"/>
            <a:r>
              <a:rPr lang="en-GB" dirty="0" smtClean="0">
                <a:solidFill>
                  <a:schemeClr val="accent3"/>
                </a:solidFill>
              </a:rPr>
              <a:t>OpenCL</a:t>
            </a:r>
            <a:endParaRPr lang="en-GB" dirty="0">
              <a:solidFill>
                <a:schemeClr val="accent3"/>
              </a:solidFill>
            </a:endParaRPr>
          </a:p>
        </p:txBody>
      </p:sp>
      <p:sp>
        <p:nvSpPr>
          <p:cNvPr id="9" name="Content Placeholder 8"/>
          <p:cNvSpPr>
            <a:spLocks noGrp="1"/>
          </p:cNvSpPr>
          <p:nvPr>
            <p:ph sz="quarter" idx="4"/>
          </p:nvPr>
        </p:nvSpPr>
        <p:spPr>
          <a:xfrm>
            <a:off x="4788024" y="2132856"/>
            <a:ext cx="3744416" cy="3951288"/>
          </a:xfrm>
        </p:spPr>
        <p:txBody>
          <a:bodyPr/>
          <a:lstStyle/>
          <a:p>
            <a:pPr marL="0" indent="0" algn="ctr">
              <a:lnSpc>
                <a:spcPct val="150000"/>
              </a:lnSpc>
              <a:buNone/>
            </a:pPr>
            <a:r>
              <a:rPr lang="en-GB" dirty="0" err="1" smtClean="0"/>
              <a:t>get_num_groups</a:t>
            </a:r>
            <a:r>
              <a:rPr lang="en-GB" dirty="0" smtClean="0"/>
              <a:t>()</a:t>
            </a:r>
            <a:endParaRPr lang="en-GB" dirty="0" smtClean="0"/>
          </a:p>
          <a:p>
            <a:pPr marL="0" indent="0" algn="ctr">
              <a:lnSpc>
                <a:spcPct val="150000"/>
              </a:lnSpc>
              <a:buNone/>
            </a:pPr>
            <a:r>
              <a:rPr lang="en-GB" dirty="0" err="1" smtClean="0"/>
              <a:t>get_group_id</a:t>
            </a:r>
            <a:r>
              <a:rPr lang="en-GB" dirty="0" smtClean="0"/>
              <a:t>()</a:t>
            </a:r>
            <a:endParaRPr lang="en-GB" dirty="0" smtClean="0"/>
          </a:p>
          <a:p>
            <a:pPr marL="0" indent="0" algn="ctr">
              <a:lnSpc>
                <a:spcPct val="150000"/>
              </a:lnSpc>
              <a:buNone/>
            </a:pPr>
            <a:r>
              <a:rPr lang="en-GB" dirty="0" err="1" smtClean="0"/>
              <a:t>get_local_size</a:t>
            </a:r>
            <a:r>
              <a:rPr lang="en-GB" dirty="0" smtClean="0"/>
              <a:t>()</a:t>
            </a:r>
            <a:endParaRPr lang="en-GB" dirty="0" smtClean="0"/>
          </a:p>
          <a:p>
            <a:pPr marL="0" indent="0" algn="ctr">
              <a:lnSpc>
                <a:spcPct val="150000"/>
              </a:lnSpc>
              <a:buNone/>
            </a:pPr>
            <a:r>
              <a:rPr lang="en-GB" dirty="0" err="1" smtClean="0"/>
              <a:t>get_global_size</a:t>
            </a:r>
            <a:r>
              <a:rPr lang="en-GB" dirty="0" smtClean="0"/>
              <a:t>()</a:t>
            </a:r>
            <a:endParaRPr lang="en-GB" dirty="0" smtClean="0"/>
          </a:p>
          <a:p>
            <a:pPr marL="0" indent="0" algn="ctr">
              <a:lnSpc>
                <a:spcPct val="150000"/>
              </a:lnSpc>
              <a:buNone/>
            </a:pPr>
            <a:r>
              <a:rPr lang="en-GB" dirty="0" err="1" smtClean="0"/>
              <a:t>get_local_id</a:t>
            </a:r>
            <a:r>
              <a:rPr lang="en-GB" dirty="0" smtClean="0"/>
              <a:t>()</a:t>
            </a:r>
            <a:endParaRPr lang="en-GB" dirty="0" smtClean="0"/>
          </a:p>
          <a:p>
            <a:pPr marL="0" indent="0" algn="ctr">
              <a:lnSpc>
                <a:spcPct val="150000"/>
              </a:lnSpc>
              <a:buNone/>
            </a:pPr>
            <a:r>
              <a:rPr lang="en-GB" dirty="0" err="1"/>
              <a:t>g</a:t>
            </a:r>
            <a:r>
              <a:rPr lang="en-GB" dirty="0" err="1" smtClean="0"/>
              <a:t>et_global_id</a:t>
            </a:r>
            <a:r>
              <a:rPr lang="en-GB" dirty="0" smtClean="0"/>
              <a:t>()</a:t>
            </a:r>
            <a:endParaRPr lang="en-GB" dirty="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Differences in kernels</a:t>
            </a:r>
            <a:endParaRPr lang="en-GB" dirty="0"/>
          </a:p>
        </p:txBody>
      </p:sp>
      <p:sp>
        <p:nvSpPr>
          <p:cNvPr id="7" name="Content Placeholder 6"/>
          <p:cNvSpPr>
            <a:spLocks noGrp="1"/>
          </p:cNvSpPr>
          <p:nvPr>
            <p:ph idx="1"/>
          </p:nvPr>
        </p:nvSpPr>
        <p:spPr>
          <a:xfrm>
            <a:off x="457200" y="1600200"/>
            <a:ext cx="8229600" cy="4997152"/>
          </a:xfrm>
        </p:spPr>
        <p:txBody>
          <a:bodyPr>
            <a:normAutofit lnSpcReduction="10000"/>
          </a:bodyPr>
          <a:lstStyle/>
          <a:p>
            <a:r>
              <a:rPr lang="en-GB" dirty="0" smtClean="0"/>
              <a:t>Where do you find the kernel?</a:t>
            </a:r>
            <a:endParaRPr lang="en-GB" dirty="0" smtClean="0"/>
          </a:p>
          <a:p>
            <a:pPr lvl="1"/>
            <a:r>
              <a:rPr lang="en-GB" dirty="0" smtClean="0"/>
              <a:t>OpenCL -  either a string (</a:t>
            </a:r>
            <a:r>
              <a:rPr lang="en-GB" dirty="0" err="1" smtClean="0"/>
              <a:t>const</a:t>
            </a:r>
            <a:r>
              <a:rPr lang="en-GB" dirty="0" smtClean="0"/>
              <a:t> char *), or read from a file</a:t>
            </a:r>
            <a:endParaRPr lang="en-GB" dirty="0" smtClean="0"/>
          </a:p>
          <a:p>
            <a:pPr lvl="1"/>
            <a:r>
              <a:rPr lang="en-GB" dirty="0" smtClean="0"/>
              <a:t>CUDA – a function in the host code</a:t>
            </a:r>
            <a:endParaRPr lang="en-GB" dirty="0" smtClean="0"/>
          </a:p>
          <a:p>
            <a:r>
              <a:rPr lang="en-GB" dirty="0" smtClean="0"/>
              <a:t>Denoting a kernel</a:t>
            </a:r>
            <a:endParaRPr lang="en-GB" dirty="0" smtClean="0"/>
          </a:p>
          <a:p>
            <a:pPr lvl="1"/>
            <a:r>
              <a:rPr lang="en-GB" dirty="0" smtClean="0"/>
              <a:t>OpenCL - __kernel</a:t>
            </a:r>
            <a:endParaRPr lang="en-GB" dirty="0" smtClean="0"/>
          </a:p>
          <a:p>
            <a:pPr lvl="1"/>
            <a:r>
              <a:rPr lang="en-GB" dirty="0" smtClean="0"/>
              <a:t>CUDA - __global__</a:t>
            </a:r>
            <a:endParaRPr lang="en-GB" dirty="0" smtClean="0"/>
          </a:p>
          <a:p>
            <a:r>
              <a:rPr lang="en-GB" dirty="0" smtClean="0"/>
              <a:t>When are my kernels compiled?</a:t>
            </a:r>
            <a:endParaRPr lang="en-GB" dirty="0" smtClean="0"/>
          </a:p>
          <a:p>
            <a:pPr lvl="1"/>
            <a:r>
              <a:rPr lang="en-GB" dirty="0" smtClean="0"/>
              <a:t>OpenCL – at runtime</a:t>
            </a:r>
            <a:endParaRPr lang="en-GB" dirty="0" smtClean="0"/>
          </a:p>
          <a:p>
            <a:pPr lvl="1"/>
            <a:r>
              <a:rPr lang="en-GB" dirty="0" smtClean="0"/>
              <a:t>CUDA – with compilation of host code</a:t>
            </a:r>
            <a:endParaRPr lang="en-GB"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Host code</a:t>
            </a:r>
            <a:endParaRPr lang="en-GB" dirty="0"/>
          </a:p>
        </p:txBody>
      </p:sp>
      <p:sp>
        <p:nvSpPr>
          <p:cNvPr id="3" name="Content Placeholder 2"/>
          <p:cNvSpPr>
            <a:spLocks noGrp="1"/>
          </p:cNvSpPr>
          <p:nvPr>
            <p:ph idx="1"/>
          </p:nvPr>
        </p:nvSpPr>
        <p:spPr>
          <a:xfrm>
            <a:off x="457200" y="1600200"/>
            <a:ext cx="8229600" cy="5069160"/>
          </a:xfrm>
        </p:spPr>
        <p:txBody>
          <a:bodyPr>
            <a:normAutofit/>
          </a:bodyPr>
          <a:lstStyle/>
          <a:p>
            <a:r>
              <a:rPr lang="en-GB" dirty="0" smtClean="0"/>
              <a:t>By default, CUDA initializes the GPU automatically</a:t>
            </a:r>
            <a:endParaRPr lang="en-GB" dirty="0" smtClean="0"/>
          </a:p>
          <a:p>
            <a:pPr lvl="1"/>
            <a:r>
              <a:rPr lang="en-GB" dirty="0" smtClean="0"/>
              <a:t>If you needed anything more complicated (multi-device etc.) you must do so manually</a:t>
            </a:r>
            <a:endParaRPr lang="en-GB" dirty="0" smtClean="0"/>
          </a:p>
          <a:p>
            <a:r>
              <a:rPr lang="en-GB" dirty="0" smtClean="0"/>
              <a:t>OpenCL always requires explicit device initialization</a:t>
            </a:r>
            <a:endParaRPr lang="en-GB" dirty="0"/>
          </a:p>
          <a:p>
            <a:pPr lvl="1"/>
            <a:r>
              <a:rPr lang="en-GB" dirty="0" smtClean="0"/>
              <a:t>It runs not just on NVIDIA® GPUs and so you must tell it which device(s) to use</a:t>
            </a:r>
            <a:endParaRPr lang="en-GB" dirty="0"/>
          </a:p>
        </p:txBody>
      </p:sp>
      <p:sp>
        <p:nvSpPr>
          <p:cNvPr id="4" name="Content Placeholder 7"/>
          <p:cNvSpPr txBox="1"/>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t>Third party names are the property of their owners.</a:t>
            </a:r>
            <a:endParaRPr lang="en-GB" sz="1200"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Thread Synchronization</a:t>
            </a:r>
            <a:endParaRPr lang="en-GB" dirty="0"/>
          </a:p>
        </p:txBody>
      </p:sp>
      <p:graphicFrame>
        <p:nvGraphicFramePr>
          <p:cNvPr id="11" name="Content Placeholder 3"/>
          <p:cNvGraphicFramePr/>
          <p:nvPr/>
        </p:nvGraphicFramePr>
        <p:xfrm>
          <a:off x="107504" y="1600200"/>
          <a:ext cx="8928992" cy="4882642"/>
        </p:xfrm>
        <a:graphic>
          <a:graphicData uri="http://schemas.openxmlformats.org/drawingml/2006/table">
            <a:tbl>
              <a:tblPr firstRow="1" bandRow="1">
                <a:tableStyleId>{2D5ABB26-0587-4C30-8999-92F81FD0307C}</a:tableStyleId>
              </a:tblPr>
              <a:tblGrid>
                <a:gridCol w="4148825"/>
                <a:gridCol w="4780167"/>
              </a:tblGrid>
              <a:tr h="592182">
                <a:tc>
                  <a:txBody>
                    <a:bodyPr/>
                    <a:lstStyle/>
                    <a:p>
                      <a:pPr algn="ctr"/>
                      <a:r>
                        <a:rPr lang="en-GB" sz="2400" b="1" dirty="0" smtClean="0">
                          <a:solidFill>
                            <a:schemeClr val="accent3"/>
                          </a:solidFill>
                          <a:latin typeface="+mn-lt"/>
                        </a:rPr>
                        <a:t>CUDA</a:t>
                      </a:r>
                      <a:endParaRPr lang="en-GB" sz="2400" b="1" dirty="0">
                        <a:solidFill>
                          <a:schemeClr val="accent3"/>
                        </a:solidFill>
                        <a:latin typeface="+mn-lt"/>
                      </a:endParaRPr>
                    </a:p>
                  </a:txBody>
                  <a:tcPr/>
                </a:tc>
                <a:tc>
                  <a:txBody>
                    <a:bodyPr/>
                    <a:lstStyle/>
                    <a:p>
                      <a:pPr algn="ctr"/>
                      <a:r>
                        <a:rPr lang="en-GB" sz="2400" b="1" dirty="0" smtClean="0">
                          <a:solidFill>
                            <a:schemeClr val="accent3"/>
                          </a:solidFill>
                          <a:latin typeface="+mn-lt"/>
                        </a:rPr>
                        <a:t>OpenCL</a:t>
                      </a:r>
                      <a:endParaRPr lang="en-GB" sz="2400" b="1" dirty="0">
                        <a:solidFill>
                          <a:schemeClr val="accent3"/>
                        </a:solidFill>
                        <a:latin typeface="+mn-lt"/>
                      </a:endParaRPr>
                    </a:p>
                  </a:txBody>
                  <a:tcPr/>
                </a:tc>
              </a:tr>
              <a:tr h="592182">
                <a:tc>
                  <a:txBody>
                    <a:bodyPr/>
                    <a:lstStyle/>
                    <a:p>
                      <a:pPr algn="ctr"/>
                      <a:r>
                        <a:rPr lang="en-GB" sz="2400" dirty="0" smtClean="0">
                          <a:solidFill>
                            <a:schemeClr val="tx1"/>
                          </a:solidFill>
                          <a:latin typeface="+mn-lt"/>
                        </a:rPr>
                        <a:t>__</a:t>
                      </a:r>
                      <a:r>
                        <a:rPr lang="en-GB" sz="2400" dirty="0" err="1" smtClean="0">
                          <a:solidFill>
                            <a:schemeClr val="tx1"/>
                          </a:solidFill>
                          <a:latin typeface="+mn-lt"/>
                        </a:rPr>
                        <a:t>syncthreads</a:t>
                      </a:r>
                      <a:r>
                        <a:rPr lang="en-GB" sz="2400" dirty="0" smtClean="0">
                          <a:solidFill>
                            <a:schemeClr val="tx1"/>
                          </a:solidFill>
                          <a:latin typeface="+mn-lt"/>
                        </a:rPr>
                        <a:t>()</a:t>
                      </a:r>
                      <a:endParaRPr lang="en-GB" sz="2400" dirty="0" smtClean="0">
                        <a:solidFill>
                          <a:schemeClr val="tx1"/>
                        </a:solidFill>
                        <a:latin typeface="+mn-lt"/>
                      </a:endParaRPr>
                    </a:p>
                  </a:txBody>
                  <a:tcPr/>
                </a:tc>
                <a:tc>
                  <a:txBody>
                    <a:bodyPr/>
                    <a:lstStyle/>
                    <a:p>
                      <a:pPr algn="ctr"/>
                      <a:r>
                        <a:rPr lang="en-GB" sz="2400" dirty="0" smtClean="0">
                          <a:solidFill>
                            <a:schemeClr val="tx1"/>
                          </a:solidFill>
                          <a:latin typeface="+mn-lt"/>
                        </a:rPr>
                        <a:t>barrier()</a:t>
                      </a:r>
                      <a:endParaRPr lang="en-GB" sz="2400" dirty="0" smtClean="0">
                        <a:solidFill>
                          <a:schemeClr val="tx1"/>
                        </a:solidFill>
                        <a:latin typeface="+mn-lt"/>
                      </a:endParaRPr>
                    </a:p>
                    <a:p>
                      <a:endParaRPr lang="en-GB" sz="2400" dirty="0">
                        <a:solidFill>
                          <a:schemeClr val="tx1"/>
                        </a:solidFill>
                        <a:latin typeface="+mn-lt"/>
                      </a:endParaRPr>
                    </a:p>
                  </a:txBody>
                  <a:tcPr/>
                </a:tc>
              </a:tr>
              <a:tr h="1460176">
                <a:tc>
                  <a:txBody>
                    <a:bodyPr/>
                    <a:lstStyle/>
                    <a:p>
                      <a:pPr algn="ctr"/>
                      <a:r>
                        <a:rPr lang="en-GB" sz="2400" dirty="0" smtClean="0">
                          <a:solidFill>
                            <a:schemeClr val="tx1"/>
                          </a:solidFill>
                          <a:latin typeface="+mn-lt"/>
                        </a:rPr>
                        <a:t>__</a:t>
                      </a:r>
                      <a:r>
                        <a:rPr lang="en-GB" sz="2400" dirty="0" err="1" smtClean="0">
                          <a:solidFill>
                            <a:schemeClr val="tx1"/>
                          </a:solidFill>
                          <a:latin typeface="+mn-lt"/>
                        </a:rPr>
                        <a:t>threadfenceblock</a:t>
                      </a:r>
                      <a:r>
                        <a:rPr lang="en-GB" sz="2400" dirty="0" smtClean="0">
                          <a:solidFill>
                            <a:schemeClr val="tx1"/>
                          </a:solidFill>
                          <a:latin typeface="+mn-lt"/>
                        </a:rPr>
                        <a:t>()</a:t>
                      </a:r>
                      <a:endParaRPr lang="en-GB" sz="2400" dirty="0">
                        <a:solidFill>
                          <a:schemeClr val="tx1"/>
                        </a:solidFill>
                        <a:latin typeface="+mn-lt"/>
                      </a:endParaRPr>
                    </a:p>
                  </a:txBody>
                  <a:tcPr/>
                </a:tc>
                <a:tc>
                  <a:txBody>
                    <a:bodyPr/>
                    <a:lstStyle/>
                    <a:p>
                      <a:r>
                        <a:rPr lang="en-GB" sz="2400" dirty="0" err="1" smtClean="0">
                          <a:solidFill>
                            <a:schemeClr val="tx1"/>
                          </a:solidFill>
                          <a:latin typeface="+mn-lt"/>
                        </a:rPr>
                        <a:t>mem_fence</a:t>
                      </a:r>
                      <a:r>
                        <a:rPr lang="en-GB" sz="2400" dirty="0" smtClean="0">
                          <a:solidFill>
                            <a:schemeClr val="tx1"/>
                          </a:solidFill>
                          <a:latin typeface="+mn-lt"/>
                        </a:rPr>
                        <a:t>(</a:t>
                      </a:r>
                      <a:endParaRPr lang="en-GB" sz="2400" dirty="0" smtClean="0">
                        <a:solidFill>
                          <a:schemeClr val="tx1"/>
                        </a:solidFill>
                        <a:latin typeface="+mn-lt"/>
                      </a:endParaRPr>
                    </a:p>
                    <a:p>
                      <a:r>
                        <a:rPr lang="en-GB" sz="2400" dirty="0" smtClean="0">
                          <a:solidFill>
                            <a:schemeClr val="tx1"/>
                          </a:solidFill>
                          <a:latin typeface="+mn-lt"/>
                        </a:rPr>
                        <a:t>    CLK_GLOBAL_MEM_FENCE |</a:t>
                      </a:r>
                      <a:r>
                        <a:rPr lang="en-GB" sz="2400" baseline="0" dirty="0" smtClean="0">
                          <a:solidFill>
                            <a:schemeClr val="tx1"/>
                          </a:solidFill>
                          <a:latin typeface="+mn-lt"/>
                        </a:rPr>
                        <a:t>             </a:t>
                      </a:r>
                      <a:endParaRPr lang="en-GB" sz="2400" baseline="0" dirty="0" smtClean="0">
                        <a:solidFill>
                          <a:schemeClr val="tx1"/>
                        </a:solidFill>
                        <a:latin typeface="+mn-lt"/>
                      </a:endParaRPr>
                    </a:p>
                    <a:p>
                      <a:r>
                        <a:rPr lang="en-GB" sz="2400" baseline="0" dirty="0" smtClean="0">
                          <a:solidFill>
                            <a:schemeClr val="tx1"/>
                          </a:solidFill>
                          <a:latin typeface="+mn-lt"/>
                        </a:rPr>
                        <a:t>    </a:t>
                      </a:r>
                      <a:r>
                        <a:rPr lang="en-GB" sz="2400" dirty="0" smtClean="0">
                          <a:solidFill>
                            <a:schemeClr val="tx1"/>
                          </a:solidFill>
                          <a:latin typeface="+mn-lt"/>
                        </a:rPr>
                        <a:t>CLK_LOCAL_MEM_FENCE)</a:t>
                      </a:r>
                      <a:endParaRPr lang="en-GB" sz="2400" dirty="0" smtClean="0">
                        <a:solidFill>
                          <a:schemeClr val="tx1"/>
                        </a:solidFill>
                        <a:latin typeface="+mn-lt"/>
                      </a:endParaRPr>
                    </a:p>
                  </a:txBody>
                  <a:tcPr/>
                </a:tc>
              </a:tr>
              <a:tr h="592182">
                <a:tc>
                  <a:txBody>
                    <a:bodyPr/>
                    <a:lstStyle/>
                    <a:p>
                      <a:pPr algn="ctr"/>
                      <a:r>
                        <a:rPr lang="en-GB" sz="2400" dirty="0" smtClean="0">
                          <a:solidFill>
                            <a:schemeClr val="tx1"/>
                          </a:solidFill>
                          <a:latin typeface="+mn-lt"/>
                        </a:rPr>
                        <a:t>No equivalent</a:t>
                      </a:r>
                      <a:endParaRPr lang="en-GB" sz="2400" dirty="0">
                        <a:solidFill>
                          <a:schemeClr val="tx1"/>
                        </a:solidFill>
                        <a:latin typeface="+mn-lt"/>
                      </a:endParaRPr>
                    </a:p>
                  </a:txBody>
                  <a:tcPr/>
                </a:tc>
                <a:tc>
                  <a:txBody>
                    <a:bodyPr/>
                    <a:lstStyle/>
                    <a:p>
                      <a:pPr algn="ctr"/>
                      <a:r>
                        <a:rPr lang="en-GB" sz="2400" dirty="0" err="1" smtClean="0">
                          <a:solidFill>
                            <a:schemeClr val="tx1"/>
                          </a:solidFill>
                          <a:latin typeface="+mn-lt"/>
                        </a:rPr>
                        <a:t>read_mem_fence</a:t>
                      </a:r>
                      <a:r>
                        <a:rPr lang="en-GB" sz="2400" dirty="0" smtClean="0">
                          <a:solidFill>
                            <a:schemeClr val="tx1"/>
                          </a:solidFill>
                          <a:latin typeface="+mn-lt"/>
                        </a:rPr>
                        <a:t>()</a:t>
                      </a:r>
                      <a:endParaRPr lang="en-GB" sz="2400" dirty="0">
                        <a:solidFill>
                          <a:schemeClr val="tx1"/>
                        </a:solidFill>
                        <a:latin typeface="+mn-lt"/>
                      </a:endParaRPr>
                    </a:p>
                  </a:txBody>
                  <a:tcPr/>
                </a:tc>
              </a:tr>
              <a:tr h="592182">
                <a:tc>
                  <a:txBody>
                    <a:bodyPr/>
                    <a:lstStyle/>
                    <a:p>
                      <a:pPr algn="ctr"/>
                      <a:r>
                        <a:rPr lang="en-GB" sz="2400" dirty="0" smtClean="0">
                          <a:solidFill>
                            <a:schemeClr val="tx1"/>
                          </a:solidFill>
                          <a:latin typeface="+mn-lt"/>
                        </a:rPr>
                        <a:t>No equivalent</a:t>
                      </a:r>
                      <a:endParaRPr lang="en-GB" sz="2400" dirty="0">
                        <a:solidFill>
                          <a:schemeClr val="tx1"/>
                        </a:solidFill>
                        <a:latin typeface="+mn-lt"/>
                      </a:endParaRPr>
                    </a:p>
                  </a:txBody>
                  <a:tcPr/>
                </a:tc>
                <a:tc>
                  <a:txBody>
                    <a:bodyPr/>
                    <a:lstStyle/>
                    <a:p>
                      <a:pPr algn="ctr"/>
                      <a:r>
                        <a:rPr lang="en-GB" sz="2400" dirty="0" err="1" smtClean="0">
                          <a:solidFill>
                            <a:schemeClr val="tx1"/>
                          </a:solidFill>
                          <a:latin typeface="+mn-lt"/>
                        </a:rPr>
                        <a:t>write_mem_fence</a:t>
                      </a:r>
                      <a:r>
                        <a:rPr lang="en-GB" sz="2400" dirty="0" smtClean="0">
                          <a:solidFill>
                            <a:schemeClr val="tx1"/>
                          </a:solidFill>
                          <a:latin typeface="+mn-lt"/>
                        </a:rPr>
                        <a:t>()</a:t>
                      </a:r>
                      <a:endParaRPr lang="en-GB" sz="2400" dirty="0">
                        <a:solidFill>
                          <a:schemeClr val="tx1"/>
                        </a:solidFill>
                        <a:latin typeface="+mn-lt"/>
                      </a:endParaRPr>
                    </a:p>
                  </a:txBody>
                  <a:tcPr/>
                </a:tc>
              </a:tr>
              <a:tr h="592182">
                <a:tc>
                  <a:txBody>
                    <a:bodyPr/>
                    <a:lstStyle/>
                    <a:p>
                      <a:pPr algn="ctr"/>
                      <a:r>
                        <a:rPr lang="en-GB" sz="2400" dirty="0" smtClean="0">
                          <a:solidFill>
                            <a:schemeClr val="tx1"/>
                          </a:solidFill>
                          <a:latin typeface="+mn-lt"/>
                        </a:rPr>
                        <a:t>__</a:t>
                      </a:r>
                      <a:r>
                        <a:rPr lang="en-GB" sz="2400" dirty="0" err="1" smtClean="0">
                          <a:solidFill>
                            <a:schemeClr val="tx1"/>
                          </a:solidFill>
                          <a:latin typeface="+mn-lt"/>
                        </a:rPr>
                        <a:t>threadfence</a:t>
                      </a:r>
                      <a:r>
                        <a:rPr lang="en-GB" sz="2400" dirty="0" smtClean="0">
                          <a:solidFill>
                            <a:schemeClr val="tx1"/>
                          </a:solidFill>
                          <a:latin typeface="+mn-lt"/>
                        </a:rPr>
                        <a:t>()</a:t>
                      </a:r>
                      <a:endParaRPr lang="en-GB" sz="2400" dirty="0">
                        <a:solidFill>
                          <a:schemeClr val="tx1"/>
                        </a:solidFill>
                        <a:latin typeface="+mn-lt"/>
                      </a:endParaRPr>
                    </a:p>
                  </a:txBody>
                  <a:tcPr/>
                </a:tc>
                <a:tc>
                  <a:txBody>
                    <a:bodyPr/>
                    <a:lstStyle/>
                    <a:p>
                      <a:pPr algn="ctr"/>
                      <a:r>
                        <a:rPr lang="en-GB" sz="2400" baseline="0" dirty="0" smtClean="0">
                          <a:solidFill>
                            <a:schemeClr val="tx1"/>
                          </a:solidFill>
                          <a:latin typeface="+mn-lt"/>
                        </a:rPr>
                        <a:t>Finish one kernel and start another</a:t>
                      </a:r>
                      <a:endParaRPr lang="en-GB" sz="2400" dirty="0">
                        <a:solidFill>
                          <a:schemeClr val="tx1"/>
                        </a:solidFill>
                        <a:latin typeface="+mn-lt"/>
                      </a:endParaRPr>
                    </a:p>
                  </a:txBody>
                  <a:tcPr/>
                </a:tc>
              </a:tr>
            </a:tbl>
          </a:graphicData>
        </a:graphic>
      </p:graphicFrame>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Translation from CUDA to OpenCL</a:t>
            </a:r>
            <a:endParaRPr lang="en-GB" dirty="0"/>
          </a:p>
        </p:txBody>
      </p:sp>
      <p:graphicFrame>
        <p:nvGraphicFramePr>
          <p:cNvPr id="7" name="Content Placeholder 6"/>
          <p:cNvGraphicFramePr>
            <a:graphicFrameLocks noGrp="1"/>
          </p:cNvGraphicFramePr>
          <p:nvPr>
            <p:ph idx="1"/>
          </p:nvPr>
        </p:nvGraphicFramePr>
        <p:xfrm>
          <a:off x="457200" y="1600200"/>
          <a:ext cx="8229600" cy="4079240"/>
        </p:xfrm>
        <a:graphic>
          <a:graphicData uri="http://schemas.openxmlformats.org/drawingml/2006/table">
            <a:tbl>
              <a:tblPr firstRow="1" bandRow="1">
                <a:tableStyleId>{9D7B26C5-4107-4FEC-AEDC-1716B250A1EF}</a:tableStyleId>
              </a:tblPr>
              <a:tblGrid>
                <a:gridCol w="4114800"/>
                <a:gridCol w="4114800"/>
              </a:tblGrid>
              <a:tr h="370840">
                <a:tc>
                  <a:txBody>
                    <a:bodyPr/>
                    <a:lstStyle/>
                    <a:p>
                      <a:r>
                        <a:rPr lang="en-GB" dirty="0" smtClean="0"/>
                        <a:t>CUDA</a:t>
                      </a:r>
                      <a:endParaRPr lang="en-GB" dirty="0"/>
                    </a:p>
                  </a:txBody>
                  <a:tcPr/>
                </a:tc>
                <a:tc>
                  <a:txBody>
                    <a:bodyPr/>
                    <a:lstStyle/>
                    <a:p>
                      <a:r>
                        <a:rPr lang="en-GB" dirty="0" smtClean="0"/>
                        <a:t>OpenCL</a:t>
                      </a:r>
                      <a:endParaRPr lang="en-GB" dirty="0"/>
                    </a:p>
                  </a:txBody>
                  <a:tcPr/>
                </a:tc>
              </a:tr>
              <a:tr h="370840">
                <a:tc>
                  <a:txBody>
                    <a:bodyPr/>
                    <a:lstStyle/>
                    <a:p>
                      <a:r>
                        <a:rPr lang="en-US" dirty="0" smtClean="0"/>
                        <a:t>GPU</a:t>
                      </a:r>
                      <a:endParaRPr lang="en-US" dirty="0"/>
                    </a:p>
                  </a:txBody>
                  <a:tcPr/>
                </a:tc>
                <a:tc>
                  <a:txBody>
                    <a:bodyPr/>
                    <a:lstStyle/>
                    <a:p>
                      <a:r>
                        <a:rPr lang="en-US" dirty="0" smtClean="0"/>
                        <a:t>Device (CPU, GPU </a:t>
                      </a:r>
                      <a:r>
                        <a:rPr lang="en-US" dirty="0" err="1" smtClean="0"/>
                        <a:t>etc</a:t>
                      </a:r>
                      <a:r>
                        <a:rPr lang="en-US" dirty="0" smtClean="0"/>
                        <a:t>)</a:t>
                      </a:r>
                      <a:endParaRPr lang="en-US" dirty="0"/>
                    </a:p>
                  </a:txBody>
                  <a:tcPr/>
                </a:tc>
              </a:tr>
              <a:tr h="370840">
                <a:tc>
                  <a:txBody>
                    <a:bodyPr/>
                    <a:lstStyle/>
                    <a:p>
                      <a:r>
                        <a:rPr lang="en-US" dirty="0" smtClean="0"/>
                        <a:t>Multiprocessor</a:t>
                      </a:r>
                      <a:endParaRPr lang="en-US" dirty="0"/>
                    </a:p>
                  </a:txBody>
                  <a:tcPr/>
                </a:tc>
                <a:tc>
                  <a:txBody>
                    <a:bodyPr/>
                    <a:lstStyle/>
                    <a:p>
                      <a:r>
                        <a:rPr lang="en-US" dirty="0" smtClean="0"/>
                        <a:t>Compute Unit, or CU</a:t>
                      </a:r>
                      <a:endParaRPr lang="en-US" dirty="0"/>
                    </a:p>
                  </a:txBody>
                  <a:tcPr/>
                </a:tc>
              </a:tr>
              <a:tr h="370840">
                <a:tc>
                  <a:txBody>
                    <a:bodyPr/>
                    <a:lstStyle/>
                    <a:p>
                      <a:r>
                        <a:rPr lang="en-US" dirty="0" smtClean="0"/>
                        <a:t>Scalar or CUDA core</a:t>
                      </a:r>
                      <a:endParaRPr lang="en-US" dirty="0"/>
                    </a:p>
                  </a:txBody>
                  <a:tcPr/>
                </a:tc>
                <a:tc>
                  <a:txBody>
                    <a:bodyPr/>
                    <a:lstStyle/>
                    <a:p>
                      <a:r>
                        <a:rPr lang="en-US" dirty="0" smtClean="0"/>
                        <a:t>Processing Element, or PE</a:t>
                      </a:r>
                      <a:endParaRPr lang="en-US" dirty="0"/>
                    </a:p>
                  </a:txBody>
                  <a:tcPr/>
                </a:tc>
              </a:tr>
              <a:tr h="370840">
                <a:tc>
                  <a:txBody>
                    <a:bodyPr/>
                    <a:lstStyle/>
                    <a:p>
                      <a:r>
                        <a:rPr lang="en-US" dirty="0" smtClean="0"/>
                        <a:t>Global or Device Memory</a:t>
                      </a:r>
                      <a:endParaRPr lang="en-US" dirty="0"/>
                    </a:p>
                  </a:txBody>
                  <a:tcPr/>
                </a:tc>
                <a:tc>
                  <a:txBody>
                    <a:bodyPr/>
                    <a:lstStyle/>
                    <a:p>
                      <a:r>
                        <a:rPr lang="en-US" dirty="0" smtClean="0"/>
                        <a:t>Global Memory</a:t>
                      </a:r>
                      <a:endParaRPr lang="en-US" dirty="0"/>
                    </a:p>
                  </a:txBody>
                  <a:tcPr/>
                </a:tc>
              </a:tr>
              <a:tr h="370840">
                <a:tc>
                  <a:txBody>
                    <a:bodyPr/>
                    <a:lstStyle/>
                    <a:p>
                      <a:r>
                        <a:rPr lang="en-US" dirty="0" smtClean="0"/>
                        <a:t>Shared Memory (per block) </a:t>
                      </a:r>
                      <a:endParaRPr lang="en-US" dirty="0"/>
                    </a:p>
                  </a:txBody>
                  <a:tcPr/>
                </a:tc>
                <a:tc>
                  <a:txBody>
                    <a:bodyPr/>
                    <a:lstStyle/>
                    <a:p>
                      <a:r>
                        <a:rPr lang="en-US" dirty="0" smtClean="0"/>
                        <a:t>Local Memory (per workgroup)</a:t>
                      </a:r>
                      <a:endParaRPr lang="en-US" dirty="0"/>
                    </a:p>
                  </a:txBody>
                  <a:tcPr/>
                </a:tc>
              </a:tr>
              <a:tr h="370840">
                <a:tc>
                  <a:txBody>
                    <a:bodyPr/>
                    <a:lstStyle/>
                    <a:p>
                      <a:r>
                        <a:rPr lang="en-US" dirty="0" smtClean="0"/>
                        <a:t>Local Memory (registers)</a:t>
                      </a:r>
                      <a:endParaRPr lang="en-US" dirty="0"/>
                    </a:p>
                  </a:txBody>
                  <a:tcPr/>
                </a:tc>
                <a:tc>
                  <a:txBody>
                    <a:bodyPr/>
                    <a:lstStyle/>
                    <a:p>
                      <a:r>
                        <a:rPr lang="en-US" dirty="0" smtClean="0"/>
                        <a:t>Private</a:t>
                      </a:r>
                      <a:r>
                        <a:rPr lang="en-US" baseline="0" dirty="0" smtClean="0"/>
                        <a:t> Memory</a:t>
                      </a:r>
                      <a:endParaRPr lang="en-US" dirty="0"/>
                    </a:p>
                  </a:txBody>
                  <a:tcPr/>
                </a:tc>
              </a:tr>
              <a:tr h="370840">
                <a:tc>
                  <a:txBody>
                    <a:bodyPr/>
                    <a:lstStyle/>
                    <a:p>
                      <a:r>
                        <a:rPr lang="en-US" dirty="0" smtClean="0"/>
                        <a:t>Thread Block</a:t>
                      </a:r>
                      <a:endParaRPr lang="en-US" dirty="0"/>
                    </a:p>
                  </a:txBody>
                  <a:tcPr/>
                </a:tc>
                <a:tc>
                  <a:txBody>
                    <a:bodyPr/>
                    <a:lstStyle/>
                    <a:p>
                      <a:r>
                        <a:rPr lang="en-US" dirty="0" smtClean="0"/>
                        <a:t>Work-group</a:t>
                      </a:r>
                      <a:endParaRPr lang="en-US" dirty="0"/>
                    </a:p>
                  </a:txBody>
                  <a:tcPr/>
                </a:tc>
              </a:tr>
              <a:tr h="370840">
                <a:tc>
                  <a:txBody>
                    <a:bodyPr/>
                    <a:lstStyle/>
                    <a:p>
                      <a:r>
                        <a:rPr lang="en-US" dirty="0" smtClean="0"/>
                        <a:t>Thread</a:t>
                      </a:r>
                      <a:endParaRPr lang="en-US" dirty="0"/>
                    </a:p>
                  </a:txBody>
                  <a:tcPr/>
                </a:tc>
                <a:tc>
                  <a:txBody>
                    <a:bodyPr/>
                    <a:lstStyle/>
                    <a:p>
                      <a:r>
                        <a:rPr lang="en-US" dirty="0" smtClean="0"/>
                        <a:t>Work-item</a:t>
                      </a:r>
                      <a:endParaRPr lang="en-US" dirty="0"/>
                    </a:p>
                  </a:txBody>
                  <a:tcPr/>
                </a:tc>
              </a:tr>
              <a:tr h="370840">
                <a:tc>
                  <a:txBody>
                    <a:bodyPr/>
                    <a:lstStyle/>
                    <a:p>
                      <a:r>
                        <a:rPr lang="en-US" dirty="0" smtClean="0"/>
                        <a:t>Warp</a:t>
                      </a:r>
                      <a:endParaRPr lang="en-US" dirty="0"/>
                    </a:p>
                  </a:txBody>
                  <a:tcPr/>
                </a:tc>
                <a:tc>
                  <a:txBody>
                    <a:bodyPr/>
                    <a:lstStyle/>
                    <a:p>
                      <a:r>
                        <a:rPr lang="en-US" dirty="0" smtClean="0"/>
                        <a:t>No equivalent term (yet)</a:t>
                      </a:r>
                      <a:endParaRPr lang="en-US" dirty="0"/>
                    </a:p>
                  </a:txBody>
                  <a:tcPr/>
                </a:tc>
              </a:tr>
              <a:tr h="370840">
                <a:tc>
                  <a:txBody>
                    <a:bodyPr/>
                    <a:lstStyle/>
                    <a:p>
                      <a:r>
                        <a:rPr lang="en-US" dirty="0" smtClean="0"/>
                        <a:t>Grid</a:t>
                      </a:r>
                      <a:endParaRPr lang="en-US" dirty="0"/>
                    </a:p>
                  </a:txBody>
                  <a:tcPr/>
                </a:tc>
                <a:tc>
                  <a:txBody>
                    <a:bodyPr/>
                    <a:lstStyle/>
                    <a:p>
                      <a:r>
                        <a:rPr lang="en-US" dirty="0" err="1" smtClean="0"/>
                        <a:t>NDRange</a:t>
                      </a:r>
                      <a:endParaRPr lang="en-US" dirty="0"/>
                    </a:p>
                  </a:txBody>
                  <a:tcPr/>
                </a:tc>
              </a:tr>
            </a:tbl>
          </a:graphicData>
        </a:graphic>
      </p:graphicFrame>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information</a:t>
            </a:r>
            <a:endParaRPr lang="en-GB" dirty="0"/>
          </a:p>
        </p:txBody>
      </p:sp>
      <p:sp>
        <p:nvSpPr>
          <p:cNvPr id="3" name="Content Placeholder 2"/>
          <p:cNvSpPr>
            <a:spLocks noGrp="1"/>
          </p:cNvSpPr>
          <p:nvPr>
            <p:ph idx="1"/>
          </p:nvPr>
        </p:nvSpPr>
        <p:spPr/>
        <p:txBody>
          <a:bodyPr/>
          <a:lstStyle/>
          <a:p>
            <a:r>
              <a:rPr lang="en-GB" dirty="0">
                <a:hlinkClick r:id="rId1"/>
              </a:rPr>
              <a:t>http://</a:t>
            </a:r>
            <a:r>
              <a:rPr lang="en-GB" dirty="0" smtClean="0">
                <a:hlinkClick r:id="rId1"/>
              </a:rPr>
              <a:t>developer.amd.com/Resources/hc/OpenCLZone/programming/pages/portingcudatoopencl.aspx</a:t>
            </a:r>
            <a:endParaRPr lang="en-GB" dirty="0" smtClean="0"/>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13: Porting CUDA to OpenCL</a:t>
            </a:r>
            <a:endParaRPr lang="en-GB" sz="3600" dirty="0"/>
          </a:p>
        </p:txBody>
      </p:sp>
      <p:sp>
        <p:nvSpPr>
          <p:cNvPr id="8" name="Content Placeholder 7"/>
          <p:cNvSpPr>
            <a:spLocks noGrp="1"/>
          </p:cNvSpPr>
          <p:nvPr>
            <p:ph idx="1"/>
          </p:nvPr>
        </p:nvSpPr>
        <p:spPr>
          <a:xfrm>
            <a:off x="179512" y="1127502"/>
            <a:ext cx="8784976" cy="5541858"/>
          </a:xfrm>
        </p:spPr>
        <p:txBody>
          <a:bodyPr>
            <a:normAutofit lnSpcReduction="10000"/>
          </a:bodyPr>
          <a:lstStyle/>
          <a:p>
            <a:r>
              <a:rPr lang="en-GB" dirty="0">
                <a:solidFill>
                  <a:schemeClr val="accent2"/>
                </a:solidFill>
              </a:rPr>
              <a:t>Goal: </a:t>
            </a:r>
            <a:endParaRPr lang="en-GB" dirty="0">
              <a:solidFill>
                <a:schemeClr val="accent2"/>
              </a:solidFill>
            </a:endParaRPr>
          </a:p>
          <a:p>
            <a:pPr lvl="1"/>
            <a:r>
              <a:rPr lang="en-GB" dirty="0" smtClean="0"/>
              <a:t>To port the provided CUDA/serial C program to OpenCL</a:t>
            </a:r>
            <a:endParaRPr lang="en-GB" dirty="0"/>
          </a:p>
          <a:p>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r>
              <a:rPr lang="en-GB" dirty="0" smtClean="0"/>
              <a:t>Examine the CUDA kernel and identify which parts need changing</a:t>
            </a:r>
            <a:endParaRPr lang="en-GB" dirty="0" smtClean="0"/>
          </a:p>
          <a:p>
            <a:pPr lvl="2"/>
            <a:r>
              <a:rPr lang="en-GB" dirty="0" smtClean="0"/>
              <a:t>Change them to the </a:t>
            </a:r>
            <a:r>
              <a:rPr lang="en-GB" dirty="0" err="1" smtClean="0"/>
              <a:t>OpenCL</a:t>
            </a:r>
            <a:r>
              <a:rPr lang="en-GB" dirty="0" smtClean="0"/>
              <a:t> equivalents</a:t>
            </a:r>
            <a:endParaRPr lang="en-GB" dirty="0" smtClean="0"/>
          </a:p>
          <a:p>
            <a:pPr lvl="1"/>
            <a:r>
              <a:rPr lang="en-GB" dirty="0" smtClean="0"/>
              <a:t>Examine the Host code and port the commands to the OpenCL equivalents</a:t>
            </a:r>
            <a:endParaRPr lang="en-GB" dirty="0"/>
          </a:p>
          <a:p>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r>
              <a:rPr lang="en-GB" dirty="0" smtClean="0"/>
              <a:t>The </a:t>
            </a:r>
            <a:r>
              <a:rPr lang="en-GB" dirty="0" err="1" smtClean="0"/>
              <a:t>OpenCL</a:t>
            </a:r>
            <a:r>
              <a:rPr lang="en-GB" dirty="0" smtClean="0"/>
              <a:t> and CUDA programs should produce the same output – check this!</a:t>
            </a:r>
            <a:endParaRPr lang="en-GB"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5402"/>
            <a:ext cx="8229600" cy="778098"/>
          </a:xfrm>
        </p:spPr>
        <p:txBody>
          <a:bodyPr/>
          <a:lstStyle/>
          <a:p>
            <a:r>
              <a:rPr lang="en-GB" dirty="0" smtClean="0"/>
              <a:t>Agenda</a:t>
            </a:r>
            <a:endParaRPr lang="en-GB" dirty="0"/>
          </a:p>
        </p:txBody>
      </p:sp>
      <p:graphicFrame>
        <p:nvGraphicFramePr>
          <p:cNvPr id="5" name="Content Placeholder 4"/>
          <p:cNvGraphicFramePr>
            <a:graphicFrameLocks noGrp="1"/>
          </p:cNvGraphicFramePr>
          <p:nvPr>
            <p:ph idx="1"/>
          </p:nvPr>
        </p:nvGraphicFramePr>
        <p:xfrm>
          <a:off x="34697" y="692696"/>
          <a:ext cx="8928992" cy="5991552"/>
        </p:xfrm>
        <a:graphic>
          <a:graphicData uri="http://schemas.openxmlformats.org/drawingml/2006/table">
            <a:tbl>
              <a:tblPr firstRow="1" bandRow="1">
                <a:tableStyleId>{9D7B26C5-4107-4FEC-AEDC-1716B250A1EF}</a:tableStyleId>
              </a:tblPr>
              <a:tblGrid>
                <a:gridCol w="5473407"/>
                <a:gridCol w="3455585"/>
              </a:tblGrid>
              <a:tr h="288032">
                <a:tc>
                  <a:txBody>
                    <a:bodyPr/>
                    <a:lstStyle/>
                    <a:p>
                      <a:r>
                        <a:rPr lang="en-GB" sz="1600" dirty="0" smtClean="0"/>
                        <a:t>Lectures</a:t>
                      </a:r>
                      <a:endParaRPr lang="en-GB" sz="1600" dirty="0"/>
                    </a:p>
                  </a:txBody>
                  <a:tcPr/>
                </a:tc>
                <a:tc>
                  <a:txBody>
                    <a:bodyPr/>
                    <a:lstStyle/>
                    <a:p>
                      <a:r>
                        <a:rPr lang="en-GB" sz="1600" dirty="0" smtClean="0"/>
                        <a:t>Exercises</a:t>
                      </a:r>
                      <a:endParaRPr lang="en-GB" sz="1600" dirty="0"/>
                    </a:p>
                  </a:txBody>
                  <a:tcPr/>
                </a:tc>
              </a:tr>
              <a:tr h="498336">
                <a:tc>
                  <a:txBody>
                    <a:bodyPr/>
                    <a:lstStyle/>
                    <a:p>
                      <a:r>
                        <a:rPr lang="en-GB" sz="1600" smtClean="0"/>
                        <a:t>Setting up OpenCL Platforms</a:t>
                      </a:r>
                      <a:endParaRPr lang="en-GB" sz="1600" dirty="0"/>
                    </a:p>
                  </a:txBody>
                  <a:tcPr/>
                </a:tc>
                <a:tc>
                  <a:txBody>
                    <a:bodyPr/>
                    <a:lstStyle/>
                    <a:p>
                      <a:r>
                        <a:rPr lang="en-GB" sz="1600" dirty="0" smtClean="0"/>
                        <a:t>Set up </a:t>
                      </a:r>
                      <a:r>
                        <a:rPr lang="en-GB" sz="1600" dirty="0" err="1" smtClean="0"/>
                        <a:t>OpenCL</a:t>
                      </a:r>
                      <a:endParaRPr lang="en-GB" sz="1600" dirty="0"/>
                    </a:p>
                  </a:txBody>
                  <a:tcPr/>
                </a:tc>
              </a:tr>
              <a:tr h="326750">
                <a:tc>
                  <a:txBody>
                    <a:bodyPr/>
                    <a:lstStyle/>
                    <a:p>
                      <a:r>
                        <a:rPr lang="en-GB" sz="1600" dirty="0" smtClean="0"/>
                        <a:t>An overview of OpenCL</a:t>
                      </a:r>
                      <a:endParaRPr lang="en-GB" sz="1600" dirty="0"/>
                    </a:p>
                  </a:txBody>
                  <a:tcPr/>
                </a:tc>
                <a:tc>
                  <a:txBody>
                    <a:bodyPr/>
                    <a:lstStyle/>
                    <a:p>
                      <a:r>
                        <a:rPr lang="en-GB" sz="1600" dirty="0" smtClean="0"/>
                        <a:t>Run the platform info command</a:t>
                      </a:r>
                      <a:endParaRPr lang="en-GB" sz="1600" dirty="0" smtClean="0"/>
                    </a:p>
                  </a:txBody>
                  <a:tcPr/>
                </a:tc>
              </a:tr>
              <a:tr h="326750">
                <a:tc>
                  <a:txBody>
                    <a:bodyPr/>
                    <a:lstStyle/>
                    <a:p>
                      <a:r>
                        <a:rPr lang="en-GB" sz="1600" dirty="0" smtClean="0"/>
                        <a:t>Important OpenCL concepts</a:t>
                      </a:r>
                      <a:endParaRPr lang="en-GB" sz="1600" dirty="0"/>
                    </a:p>
                  </a:txBody>
                  <a:tcPr/>
                </a:tc>
                <a:tc>
                  <a:txBody>
                    <a:bodyPr/>
                    <a:lstStyle/>
                    <a:p>
                      <a:r>
                        <a:rPr lang="en-GB" sz="1600" dirty="0" smtClean="0"/>
                        <a:t>Running the </a:t>
                      </a:r>
                      <a:r>
                        <a:rPr lang="en-GB" sz="1600" dirty="0" err="1" smtClean="0"/>
                        <a:t>Vadd</a:t>
                      </a:r>
                      <a:r>
                        <a:rPr lang="en-GB" sz="1600" dirty="0" smtClean="0"/>
                        <a:t> kernel</a:t>
                      </a:r>
                      <a:endParaRPr lang="en-GB" sz="1600" dirty="0"/>
                    </a:p>
                  </a:txBody>
                  <a:tcPr/>
                </a:tc>
              </a:tr>
              <a:tr h="326750">
                <a:tc>
                  <a:txBody>
                    <a:bodyPr/>
                    <a:lstStyle/>
                    <a:p>
                      <a:r>
                        <a:rPr lang="en-GB" sz="1600" dirty="0" smtClean="0"/>
                        <a:t>Overview of OpenCL APIs</a:t>
                      </a:r>
                      <a:endParaRPr lang="en-GB" sz="1600" dirty="0"/>
                    </a:p>
                  </a:txBody>
                  <a:tcPr/>
                </a:tc>
                <a:tc>
                  <a:txBody>
                    <a:bodyPr/>
                    <a:lstStyle/>
                    <a:p>
                      <a:r>
                        <a:rPr lang="en-GB" sz="1600" dirty="0" smtClean="0"/>
                        <a:t>Chaining </a:t>
                      </a:r>
                      <a:r>
                        <a:rPr lang="en-GB" sz="1600" dirty="0" err="1" smtClean="0"/>
                        <a:t>Vadd</a:t>
                      </a:r>
                      <a:r>
                        <a:rPr lang="en-GB" sz="1600" dirty="0" smtClean="0"/>
                        <a:t> kernels</a:t>
                      </a:r>
                      <a:endParaRPr lang="en-GB" sz="1600" dirty="0"/>
                    </a:p>
                  </a:txBody>
                  <a:tcPr/>
                </a:tc>
              </a:tr>
              <a:tr h="326750">
                <a:tc>
                  <a:txBody>
                    <a:bodyPr/>
                    <a:lstStyle/>
                    <a:p>
                      <a:r>
                        <a:rPr lang="en-GB" sz="1600" dirty="0" smtClean="0"/>
                        <a:t>A</a:t>
                      </a:r>
                      <a:r>
                        <a:rPr lang="en-GB" sz="1600" baseline="0" dirty="0" smtClean="0"/>
                        <a:t> hosts view of working with kernels</a:t>
                      </a:r>
                      <a:endParaRPr lang="en-GB" sz="1600" dirty="0"/>
                    </a:p>
                  </a:txBody>
                  <a:tcPr/>
                </a:tc>
                <a:tc>
                  <a:txBody>
                    <a:bodyPr/>
                    <a:lstStyle/>
                    <a:p>
                      <a:r>
                        <a:rPr lang="en-GB" sz="1600" dirty="0" smtClean="0"/>
                        <a:t>The D = A+B+C problem</a:t>
                      </a:r>
                      <a:endParaRPr lang="en-GB" sz="1600" dirty="0"/>
                    </a:p>
                  </a:txBody>
                  <a:tcPr/>
                </a:tc>
              </a:tr>
              <a:tr h="563978">
                <a:tc>
                  <a:txBody>
                    <a:bodyPr/>
                    <a:lstStyle/>
                    <a:p>
                      <a:r>
                        <a:rPr lang="en-GB" sz="1600" dirty="0" smtClean="0"/>
                        <a:t>Introduction to OpenCL kernel programming</a:t>
                      </a:r>
                      <a:endParaRPr lang="en-GB" sz="1600" dirty="0"/>
                    </a:p>
                  </a:txBody>
                  <a:tcPr/>
                </a:tc>
                <a:tc>
                  <a:txBody>
                    <a:bodyPr/>
                    <a:lstStyle/>
                    <a:p>
                      <a:r>
                        <a:rPr lang="en-GB" sz="1600" dirty="0" smtClean="0"/>
                        <a:t>Matrix Multiplication</a:t>
                      </a:r>
                      <a:endParaRPr lang="en-GB" sz="1600" dirty="0"/>
                    </a:p>
                  </a:txBody>
                  <a:tcPr/>
                </a:tc>
              </a:tr>
              <a:tr h="563978">
                <a:tc>
                  <a:txBody>
                    <a:bodyPr/>
                    <a:lstStyle/>
                    <a:p>
                      <a:r>
                        <a:rPr lang="en-GB" sz="1600" dirty="0" smtClean="0"/>
                        <a:t>Understanding the OpenCL memory hierarchy</a:t>
                      </a:r>
                      <a:endParaRPr lang="en-GB" sz="1600" dirty="0"/>
                    </a:p>
                  </a:txBody>
                  <a:tcPr/>
                </a:tc>
                <a:tc>
                  <a:txBody>
                    <a:bodyPr/>
                    <a:lstStyle/>
                    <a:p>
                      <a:r>
                        <a:rPr lang="en-GB" sz="1600" dirty="0" smtClean="0"/>
                        <a:t>Optimize matrix multiplication</a:t>
                      </a:r>
                      <a:endParaRPr lang="en-GB" sz="1600" dirty="0"/>
                    </a:p>
                  </a:txBody>
                  <a:tcPr/>
                </a:tc>
              </a:tr>
              <a:tr h="326750">
                <a:tc>
                  <a:txBody>
                    <a:bodyPr/>
                    <a:lstStyle/>
                    <a:p>
                      <a:r>
                        <a:rPr lang="en-GB" sz="1600" dirty="0" smtClean="0"/>
                        <a:t>Synchronization in OpenCL</a:t>
                      </a:r>
                      <a:endParaRPr lang="en-GB" sz="1600" dirty="0"/>
                    </a:p>
                  </a:txBody>
                  <a:tcPr/>
                </a:tc>
                <a:tc>
                  <a:txBody>
                    <a:bodyPr/>
                    <a:lstStyle/>
                    <a:p>
                      <a:r>
                        <a:rPr lang="en-GB" sz="1600" dirty="0" smtClean="0"/>
                        <a:t>The</a:t>
                      </a:r>
                      <a:r>
                        <a:rPr lang="en-GB" sz="1600" baseline="0" dirty="0" smtClean="0"/>
                        <a:t> Pi program</a:t>
                      </a:r>
                      <a:endParaRPr lang="en-GB" sz="1600" dirty="0"/>
                    </a:p>
                  </a:txBody>
                  <a:tcPr/>
                </a:tc>
              </a:tr>
              <a:tr h="433340">
                <a:tc>
                  <a:txBody>
                    <a:bodyPr/>
                    <a:lstStyle/>
                    <a:p>
                      <a:r>
                        <a:rPr lang="en-GB" sz="1600" dirty="0" smtClean="0"/>
                        <a:t>Heterogeneous computing with OpenCL</a:t>
                      </a:r>
                      <a:endParaRPr lang="en-GB" sz="1600" dirty="0"/>
                    </a:p>
                  </a:txBody>
                  <a:tcPr/>
                </a:tc>
                <a:tc>
                  <a:txBody>
                    <a:bodyPr/>
                    <a:lstStyle/>
                    <a:p>
                      <a:r>
                        <a:rPr lang="en-GB" sz="1600" dirty="0" smtClean="0"/>
                        <a:t>Run kernels</a:t>
                      </a:r>
                      <a:r>
                        <a:rPr lang="en-GB" sz="1600" baseline="0" dirty="0" smtClean="0"/>
                        <a:t> on multiple devices</a:t>
                      </a:r>
                      <a:endParaRPr lang="en-GB" sz="1600" dirty="0"/>
                    </a:p>
                  </a:txBody>
                  <a:tcPr/>
                </a:tc>
              </a:tr>
              <a:tr h="326750">
                <a:tc>
                  <a:txBody>
                    <a:bodyPr/>
                    <a:lstStyle/>
                    <a:p>
                      <a:r>
                        <a:rPr lang="en-GB" sz="1600" dirty="0" smtClean="0"/>
                        <a:t>Optimizing OpenCL performance</a:t>
                      </a:r>
                      <a:endParaRPr lang="en-GB" sz="1600" dirty="0"/>
                    </a:p>
                  </a:txBody>
                  <a:tcPr/>
                </a:tc>
                <a:tc>
                  <a:txBody>
                    <a:bodyPr/>
                    <a:lstStyle/>
                    <a:p>
                      <a:r>
                        <a:rPr lang="en-GB" sz="1600" dirty="0" smtClean="0"/>
                        <a:t>Profile a program</a:t>
                      </a:r>
                      <a:endParaRPr lang="en-GB" sz="1600" dirty="0"/>
                    </a:p>
                  </a:txBody>
                  <a:tcPr/>
                </a:tc>
              </a:tr>
              <a:tr h="563978">
                <a:tc>
                  <a:txBody>
                    <a:bodyPr/>
                    <a:lstStyle/>
                    <a:p>
                      <a:r>
                        <a:rPr lang="en-GB" sz="1600" dirty="0" smtClean="0"/>
                        <a:t>Enabling portable performance via OpenCL</a:t>
                      </a:r>
                      <a:endParaRPr lang="en-GB" sz="1600" dirty="0"/>
                    </a:p>
                  </a:txBody>
                  <a:tcPr/>
                </a:tc>
                <a:tc>
                  <a:txBody>
                    <a:bodyPr/>
                    <a:lstStyle/>
                    <a:p>
                      <a:r>
                        <a:rPr lang="en-GB" sz="1600" dirty="0" smtClean="0"/>
                        <a:t>Optimize</a:t>
                      </a:r>
                      <a:r>
                        <a:rPr lang="en-GB" sz="1600" baseline="0" dirty="0" smtClean="0"/>
                        <a:t> matrix multiplication for cross-platform</a:t>
                      </a:r>
                      <a:endParaRPr lang="en-GB" sz="1600" dirty="0"/>
                    </a:p>
                  </a:txBody>
                  <a:tcPr/>
                </a:tc>
              </a:tr>
              <a:tr h="326750">
                <a:tc>
                  <a:txBody>
                    <a:bodyPr/>
                    <a:lstStyle/>
                    <a:p>
                      <a:r>
                        <a:rPr lang="en-GB" sz="1600" dirty="0" smtClean="0"/>
                        <a:t>Debugging</a:t>
                      </a:r>
                      <a:r>
                        <a:rPr lang="en-GB" sz="1600" baseline="0" dirty="0" smtClean="0"/>
                        <a:t> OpenCL</a:t>
                      </a:r>
                      <a:endParaRPr lang="en-GB" sz="1600" dirty="0"/>
                    </a:p>
                  </a:txBody>
                  <a:tcPr/>
                </a:tc>
                <a:tc>
                  <a:txBody>
                    <a:bodyPr/>
                    <a:lstStyle/>
                    <a:p>
                      <a:endParaRPr lang="en-GB" sz="1600" dirty="0"/>
                    </a:p>
                  </a:txBody>
                  <a:tcPr/>
                </a:tc>
              </a:tr>
              <a:tr h="326750">
                <a:tc>
                  <a:txBody>
                    <a:bodyPr/>
                    <a:lstStyle/>
                    <a:p>
                      <a:r>
                        <a:rPr lang="en-GB" sz="1600" dirty="0" smtClean="0"/>
                        <a:t>Porting CUDA to OpenCL</a:t>
                      </a:r>
                      <a:endParaRPr lang="en-GB" sz="1600" dirty="0"/>
                    </a:p>
                  </a:txBody>
                  <a:tcPr/>
                </a:tc>
                <a:tc>
                  <a:txBody>
                    <a:bodyPr/>
                    <a:lstStyle/>
                    <a:p>
                      <a:r>
                        <a:rPr lang="en-GB" sz="1600" dirty="0" smtClean="0"/>
                        <a:t>Port CUDA</a:t>
                      </a:r>
                      <a:r>
                        <a:rPr lang="en-GB" sz="1600" baseline="0" dirty="0" smtClean="0"/>
                        <a:t> code to </a:t>
                      </a:r>
                      <a:r>
                        <a:rPr lang="en-GB" sz="1600" baseline="0" dirty="0" err="1" smtClean="0"/>
                        <a:t>OpenCL</a:t>
                      </a:r>
                      <a:endParaRPr lang="en-GB" sz="1600" dirty="0"/>
                    </a:p>
                  </a:txBody>
                  <a:tcPr/>
                </a:tc>
              </a:tr>
              <a:tr h="326750">
                <a:tc>
                  <a:txBody>
                    <a:bodyPr/>
                    <a:lstStyle/>
                    <a:p>
                      <a:r>
                        <a:rPr lang="en-GB" sz="1600" dirty="0" smtClean="0"/>
                        <a:t>Appendices</a:t>
                      </a:r>
                      <a:endParaRPr lang="en-GB" sz="1600" dirty="0"/>
                    </a:p>
                  </a:txBody>
                  <a:tcPr/>
                </a:tc>
                <a:tc>
                  <a:txBody>
                    <a:bodyPr/>
                    <a:lstStyle/>
                    <a:p>
                      <a:endParaRPr lang="en-GB" sz="1600"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endParaRPr lang="en-US" sz="3600" dirty="0"/>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smtClean="0">
                <a:solidFill>
                  <a:schemeClr val="accent4">
                    <a:lumMod val="50000"/>
                  </a:schemeClr>
                </a:solidFill>
              </a:rPr>
              <a:t>OpenCL – Open Computing Language</a:t>
            </a:r>
            <a:endParaRPr lang="en-GB" sz="4600" dirty="0" smtClean="0">
              <a:solidFill>
                <a:schemeClr val="accent4">
                  <a:lumMod val="50000"/>
                </a:schemeClr>
              </a:solidFill>
            </a:endParaRPr>
          </a:p>
          <a:p>
            <a:pPr algn="ctr">
              <a:buNone/>
            </a:pPr>
            <a:br>
              <a:rPr lang="en-GB" dirty="0" smtClean="0"/>
            </a:br>
            <a:r>
              <a:rPr lang="en-GB" dirty="0" smtClean="0"/>
              <a:t>Open, royalty-free standard for portable, parallel programming of heterogeneous parallel computing CPUs, GPUs, and other processors</a:t>
            </a:r>
            <a:endParaRPr lang="en-GB" dirty="0" smtClean="0"/>
          </a:p>
          <a:p>
            <a:pPr algn="ctr">
              <a:buNone/>
            </a:pPr>
            <a:endParaRPr lang="en-GB" dirty="0"/>
          </a:p>
        </p:txBody>
      </p:sp>
      <p:sp>
        <p:nvSpPr>
          <p:cNvPr id="5" name="Oval 9"/>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ln>
        </p:spPr>
        <p:txBody>
          <a:bodyPr lIns="64270" tIns="32135" rIns="64270" bIns="32135" anchor="ctr"/>
          <a:lstStyle/>
          <a:p>
            <a:pPr algn="ctr" defTabSz="643255">
              <a:lnSpc>
                <a:spcPct val="90000"/>
              </a:lnSpc>
            </a:pPr>
            <a:endParaRPr lang="en-US" sz="1300" b="1">
              <a:latin typeface="Arial Narrow" panose="020B0606020202030204" pitchFamily="34" charset="0"/>
              <a:ea typeface="MS PGothic" pitchFamily="34" charset="-128"/>
            </a:endParaRPr>
          </a:p>
        </p:txBody>
      </p:sp>
      <p:sp>
        <p:nvSpPr>
          <p:cNvPr id="6" name="Oval 7"/>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ln>
        </p:spPr>
        <p:txBody>
          <a:bodyPr lIns="64270" tIns="32135" rIns="64270" bIns="32135" anchor="ctr"/>
          <a:lstStyle/>
          <a:p>
            <a:pPr algn="ctr" defTabSz="643255">
              <a:lnSpc>
                <a:spcPct val="90000"/>
              </a:lnSpc>
            </a:pPr>
            <a:endParaRPr lang="en-US" sz="1300" b="1">
              <a:latin typeface="Arial Narrow" panose="020B0606020202030204" pitchFamily="34" charset="0"/>
              <a:ea typeface="MS PGothic" pitchFamily="34" charset="-128"/>
            </a:endParaRPr>
          </a:p>
        </p:txBody>
      </p:sp>
      <p:sp>
        <p:nvSpPr>
          <p:cNvPr id="8" name="Text Box 8"/>
          <p:cNvSpPr txBox="1"/>
          <p:nvPr/>
        </p:nvSpPr>
        <p:spPr bwMode="auto">
          <a:xfrm>
            <a:off x="1403648" y="1844824"/>
            <a:ext cx="2143125" cy="729695"/>
          </a:xfrm>
          <a:prstGeom prst="rect">
            <a:avLst/>
          </a:prstGeom>
          <a:noFill/>
          <a:ln w="3175">
            <a:noFill/>
            <a:miter lim="800000"/>
          </a:ln>
        </p:spPr>
        <p:txBody>
          <a:bodyPr lIns="64270" tIns="32135" rIns="64270" bIns="32135">
            <a:spAutoFit/>
          </a:bodyPr>
          <a:lstStyle/>
          <a:p>
            <a:pPr algn="ctr" defTabSz="643255">
              <a:lnSpc>
                <a:spcPct val="90000"/>
              </a:lnSpc>
            </a:pPr>
            <a:r>
              <a:rPr lang="en-US" sz="2200" b="1" dirty="0">
                <a:latin typeface="+mj-lt"/>
                <a:ea typeface="MS PGothic" pitchFamily="34" charset="-128"/>
              </a:rPr>
              <a:t>CPUs</a:t>
            </a:r>
            <a:endParaRPr lang="en-US" sz="2200" b="1" dirty="0">
              <a:latin typeface="+mj-lt"/>
              <a:ea typeface="MS PGothic" pitchFamily="34" charset="-128"/>
            </a:endParaRPr>
          </a:p>
          <a:p>
            <a:pPr algn="ctr" defTabSz="643255">
              <a:lnSpc>
                <a:spcPct val="90000"/>
              </a:lnSpc>
            </a:pPr>
            <a:r>
              <a:rPr lang="en-US" sz="1300" b="1" dirty="0">
                <a:latin typeface="+mj-lt"/>
                <a:ea typeface="MS PGothic" pitchFamily="34" charset="-128"/>
              </a:rPr>
              <a:t>Multiple cores driving performance increases</a:t>
            </a:r>
            <a:endParaRPr lang="en-US" sz="1300" b="1" dirty="0">
              <a:latin typeface="+mj-lt"/>
              <a:ea typeface="MS PGothic" pitchFamily="34" charset="-128"/>
            </a:endParaRPr>
          </a:p>
        </p:txBody>
      </p:sp>
      <p:sp>
        <p:nvSpPr>
          <p:cNvPr id="9" name="Text Box 10"/>
          <p:cNvSpPr txBox="1"/>
          <p:nvPr/>
        </p:nvSpPr>
        <p:spPr bwMode="auto">
          <a:xfrm>
            <a:off x="5292080" y="1700808"/>
            <a:ext cx="2143125" cy="909744"/>
          </a:xfrm>
          <a:prstGeom prst="rect">
            <a:avLst/>
          </a:prstGeom>
          <a:noFill/>
          <a:ln w="3175">
            <a:noFill/>
            <a:miter lim="800000"/>
          </a:ln>
        </p:spPr>
        <p:txBody>
          <a:bodyPr lIns="64270" tIns="32135" rIns="64270" bIns="32135">
            <a:spAutoFit/>
          </a:bodyPr>
          <a:lstStyle/>
          <a:p>
            <a:pPr algn="ctr" defTabSz="643255">
              <a:lnSpc>
                <a:spcPct val="90000"/>
              </a:lnSpc>
            </a:pPr>
            <a:r>
              <a:rPr lang="en-US" sz="2200" b="1" dirty="0">
                <a:latin typeface="+mj-lt"/>
                <a:ea typeface="MS PGothic" pitchFamily="34" charset="-128"/>
              </a:rPr>
              <a:t>GPUs</a:t>
            </a:r>
            <a:endParaRPr lang="en-US" sz="2200" b="1" dirty="0">
              <a:latin typeface="+mj-lt"/>
              <a:ea typeface="MS PGothic" pitchFamily="34" charset="-128"/>
            </a:endParaRPr>
          </a:p>
          <a:p>
            <a:pPr algn="ctr" defTabSz="643255">
              <a:lnSpc>
                <a:spcPct val="90000"/>
              </a:lnSpc>
            </a:pPr>
            <a:r>
              <a:rPr lang="en-US" sz="1300" b="1" dirty="0">
                <a:latin typeface="+mj-lt"/>
                <a:ea typeface="MS PGothic" pitchFamily="34" charset="-128"/>
              </a:rPr>
              <a:t>Increasingly general purpose data-parallel </a:t>
            </a:r>
            <a:r>
              <a:rPr lang="en-US" sz="1300" b="1" dirty="0" smtClean="0">
                <a:latin typeface="+mj-lt"/>
                <a:ea typeface="MS PGothic" pitchFamily="34" charset="-128"/>
              </a:rPr>
              <a:t>computing</a:t>
            </a:r>
            <a:endParaRPr lang="en-US" sz="1300" b="1" dirty="0">
              <a:latin typeface="+mj-lt"/>
              <a:ea typeface="MS PGothic" pitchFamily="34" charset="-128"/>
            </a:endParaRPr>
          </a:p>
        </p:txBody>
      </p:sp>
      <p:sp>
        <p:nvSpPr>
          <p:cNvPr id="10" name="Text Box 12"/>
          <p:cNvSpPr txBox="1"/>
          <p:nvPr/>
        </p:nvSpPr>
        <p:spPr bwMode="auto">
          <a:xfrm>
            <a:off x="5940152" y="3429000"/>
            <a:ext cx="1404937" cy="1006694"/>
          </a:xfrm>
          <a:prstGeom prst="rect">
            <a:avLst/>
          </a:prstGeom>
          <a:noFill/>
          <a:ln w="3175">
            <a:noFill/>
            <a:miter lim="800000"/>
          </a:ln>
        </p:spPr>
        <p:txBody>
          <a:bodyPr lIns="64270" tIns="32135" rIns="64270" bIns="32135">
            <a:spAutoFit/>
          </a:bodyPr>
          <a:lstStyle/>
          <a:p>
            <a:pPr algn="ctr" defTabSz="643255">
              <a:lnSpc>
                <a:spcPct val="90000"/>
              </a:lnSpc>
            </a:pPr>
            <a:r>
              <a:rPr lang="en-US" sz="1700" b="1" dirty="0">
                <a:latin typeface="+mj-lt"/>
                <a:ea typeface="MS PGothic" pitchFamily="34" charset="-128"/>
              </a:rPr>
              <a:t>Graphics APIs and Shading Languages</a:t>
            </a:r>
            <a:endParaRPr lang="en-US" sz="1700" b="1" dirty="0">
              <a:latin typeface="+mj-lt"/>
              <a:ea typeface="MS PGothic" pitchFamily="34" charset="-128"/>
            </a:endParaRPr>
          </a:p>
        </p:txBody>
      </p:sp>
      <p:sp>
        <p:nvSpPr>
          <p:cNvPr id="11" name="Text Box 13"/>
          <p:cNvSpPr txBox="1"/>
          <p:nvPr/>
        </p:nvSpPr>
        <p:spPr bwMode="auto">
          <a:xfrm>
            <a:off x="1547664" y="3573016"/>
            <a:ext cx="1671638" cy="1006694"/>
          </a:xfrm>
          <a:prstGeom prst="rect">
            <a:avLst/>
          </a:prstGeom>
          <a:noFill/>
          <a:ln w="3175">
            <a:noFill/>
            <a:miter lim="800000"/>
          </a:ln>
        </p:spPr>
        <p:txBody>
          <a:bodyPr lIns="64270" tIns="32135" rIns="64270" bIns="32135">
            <a:spAutoFit/>
          </a:bodyPr>
          <a:lstStyle/>
          <a:p>
            <a:pPr algn="ctr" defTabSz="643255">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p:nvPr/>
        </p:nvSpPr>
        <p:spPr bwMode="auto">
          <a:xfrm>
            <a:off x="3784968" y="1970203"/>
            <a:ext cx="1359299" cy="535796"/>
          </a:xfrm>
          <a:prstGeom prst="rect">
            <a:avLst/>
          </a:prstGeom>
          <a:noFill/>
          <a:ln w="3175">
            <a:noFill/>
            <a:miter lim="800000"/>
          </a:ln>
        </p:spPr>
        <p:txBody>
          <a:bodyPr wrap="none" lIns="64270" tIns="32135" rIns="64270" bIns="32135">
            <a:spAutoFit/>
          </a:bodyPr>
          <a:lstStyle/>
          <a:p>
            <a:pPr algn="ctr" defTabSz="643255">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endParaRPr lang="en-US" sz="1700" b="1" dirty="0">
              <a:latin typeface="+mj-lt"/>
              <a:ea typeface="MS PGothic" pitchFamily="34" charset="-128"/>
            </a:endParaRPr>
          </a:p>
        </p:txBody>
      </p:sp>
      <p:sp>
        <p:nvSpPr>
          <p:cNvPr id="13" name="Text Box 17"/>
          <p:cNvSpPr txBox="1"/>
          <p:nvPr/>
        </p:nvSpPr>
        <p:spPr bwMode="auto">
          <a:xfrm>
            <a:off x="3497236" y="3645024"/>
            <a:ext cx="1937984" cy="618895"/>
          </a:xfrm>
          <a:prstGeom prst="rect">
            <a:avLst/>
          </a:prstGeom>
          <a:noFill/>
          <a:ln w="3175">
            <a:noFill/>
            <a:miter lim="800000"/>
          </a:ln>
        </p:spPr>
        <p:txBody>
          <a:bodyPr wrap="none" lIns="64270" tIns="32135" rIns="64270" bIns="32135">
            <a:spAutoFit/>
          </a:bodyPr>
          <a:lstStyle/>
          <a:p>
            <a:pPr algn="ctr" defTabSz="643255">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endParaRPr lang="en-US" sz="2000" b="1" dirty="0">
              <a:latin typeface="+mj-lt"/>
              <a:ea typeface="MS PGothic" pitchFamily="34" charset="-128"/>
            </a:endParaRPr>
          </a:p>
        </p:txBody>
      </p:sp>
      <p:pic>
        <p:nvPicPr>
          <p:cNvPr id="14" name="Picture 16" descr="OpenCL"/>
          <p:cNvPicPr>
            <a:picLocks noChangeAspect="1" noChangeArrowheads="1"/>
          </p:cNvPicPr>
          <p:nvPr/>
        </p:nvPicPr>
        <p:blipFill>
          <a:blip r:embed="rId1"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ln>
        </p:spPr>
        <p:txBody>
          <a:bodyPr wrap="none" lIns="64270" tIns="32135" rIns="64270" bIns="32135" anchor="ctr"/>
          <a:lstStyle/>
          <a:p>
            <a:pPr algn="ctr" defTabSz="643255">
              <a:lnSpc>
                <a:spcPct val="90000"/>
              </a:lnSpc>
            </a:pPr>
            <a:endParaRPr lang="en-US" sz="1300" b="1">
              <a:solidFill>
                <a:schemeClr val="tx2"/>
              </a:solidFill>
              <a:latin typeface="Arial Narrow" panose="020B0606020202030204" pitchFamily="34" charset="0"/>
              <a:ea typeface="MS PGothic" pitchFamily="34" charset="-128"/>
            </a:endParaRPr>
          </a:p>
        </p:txBody>
      </p:sp>
      <p:sp>
        <p:nvSpPr>
          <p:cNvPr id="16" name="AutoShape 15"/>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ln>
        </p:spPr>
        <p:txBody>
          <a:bodyPr wrap="none" lIns="64270" tIns="32135" rIns="64270" bIns="32135" anchor="ctr"/>
          <a:lstStyle/>
          <a:p>
            <a:pPr algn="ctr" defTabSz="643255">
              <a:lnSpc>
                <a:spcPct val="90000"/>
              </a:lnSpc>
            </a:pPr>
            <a:endParaRPr lang="en-US" sz="1300" b="1">
              <a:solidFill>
                <a:schemeClr val="tx2"/>
              </a:solidFill>
              <a:latin typeface="Arial Narrow" panose="020B0606020202030204" pitchFamily="34" charset="0"/>
              <a:ea typeface="MS PGothic" pitchFamily="34" charset="-128"/>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Some Concluding remarks</a:t>
            </a:r>
            <a:endParaRPr lang="en-GB"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a:t>
            </a:r>
            <a:endParaRPr lang="en-GB" dirty="0"/>
          </a:p>
        </p:txBody>
      </p:sp>
      <p:sp>
        <p:nvSpPr>
          <p:cNvPr id="5" name="Content Placeholder 4"/>
          <p:cNvSpPr>
            <a:spLocks noGrp="1"/>
          </p:cNvSpPr>
          <p:nvPr>
            <p:ph idx="1"/>
          </p:nvPr>
        </p:nvSpPr>
        <p:spPr>
          <a:xfrm>
            <a:off x="179512" y="1340768"/>
            <a:ext cx="8784976" cy="5445224"/>
          </a:xfrm>
        </p:spPr>
        <p:txBody>
          <a:bodyPr>
            <a:normAutofit fontScale="70000" lnSpcReduction="20000"/>
          </a:bodyPr>
          <a:lstStyle/>
          <a:p>
            <a:pPr>
              <a:lnSpc>
                <a:spcPct val="110000"/>
              </a:lnSpc>
            </a:pPr>
            <a:r>
              <a:rPr lang="en-GB" dirty="0"/>
              <a:t>OpenCL has </a:t>
            </a:r>
            <a:r>
              <a:rPr lang="en-GB" dirty="0" smtClean="0"/>
              <a:t>widespread industrial support</a:t>
            </a:r>
            <a:endParaRPr lang="en-GB" dirty="0" smtClean="0"/>
          </a:p>
          <a:p>
            <a:pPr>
              <a:lnSpc>
                <a:spcPct val="110000"/>
              </a:lnSpc>
            </a:pPr>
            <a:endParaRPr lang="en-GB" dirty="0"/>
          </a:p>
          <a:p>
            <a:pPr>
              <a:lnSpc>
                <a:spcPct val="110000"/>
              </a:lnSpc>
            </a:pPr>
            <a:r>
              <a:rPr lang="en-GB" dirty="0"/>
              <a:t>OpenCL defines a platform-API/framework for heterogeneous </a:t>
            </a:r>
            <a:r>
              <a:rPr lang="en-GB" dirty="0" smtClean="0"/>
              <a:t>computing, </a:t>
            </a:r>
            <a:r>
              <a:rPr lang="en-GB" dirty="0"/>
              <a:t>not just GPGPU or CPU-offload programming</a:t>
            </a:r>
            <a:endParaRPr lang="en-GB" dirty="0"/>
          </a:p>
          <a:p>
            <a:pPr>
              <a:lnSpc>
                <a:spcPct val="110000"/>
              </a:lnSpc>
            </a:pPr>
            <a:endParaRPr lang="en-GB" dirty="0"/>
          </a:p>
          <a:p>
            <a:pPr>
              <a:lnSpc>
                <a:spcPct val="110000"/>
              </a:lnSpc>
            </a:pPr>
            <a:r>
              <a:rPr lang="en-GB" dirty="0"/>
              <a:t>OpenCL has the potential to deliver portably </a:t>
            </a:r>
            <a:r>
              <a:rPr lang="en-GB" dirty="0" err="1"/>
              <a:t>performant</a:t>
            </a:r>
            <a:r>
              <a:rPr lang="en-GB" dirty="0"/>
              <a:t> code; but it has to be used correctly</a:t>
            </a:r>
            <a:endParaRPr lang="en-GB" dirty="0"/>
          </a:p>
          <a:p>
            <a:pPr>
              <a:lnSpc>
                <a:spcPct val="110000"/>
              </a:lnSpc>
            </a:pPr>
            <a:endParaRPr lang="en-GB" dirty="0"/>
          </a:p>
          <a:p>
            <a:pPr>
              <a:lnSpc>
                <a:spcPct val="110000"/>
              </a:lnSpc>
            </a:pPr>
            <a:r>
              <a:rPr lang="en-GB" dirty="0"/>
              <a:t>The latest C++ </a:t>
            </a:r>
            <a:r>
              <a:rPr lang="en-GB" dirty="0" smtClean="0"/>
              <a:t>and Python APIs make </a:t>
            </a:r>
            <a:r>
              <a:rPr lang="en-GB" dirty="0"/>
              <a:t>developing OpenCL programs much simpler than before</a:t>
            </a:r>
            <a:endParaRPr lang="en-GB" dirty="0"/>
          </a:p>
          <a:p>
            <a:pPr>
              <a:lnSpc>
                <a:spcPct val="110000"/>
              </a:lnSpc>
            </a:pPr>
            <a:endParaRPr lang="en-GB" dirty="0"/>
          </a:p>
          <a:p>
            <a:pPr>
              <a:lnSpc>
                <a:spcPct val="110000"/>
              </a:lnSpc>
            </a:pPr>
            <a:r>
              <a:rPr lang="en-GB" dirty="0"/>
              <a:t>The future is clear:</a:t>
            </a:r>
            <a:endParaRPr lang="en-GB" dirty="0"/>
          </a:p>
          <a:p>
            <a:pPr lvl="1">
              <a:lnSpc>
                <a:spcPct val="110000"/>
              </a:lnSpc>
            </a:pPr>
            <a:r>
              <a:rPr lang="en-GB" dirty="0" smtClean="0"/>
              <a:t>OpenCL is the </a:t>
            </a:r>
            <a:r>
              <a:rPr lang="en-GB" sz="3400" dirty="0" smtClean="0">
                <a:solidFill>
                  <a:schemeClr val="accent2"/>
                </a:solidFill>
              </a:rPr>
              <a:t>only </a:t>
            </a:r>
            <a:r>
              <a:rPr lang="en-GB" dirty="0" smtClean="0"/>
              <a:t>parallel programming standard that enables mixing </a:t>
            </a:r>
            <a:r>
              <a:rPr lang="en-GB" dirty="0"/>
              <a:t>task parallel and data parallel code in a single program </a:t>
            </a:r>
            <a:r>
              <a:rPr lang="en-GB" dirty="0" smtClean="0"/>
              <a:t>while load balancing across </a:t>
            </a:r>
            <a:r>
              <a:rPr lang="en-GB" sz="3400" dirty="0" smtClean="0">
                <a:solidFill>
                  <a:schemeClr val="accent4">
                    <a:lumMod val="50000"/>
                  </a:schemeClr>
                </a:solidFill>
              </a:rPr>
              <a:t>ALL </a:t>
            </a:r>
            <a:r>
              <a:rPr lang="en-GB" dirty="0"/>
              <a:t>of the platform’s available resources.</a:t>
            </a:r>
            <a:endParaRPr lang="en-GB" dirty="0"/>
          </a:p>
          <a:p>
            <a:pPr>
              <a:lnSpc>
                <a:spcPct val="110000"/>
              </a:lnSpc>
            </a:pPr>
            <a:endParaRPr lang="en-GB" dirty="0"/>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important related trends</a:t>
            </a:r>
            <a:endParaRPr lang="en-GB" dirty="0"/>
          </a:p>
        </p:txBody>
      </p:sp>
      <p:sp>
        <p:nvSpPr>
          <p:cNvPr id="3" name="Content Placeholder 2"/>
          <p:cNvSpPr>
            <a:spLocks noGrp="1"/>
          </p:cNvSpPr>
          <p:nvPr>
            <p:ph idx="1"/>
          </p:nvPr>
        </p:nvSpPr>
        <p:spPr>
          <a:xfrm>
            <a:off x="107504" y="1411560"/>
            <a:ext cx="8856984" cy="5257800"/>
          </a:xfrm>
        </p:spPr>
        <p:txBody>
          <a:bodyPr>
            <a:normAutofit fontScale="62500" lnSpcReduction="20000"/>
          </a:bodyPr>
          <a:lstStyle/>
          <a:p>
            <a:r>
              <a:rPr lang="en-GB" dirty="0" err="1" smtClean="0"/>
              <a:t>OpenCL’s</a:t>
            </a:r>
            <a:r>
              <a:rPr lang="en-GB" dirty="0" smtClean="0"/>
              <a:t> </a:t>
            </a:r>
            <a:r>
              <a:rPr lang="en-GB" dirty="0"/>
              <a:t>Standard Portable Intermediate Representation (SPIR)</a:t>
            </a:r>
            <a:endParaRPr lang="en-GB" dirty="0"/>
          </a:p>
          <a:p>
            <a:pPr lvl="1"/>
            <a:r>
              <a:rPr lang="en-GB" dirty="0"/>
              <a:t>Based on LLVM’s IR</a:t>
            </a:r>
            <a:endParaRPr lang="en-GB" dirty="0"/>
          </a:p>
          <a:p>
            <a:pPr lvl="1"/>
            <a:r>
              <a:rPr lang="en-GB" dirty="0"/>
              <a:t>Makes interchangeable front- and back-ends </a:t>
            </a:r>
            <a:r>
              <a:rPr lang="en-GB" dirty="0" smtClean="0"/>
              <a:t>straightforward</a:t>
            </a:r>
            <a:endParaRPr lang="en-GB" dirty="0" smtClean="0"/>
          </a:p>
          <a:p>
            <a:pPr lvl="1"/>
            <a:r>
              <a:rPr lang="en-GB" dirty="0" smtClean="0"/>
              <a:t>Now libraries of OpenCL kernels can be distributed in "binary" form, protecting software developer IP</a:t>
            </a:r>
            <a:endParaRPr lang="en-GB" dirty="0"/>
          </a:p>
          <a:p>
            <a:endParaRPr lang="en-GB" dirty="0"/>
          </a:p>
          <a:p>
            <a:r>
              <a:rPr lang="en-GB" dirty="0"/>
              <a:t>OpenCL </a:t>
            </a:r>
            <a:r>
              <a:rPr lang="en-GB" dirty="0" smtClean="0"/>
              <a:t>2.0 </a:t>
            </a:r>
            <a:r>
              <a:rPr lang="en-GB" dirty="0" smtClean="0"/>
              <a:t>adds </a:t>
            </a:r>
            <a:r>
              <a:rPr lang="en-GB" dirty="0" smtClean="0"/>
              <a:t>support for:</a:t>
            </a:r>
            <a:endParaRPr lang="en-GB" dirty="0" smtClean="0"/>
          </a:p>
          <a:p>
            <a:pPr lvl="1"/>
            <a:r>
              <a:rPr lang="en-GB" dirty="0"/>
              <a:t>S</a:t>
            </a:r>
            <a:r>
              <a:rPr lang="en-GB" dirty="0" smtClean="0"/>
              <a:t>hared </a:t>
            </a:r>
            <a:r>
              <a:rPr lang="en-GB" dirty="0"/>
              <a:t>virtual memory to share addresses between the host and the </a:t>
            </a:r>
            <a:r>
              <a:rPr lang="en-GB" dirty="0" smtClean="0"/>
              <a:t>devices</a:t>
            </a:r>
            <a:endParaRPr lang="en-GB" dirty="0"/>
          </a:p>
          <a:p>
            <a:pPr lvl="1"/>
            <a:r>
              <a:rPr lang="en-GB" dirty="0"/>
              <a:t>D</a:t>
            </a:r>
            <a:r>
              <a:rPr lang="en-GB" dirty="0" smtClean="0"/>
              <a:t>ynamic (nested) parallelism, enabling kernels to directly </a:t>
            </a:r>
            <a:r>
              <a:rPr lang="en-GB" dirty="0" err="1" smtClean="0"/>
              <a:t>enqueue</a:t>
            </a:r>
            <a:r>
              <a:rPr lang="en-GB" dirty="0" smtClean="0"/>
              <a:t> other </a:t>
            </a:r>
            <a:r>
              <a:rPr lang="en-GB" dirty="0"/>
              <a:t>kernels </a:t>
            </a:r>
            <a:r>
              <a:rPr lang="en-GB" dirty="0" smtClean="0"/>
              <a:t>on </a:t>
            </a:r>
            <a:r>
              <a:rPr lang="en-GB" dirty="0"/>
              <a:t>the same </a:t>
            </a:r>
            <a:r>
              <a:rPr lang="en-GB" dirty="0" smtClean="0"/>
              <a:t>device without host intervention</a:t>
            </a:r>
            <a:endParaRPr lang="en-GB" dirty="0"/>
          </a:p>
          <a:p>
            <a:pPr lvl="1"/>
            <a:r>
              <a:rPr lang="en-GB" dirty="0"/>
              <a:t>A</a:t>
            </a:r>
            <a:r>
              <a:rPr lang="en-GB" dirty="0" smtClean="0"/>
              <a:t> </a:t>
            </a:r>
            <a:r>
              <a:rPr lang="en-GB" dirty="0"/>
              <a:t>formal memory model based </a:t>
            </a:r>
            <a:r>
              <a:rPr lang="en-GB" dirty="0" smtClean="0"/>
              <a:t>on C11</a:t>
            </a:r>
            <a:endParaRPr lang="en-GB" dirty="0" smtClean="0"/>
          </a:p>
          <a:p>
            <a:pPr lvl="1"/>
            <a:r>
              <a:rPr lang="en-GB" dirty="0" smtClean="0"/>
              <a:t>A generic address space to enable easier mixing and matching between host/global/local/private</a:t>
            </a:r>
            <a:endParaRPr lang="en-GB" dirty="0" smtClean="0"/>
          </a:p>
          <a:p>
            <a:pPr lvl="1"/>
            <a:r>
              <a:rPr lang="en-GB" dirty="0" smtClean="0"/>
              <a:t>Pipes as memory objects</a:t>
            </a:r>
            <a:endParaRPr lang="en-GB" dirty="0" smtClean="0"/>
          </a:p>
          <a:p>
            <a:pPr lvl="1"/>
            <a:r>
              <a:rPr lang="en-GB" dirty="0" smtClean="0"/>
              <a:t>Sub-groups to expose warp/</a:t>
            </a:r>
            <a:r>
              <a:rPr lang="en-GB" dirty="0" err="1" smtClean="0"/>
              <a:t>wavefront</a:t>
            </a:r>
            <a:r>
              <a:rPr lang="en-GB" dirty="0" smtClean="0"/>
              <a:t>-like hardware features</a:t>
            </a:r>
            <a:endParaRPr lang="en-GB" dirty="0"/>
          </a:p>
          <a:p>
            <a:pPr lvl="1"/>
            <a:r>
              <a:rPr lang="en-GB" dirty="0"/>
              <a:t>Lots of other </a:t>
            </a:r>
            <a:r>
              <a:rPr lang="en-GB" dirty="0" smtClean="0"/>
              <a:t>improvements!</a:t>
            </a:r>
            <a:endParaRPr lang="en-GB" dirty="0"/>
          </a:p>
          <a:p>
            <a:endParaRPr lang="en-GB" dirty="0" smtClean="0"/>
          </a:p>
          <a:p>
            <a:r>
              <a:rPr lang="en-GB" dirty="0" smtClean="0"/>
              <a:t>For the latest news on SPIR and new OpenCL versions see:</a:t>
            </a:r>
            <a:endParaRPr lang="en-GB" dirty="0" smtClean="0"/>
          </a:p>
          <a:p>
            <a:pPr lvl="1"/>
            <a:r>
              <a:rPr lang="en-GB" dirty="0">
                <a:hlinkClick r:id="rId1"/>
              </a:rPr>
              <a:t>http://www.khronos.org/opencl</a:t>
            </a:r>
            <a:r>
              <a:rPr lang="en-GB" dirty="0" smtClean="0">
                <a:hlinkClick r:id="rId1"/>
              </a:rPr>
              <a:t>/</a:t>
            </a:r>
            <a:r>
              <a:rPr lang="en-GB" dirty="0" smtClean="0"/>
              <a:t> </a:t>
            </a:r>
            <a:endParaRPr lang="en-GB" dirty="0"/>
          </a:p>
        </p:txBody>
      </p:sp>
      <p:sp>
        <p:nvSpPr>
          <p:cNvPr id="4" name="Content Placeholder 7"/>
          <p:cNvSpPr txBox="1"/>
          <p:nvPr/>
        </p:nvSpPr>
        <p:spPr>
          <a:xfrm>
            <a:off x="4283968" y="6597351"/>
            <a:ext cx="4861484" cy="26064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Font typeface="Arial" panose="020B0604020202020204" pitchFamily="34" charset="0"/>
              <a:buNone/>
            </a:pPr>
            <a:r>
              <a:rPr lang="en-GB" sz="1200" dirty="0" smtClean="0"/>
              <a:t>Third party names are the property of their owners.</a:t>
            </a:r>
            <a:endParaRPr lang="en-GB" sz="1200" dirty="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smtClean="0"/>
              <a:t>Resources:</a:t>
            </a:r>
            <a:br>
              <a:rPr lang="en-GB" dirty="0" smtClean="0"/>
            </a:br>
            <a:r>
              <a:rPr lang="en-GB" dirty="0" smtClean="0"/>
              <a:t>https</a:t>
            </a:r>
            <a:r>
              <a:rPr lang="en-GB" dirty="0"/>
              <a:t>://www.khronos.org/opencl/</a:t>
            </a:r>
            <a:endParaRPr lang="en-GB" dirty="0"/>
          </a:p>
        </p:txBody>
      </p:sp>
      <p:sp>
        <p:nvSpPr>
          <p:cNvPr id="4" name="TextBox 3"/>
          <p:cNvSpPr txBox="1"/>
          <p:nvPr/>
        </p:nvSpPr>
        <p:spPr>
          <a:xfrm>
            <a:off x="1979712" y="4221088"/>
            <a:ext cx="6526925" cy="923330"/>
          </a:xfrm>
          <a:prstGeom prst="rect">
            <a:avLst/>
          </a:prstGeom>
          <a:noFill/>
        </p:spPr>
        <p:txBody>
          <a:bodyPr wrap="square" rtlCol="0">
            <a:spAutoFit/>
          </a:bodyPr>
          <a:lstStyle/>
          <a:p>
            <a:r>
              <a:rPr lang="en-US" sz="1800" b="1" dirty="0" smtClean="0">
                <a:solidFill>
                  <a:schemeClr val="tx1"/>
                </a:solidFill>
                <a:latin typeface="+mn-lt"/>
              </a:rPr>
              <a:t>OpenCL Programming Guide</a:t>
            </a:r>
            <a:r>
              <a:rPr lang="en-US" sz="1800" dirty="0" smtClean="0">
                <a:solidFill>
                  <a:schemeClr val="tx1"/>
                </a:solidFill>
                <a:latin typeface="+mn-lt"/>
              </a:rPr>
              <a:t>: </a:t>
            </a:r>
            <a:endParaRPr lang="en-US" sz="1800" dirty="0" smtClean="0">
              <a:solidFill>
                <a:schemeClr val="tx1"/>
              </a:solidFill>
              <a:latin typeface="+mn-lt"/>
            </a:endParaRPr>
          </a:p>
          <a:p>
            <a:r>
              <a:rPr lang="en-US" sz="1800" dirty="0" smtClean="0">
                <a:solidFill>
                  <a:schemeClr val="tx1"/>
                </a:solidFill>
                <a:latin typeface="+mn-lt"/>
              </a:rPr>
              <a:t>Aaftab Munshi, Benedict Gaster, Timothy G. Mattson and James Fung, 2011 </a:t>
            </a:r>
            <a:endParaRPr lang="en-US" sz="1800" dirty="0">
              <a:solidFill>
                <a:schemeClr val="tx1"/>
              </a:solidFill>
              <a:latin typeface="+mn-lt"/>
            </a:endParaRPr>
          </a:p>
        </p:txBody>
      </p:sp>
      <p:sp>
        <p:nvSpPr>
          <p:cNvPr id="5" name="TextBox 4"/>
          <p:cNvSpPr txBox="1"/>
          <p:nvPr/>
        </p:nvSpPr>
        <p:spPr>
          <a:xfrm>
            <a:off x="1979712" y="5373216"/>
            <a:ext cx="6526925" cy="923330"/>
          </a:xfrm>
          <a:prstGeom prst="rect">
            <a:avLst/>
          </a:prstGeom>
          <a:noFill/>
        </p:spPr>
        <p:txBody>
          <a:bodyPr wrap="square" rtlCol="0">
            <a:spAutoFit/>
          </a:bodyPr>
          <a:lstStyle/>
          <a:p>
            <a:r>
              <a:rPr lang="en-US" sz="1800" b="1" dirty="0" smtClean="0">
                <a:solidFill>
                  <a:schemeClr val="tx1"/>
                </a:solidFill>
                <a:latin typeface="+mn-lt"/>
              </a:rPr>
              <a:t>Heterogeneous Computing with OpenCL</a:t>
            </a:r>
            <a:endParaRPr lang="en-US" sz="1800" b="1" dirty="0" smtClean="0">
              <a:solidFill>
                <a:schemeClr val="tx1"/>
              </a:solidFill>
              <a:latin typeface="+mn-lt"/>
            </a:endParaRPr>
          </a:p>
          <a:p>
            <a:r>
              <a:rPr lang="en-US" sz="1800" dirty="0" smtClean="0">
                <a:solidFill>
                  <a:schemeClr val="tx1"/>
                </a:solidFill>
                <a:latin typeface="+mn-lt"/>
              </a:rPr>
              <a:t>Benedict Gaster, Lee Howes, David R. </a:t>
            </a:r>
            <a:r>
              <a:rPr lang="en-US" sz="1800" dirty="0" err="1" smtClean="0">
                <a:solidFill>
                  <a:schemeClr val="tx1"/>
                </a:solidFill>
                <a:latin typeface="+mn-lt"/>
              </a:rPr>
              <a:t>Kaeli</a:t>
            </a:r>
            <a:r>
              <a:rPr lang="en-US" sz="1800" dirty="0" smtClean="0">
                <a:solidFill>
                  <a:schemeClr val="tx1"/>
                </a:solidFill>
                <a:latin typeface="+mn-lt"/>
              </a:rPr>
              <a:t>, </a:t>
            </a:r>
            <a:r>
              <a:rPr lang="en-US" sz="1800" dirty="0" err="1" smtClean="0">
                <a:solidFill>
                  <a:schemeClr val="tx1"/>
                </a:solidFill>
                <a:latin typeface="+mn-lt"/>
              </a:rPr>
              <a:t>Perhaad</a:t>
            </a:r>
            <a:r>
              <a:rPr lang="en-US" sz="1800" dirty="0" smtClean="0">
                <a:solidFill>
                  <a:schemeClr val="tx1"/>
                </a:solidFill>
                <a:latin typeface="+mn-lt"/>
              </a:rPr>
              <a:t> </a:t>
            </a:r>
            <a:r>
              <a:rPr lang="en-US" sz="1800" dirty="0" err="1" smtClean="0">
                <a:solidFill>
                  <a:schemeClr val="tx1"/>
                </a:solidFill>
                <a:latin typeface="+mn-lt"/>
              </a:rPr>
              <a:t>Mistry</a:t>
            </a:r>
            <a:r>
              <a:rPr lang="en-US" sz="1800" dirty="0" smtClean="0">
                <a:solidFill>
                  <a:schemeClr val="tx1"/>
                </a:solidFill>
                <a:latin typeface="+mn-lt"/>
              </a:rPr>
              <a:t> and Dana </a:t>
            </a:r>
            <a:r>
              <a:rPr lang="en-US" sz="1800" dirty="0" err="1" smtClean="0">
                <a:solidFill>
                  <a:schemeClr val="tx1"/>
                </a:solidFill>
                <a:latin typeface="+mn-lt"/>
              </a:rPr>
              <a:t>Schaa</a:t>
            </a:r>
            <a:r>
              <a:rPr lang="en-US" sz="1800" dirty="0" smtClean="0">
                <a:solidFill>
                  <a:schemeClr val="tx1"/>
                </a:solidFill>
                <a:latin typeface="+mn-lt"/>
              </a:rPr>
              <a:t>, 2011</a:t>
            </a:r>
            <a:endParaRPr lang="en-US" sz="1800" dirty="0">
              <a:solidFill>
                <a:schemeClr val="tx1"/>
              </a:solidFill>
              <a:latin typeface="+mn-lt"/>
            </a:endParaRPr>
          </a:p>
        </p:txBody>
      </p:sp>
      <p:grpSp>
        <p:nvGrpSpPr>
          <p:cNvPr id="6" name="Group 9"/>
          <p:cNvGrpSpPr/>
          <p:nvPr/>
        </p:nvGrpSpPr>
        <p:grpSpPr>
          <a:xfrm>
            <a:off x="620958" y="5301208"/>
            <a:ext cx="845301" cy="1008112"/>
            <a:chOff x="376238" y="3239813"/>
            <a:chExt cx="1817664" cy="2167759"/>
          </a:xfrm>
        </p:grpSpPr>
        <p:pic>
          <p:nvPicPr>
            <p:cNvPr id="7" name="Picture 2"/>
            <p:cNvPicPr>
              <a:picLocks noChangeAspect="1" noChangeArrowheads="1"/>
            </p:cNvPicPr>
            <p:nvPr/>
          </p:nvPicPr>
          <p:blipFill>
            <a:blip r:embed="rId1" cstate="print"/>
            <a:srcRect/>
            <a:stretch>
              <a:fillRect/>
            </a:stretch>
          </p:blipFill>
          <p:spPr bwMode="auto">
            <a:xfrm>
              <a:off x="376238" y="3239813"/>
              <a:ext cx="1765410" cy="2167759"/>
            </a:xfrm>
            <a:prstGeom prst="rect">
              <a:avLst/>
            </a:prstGeom>
            <a:noFill/>
            <a:ln w="9525">
              <a:noFill/>
              <a:miter lim="800000"/>
              <a:headEnd/>
              <a:tailEnd/>
            </a:ln>
          </p:spPr>
        </p:pic>
        <p:sp>
          <p:nvSpPr>
            <p:cNvPr id="8" name="Rectangle 7"/>
            <p:cNvSpPr/>
            <p:nvPr/>
          </p:nvSpPr>
          <p:spPr>
            <a:xfrm>
              <a:off x="2032731" y="3269473"/>
              <a:ext cx="161171" cy="1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endCxn id="8" idx="0"/>
            </p:cNvCxnSpPr>
            <p:nvPr/>
          </p:nvCxnSpPr>
          <p:spPr>
            <a:xfrm rot="16200000" flipV="1">
              <a:off x="1058161" y="4324629"/>
              <a:ext cx="2111216" cy="9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0" name="Group 12"/>
          <p:cNvGrpSpPr/>
          <p:nvPr/>
        </p:nvGrpSpPr>
        <p:grpSpPr>
          <a:xfrm>
            <a:off x="611560" y="4131315"/>
            <a:ext cx="864096" cy="1097885"/>
            <a:chOff x="376239" y="728335"/>
            <a:chExt cx="1751583" cy="2225491"/>
          </a:xfrm>
        </p:grpSpPr>
        <p:pic>
          <p:nvPicPr>
            <p:cNvPr id="11" name="Picture 10"/>
            <p:cNvPicPr>
              <a:picLocks noChangeAspect="1" noChangeArrowheads="1"/>
            </p:cNvPicPr>
            <p:nvPr/>
          </p:nvPicPr>
          <p:blipFill>
            <a:blip r:embed="rId2" cstate="print"/>
            <a:srcRect/>
            <a:stretch>
              <a:fillRect/>
            </a:stretch>
          </p:blipFill>
          <p:spPr bwMode="auto">
            <a:xfrm>
              <a:off x="376239" y="728335"/>
              <a:ext cx="1704810" cy="2225491"/>
            </a:xfrm>
            <a:prstGeom prst="rect">
              <a:avLst/>
            </a:prstGeom>
            <a:noFill/>
            <a:ln w="9525">
              <a:noFill/>
              <a:miter lim="800000"/>
              <a:headEnd/>
              <a:tailEnd/>
            </a:ln>
          </p:spPr>
        </p:pic>
        <p:sp>
          <p:nvSpPr>
            <p:cNvPr id="12" name="Rectangle 11"/>
            <p:cNvSpPr/>
            <p:nvPr/>
          </p:nvSpPr>
          <p:spPr>
            <a:xfrm>
              <a:off x="1984811" y="749721"/>
              <a:ext cx="112675" cy="199348"/>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62817" y="736720"/>
              <a:ext cx="65005" cy="277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3"/>
          <a:stretch>
            <a:fillRect/>
          </a:stretch>
        </p:blipFill>
        <p:spPr>
          <a:xfrm>
            <a:off x="611560" y="1700808"/>
            <a:ext cx="864096" cy="1109578"/>
          </a:xfrm>
          <a:prstGeom prst="rect">
            <a:avLst/>
          </a:prstGeom>
        </p:spPr>
      </p:pic>
      <p:sp>
        <p:nvSpPr>
          <p:cNvPr id="16" name="TextBox 15"/>
          <p:cNvSpPr txBox="1"/>
          <p:nvPr/>
        </p:nvSpPr>
        <p:spPr>
          <a:xfrm>
            <a:off x="1979712" y="1785590"/>
            <a:ext cx="6526925" cy="923330"/>
          </a:xfrm>
          <a:prstGeom prst="rect">
            <a:avLst/>
          </a:prstGeom>
          <a:noFill/>
        </p:spPr>
        <p:txBody>
          <a:bodyPr wrap="square" rtlCol="0">
            <a:spAutoFit/>
          </a:bodyPr>
          <a:lstStyle/>
          <a:p>
            <a:r>
              <a:rPr lang="en-US" sz="1800" b="1" dirty="0" smtClean="0">
                <a:solidFill>
                  <a:schemeClr val="tx1"/>
                </a:solidFill>
                <a:latin typeface="+mn-lt"/>
              </a:rPr>
              <a:t>The OpenCL specification</a:t>
            </a:r>
            <a:endParaRPr lang="en-US" sz="1800" dirty="0" smtClean="0">
              <a:solidFill>
                <a:schemeClr val="tx1"/>
              </a:solidFill>
              <a:latin typeface="+mn-lt"/>
            </a:endParaRPr>
          </a:p>
          <a:p>
            <a:r>
              <a:rPr lang="en-US" sz="1800" dirty="0" smtClean="0">
                <a:solidFill>
                  <a:schemeClr val="tx1"/>
                </a:solidFill>
                <a:latin typeface="+mn-lt"/>
              </a:rPr>
              <a:t>Surprisingly approachable for a spec!</a:t>
            </a:r>
            <a:endParaRPr lang="en-US" sz="1800" dirty="0" smtClean="0">
              <a:solidFill>
                <a:schemeClr val="tx1"/>
              </a:solidFill>
              <a:latin typeface="+mn-lt"/>
            </a:endParaRPr>
          </a:p>
          <a:p>
            <a:r>
              <a:rPr lang="en-US" dirty="0">
                <a:hlinkClick r:id="rId4"/>
              </a:rPr>
              <a:t>https://www.khronos.org/registry/cl</a:t>
            </a:r>
            <a:r>
              <a:rPr lang="en-US" dirty="0" smtClean="0">
                <a:hlinkClick r:id="rId4"/>
              </a:rPr>
              <a:t>/</a:t>
            </a:r>
            <a:r>
              <a:rPr lang="en-US" dirty="0" smtClean="0"/>
              <a:t> </a:t>
            </a:r>
            <a:endParaRPr lang="en-US" dirty="0"/>
          </a:p>
        </p:txBody>
      </p:sp>
      <p:pic>
        <p:nvPicPr>
          <p:cNvPr id="17" name="Picture 2"/>
          <p:cNvPicPr>
            <a:picLocks noGrp="1" noChangeAspect="1" noChangeArrowheads="1"/>
          </p:cNvPicPr>
          <p:nvPr>
            <p:ph sz="half" idx="4294967295"/>
          </p:nvPr>
        </p:nvPicPr>
        <p:blipFill>
          <a:blip r:embed="rId5" cstate="print"/>
          <a:stretch>
            <a:fillRect/>
          </a:stretch>
        </p:blipFill>
        <p:spPr bwMode="auto">
          <a:xfrm>
            <a:off x="611560" y="2924944"/>
            <a:ext cx="864096" cy="1110138"/>
          </a:xfrm>
          <a:prstGeom prst="rect">
            <a:avLst/>
          </a:prstGeom>
          <a:noFill/>
          <a:ln w="9525">
            <a:noFill/>
            <a:miter lim="800000"/>
            <a:headEnd/>
            <a:tailEnd/>
          </a:ln>
        </p:spPr>
      </p:pic>
      <p:sp>
        <p:nvSpPr>
          <p:cNvPr id="18" name="TextBox 17"/>
          <p:cNvSpPr txBox="1"/>
          <p:nvPr/>
        </p:nvSpPr>
        <p:spPr>
          <a:xfrm>
            <a:off x="1979712" y="2996952"/>
            <a:ext cx="6526925" cy="923330"/>
          </a:xfrm>
          <a:prstGeom prst="rect">
            <a:avLst/>
          </a:prstGeom>
          <a:noFill/>
        </p:spPr>
        <p:txBody>
          <a:bodyPr wrap="square" rtlCol="0">
            <a:spAutoFit/>
          </a:bodyPr>
          <a:lstStyle/>
          <a:p>
            <a:r>
              <a:rPr lang="en-US" sz="1800" b="1" dirty="0" smtClean="0">
                <a:solidFill>
                  <a:schemeClr val="tx1"/>
                </a:solidFill>
                <a:latin typeface="+mn-lt"/>
              </a:rPr>
              <a:t>OpenCL reference card</a:t>
            </a:r>
            <a:endParaRPr lang="en-US" sz="1800" dirty="0" smtClean="0">
              <a:solidFill>
                <a:schemeClr val="tx1"/>
              </a:solidFill>
              <a:latin typeface="+mn-lt"/>
            </a:endParaRPr>
          </a:p>
          <a:p>
            <a:r>
              <a:rPr lang="en-US" sz="1800" dirty="0" smtClean="0">
                <a:solidFill>
                  <a:schemeClr val="tx1"/>
                </a:solidFill>
                <a:latin typeface="+mn-lt"/>
              </a:rPr>
              <a:t>Useful to have on your desk(top)</a:t>
            </a:r>
            <a:endParaRPr lang="en-US" dirty="0"/>
          </a:p>
          <a:p>
            <a:r>
              <a:rPr lang="en-US" sz="1800" dirty="0" smtClean="0">
                <a:solidFill>
                  <a:schemeClr val="tx1"/>
                </a:solidFill>
                <a:latin typeface="+mn-lt"/>
              </a:rPr>
              <a:t>Available on the same page as the spec.</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OpenCL resources</a:t>
            </a:r>
            <a:endParaRPr lang="en-GB" dirty="0"/>
          </a:p>
        </p:txBody>
      </p:sp>
      <p:sp>
        <p:nvSpPr>
          <p:cNvPr id="3" name="Content Placeholder 2"/>
          <p:cNvSpPr>
            <a:spLocks noGrp="1"/>
          </p:cNvSpPr>
          <p:nvPr>
            <p:ph idx="1"/>
          </p:nvPr>
        </p:nvSpPr>
        <p:spPr>
          <a:xfrm>
            <a:off x="457200" y="1600200"/>
            <a:ext cx="8229600" cy="4997152"/>
          </a:xfrm>
        </p:spPr>
        <p:txBody>
          <a:bodyPr>
            <a:normAutofit lnSpcReduction="10000"/>
          </a:bodyPr>
          <a:lstStyle/>
          <a:p>
            <a:r>
              <a:rPr lang="en-GB" dirty="0"/>
              <a:t>New annual </a:t>
            </a:r>
            <a:r>
              <a:rPr lang="en-GB" dirty="0" err="1"/>
              <a:t>OpenCL</a:t>
            </a:r>
            <a:r>
              <a:rPr lang="en-GB" dirty="0"/>
              <a:t> conference</a:t>
            </a:r>
            <a:endParaRPr lang="en-GB" dirty="0"/>
          </a:p>
          <a:p>
            <a:pPr lvl="1"/>
            <a:r>
              <a:rPr lang="en-GB" dirty="0">
                <a:hlinkClick r:id="rId1"/>
              </a:rPr>
              <a:t>http://www.iwocl.org/</a:t>
            </a:r>
            <a:endParaRPr lang="en-GB" dirty="0"/>
          </a:p>
          <a:p>
            <a:pPr lvl="1"/>
            <a:r>
              <a:rPr lang="en-GB" dirty="0"/>
              <a:t>Held in May each year</a:t>
            </a:r>
            <a:endParaRPr lang="en-GB" dirty="0"/>
          </a:p>
          <a:p>
            <a:pPr lvl="1"/>
            <a:r>
              <a:rPr lang="en-GB" dirty="0"/>
              <a:t>CFP to be announced at SC</a:t>
            </a:r>
            <a:endParaRPr lang="en-GB" dirty="0"/>
          </a:p>
          <a:p>
            <a:endParaRPr lang="en-GB" dirty="0" smtClean="0"/>
          </a:p>
          <a:p>
            <a:r>
              <a:rPr lang="en-GB" dirty="0" err="1" smtClean="0"/>
              <a:t>OpenCL</a:t>
            </a:r>
            <a:r>
              <a:rPr lang="en-GB" dirty="0" smtClean="0"/>
              <a:t> </a:t>
            </a:r>
            <a:r>
              <a:rPr lang="en-GB" dirty="0" smtClean="0"/>
              <a:t>Forums:</a:t>
            </a:r>
            <a:endParaRPr lang="en-GB" dirty="0" smtClean="0"/>
          </a:p>
          <a:p>
            <a:pPr lvl="1"/>
            <a:r>
              <a:rPr lang="en-GB" dirty="0" smtClean="0"/>
              <a:t>Khronos' OpenCL forums are the central place to be:</a:t>
            </a:r>
            <a:endParaRPr lang="en-GB" dirty="0" smtClean="0"/>
          </a:p>
          <a:p>
            <a:pPr lvl="1"/>
            <a:r>
              <a:rPr lang="en-GB" dirty="0">
                <a:hlinkClick r:id="rId2"/>
              </a:rPr>
              <a:t>http://www.khronos.org/message_boards/forumdisplay.php?f=</a:t>
            </a:r>
            <a:r>
              <a:rPr lang="en-GB" dirty="0" smtClean="0">
                <a:hlinkClick r:id="rId2"/>
              </a:rPr>
              <a:t>61</a:t>
            </a:r>
            <a:r>
              <a:rPr lang="en-GB" dirty="0" smtClean="0"/>
              <a:t> </a:t>
            </a:r>
            <a:endParaRPr lang="en-GB" dirty="0"/>
          </a:p>
          <a:p>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096" y="2132856"/>
            <a:ext cx="3006841" cy="740366"/>
          </a:xfrm>
          <a:prstGeom prst="rect">
            <a:avLst/>
          </a:prstGeom>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OpenCL resources</a:t>
            </a:r>
            <a:endParaRPr lang="en-GB" dirty="0"/>
          </a:p>
        </p:txBody>
      </p:sp>
      <p:sp>
        <p:nvSpPr>
          <p:cNvPr id="3" name="Content Placeholder 2"/>
          <p:cNvSpPr>
            <a:spLocks noGrp="1"/>
          </p:cNvSpPr>
          <p:nvPr>
            <p:ph idx="1"/>
          </p:nvPr>
        </p:nvSpPr>
        <p:spPr/>
        <p:txBody>
          <a:bodyPr>
            <a:normAutofit fontScale="85000" lnSpcReduction="10000"/>
          </a:bodyPr>
          <a:lstStyle/>
          <a:p>
            <a:r>
              <a:rPr lang="en-GB" dirty="0"/>
              <a:t>CLU: </a:t>
            </a:r>
            <a:r>
              <a:rPr lang="en-GB" dirty="0" smtClean="0"/>
              <a:t>a library of useful C-level OpenCL utilities, </a:t>
            </a:r>
            <a:r>
              <a:rPr lang="en-GB" dirty="0"/>
              <a:t>such as </a:t>
            </a:r>
            <a:r>
              <a:rPr lang="en-GB" dirty="0" smtClean="0"/>
              <a:t>program initialization, CL </a:t>
            </a:r>
            <a:r>
              <a:rPr lang="en-GB" dirty="0"/>
              <a:t>kernel code </a:t>
            </a:r>
            <a:r>
              <a:rPr lang="en-GB" dirty="0" smtClean="0"/>
              <a:t>compilation and calling </a:t>
            </a:r>
            <a:r>
              <a:rPr lang="en-GB" dirty="0"/>
              <a:t>kernels with their </a:t>
            </a:r>
            <a:r>
              <a:rPr lang="en-GB" dirty="0" smtClean="0"/>
              <a:t>arguments (bit like GLUT!):</a:t>
            </a:r>
            <a:r>
              <a:rPr lang="en-GB" dirty="0" smtClean="0">
                <a:hlinkClick r:id="rId1"/>
              </a:rPr>
              <a:t>https</a:t>
            </a:r>
            <a:r>
              <a:rPr lang="en-GB" dirty="0">
                <a:hlinkClick r:id="rId1"/>
              </a:rPr>
              <a:t>://github.com/Computing-Language-Utility/CLU</a:t>
            </a:r>
            <a:endParaRPr lang="en-GB" dirty="0"/>
          </a:p>
          <a:p>
            <a:endParaRPr lang="en-GB" dirty="0" smtClean="0"/>
          </a:p>
          <a:p>
            <a:r>
              <a:rPr lang="en-GB" dirty="0" err="1" smtClean="0"/>
              <a:t>clMath</a:t>
            </a:r>
            <a:r>
              <a:rPr lang="en-GB" dirty="0"/>
              <a:t>: </a:t>
            </a:r>
            <a:r>
              <a:rPr lang="en-GB" dirty="0" smtClean="0"/>
              <a:t>an open source BLAS / FFT library originally developed by </a:t>
            </a:r>
            <a:r>
              <a:rPr lang="en-GB" dirty="0" err="1" smtClean="0"/>
              <a:t>AMD</a:t>
            </a:r>
            <a:r>
              <a:rPr lang="en-GB" dirty="0" err="1" smtClean="0">
                <a:hlinkClick r:id="rId2"/>
              </a:rPr>
              <a:t>https</a:t>
            </a:r>
            <a:r>
              <a:rPr lang="en-GB" dirty="0">
                <a:hlinkClick r:id="rId2"/>
              </a:rPr>
              <a:t>://github.com/clMathLibraries/clBLAS and </a:t>
            </a:r>
            <a:r>
              <a:rPr lang="en-GB" dirty="0">
                <a:hlinkClick r:id="rId3"/>
              </a:rPr>
              <a:t>https://github.com/clMathLibraries/clFFT</a:t>
            </a:r>
            <a:endParaRPr lang="en-GB"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Versions of </a:t>
            </a:r>
            <a:r>
              <a:rPr lang="en-GB" dirty="0" err="1" smtClean="0"/>
              <a:t>opencl</a:t>
            </a:r>
            <a:endParaRPr lang="en-GB" dirty="0"/>
          </a:p>
        </p:txBody>
      </p:sp>
      <p:sp>
        <p:nvSpPr>
          <p:cNvPr id="7" name="Text Placeholder 6"/>
          <p:cNvSpPr>
            <a:spLocks noGrp="1"/>
          </p:cNvSpPr>
          <p:nvPr>
            <p:ph type="body" idx="1"/>
          </p:nvPr>
        </p:nvSpPr>
        <p:spPr/>
        <p:txBody>
          <a:bodyPr/>
          <a:lstStyle/>
          <a:p>
            <a:endParaRPr lang="en-GB"/>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1.0</a:t>
            </a:r>
            <a:endParaRPr lang="en-GB" dirty="0"/>
          </a:p>
        </p:txBody>
      </p:sp>
      <p:sp>
        <p:nvSpPr>
          <p:cNvPr id="3" name="Content Placeholder 2"/>
          <p:cNvSpPr>
            <a:spLocks noGrp="1"/>
          </p:cNvSpPr>
          <p:nvPr>
            <p:ph idx="1"/>
          </p:nvPr>
        </p:nvSpPr>
        <p:spPr/>
        <p:txBody>
          <a:bodyPr/>
          <a:lstStyle/>
          <a:p>
            <a:r>
              <a:rPr lang="en-GB" dirty="0" smtClean="0"/>
              <a:t>First public release, December 2008</a:t>
            </a:r>
            <a:endParaRPr lang="en-GB"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1.1</a:t>
            </a:r>
            <a:endParaRPr lang="en-GB" dirty="0"/>
          </a:p>
        </p:txBody>
      </p:sp>
      <p:sp>
        <p:nvSpPr>
          <p:cNvPr id="5" name="Content Placeholder 4"/>
          <p:cNvSpPr>
            <a:spLocks noGrp="1"/>
          </p:cNvSpPr>
          <p:nvPr>
            <p:ph idx="1"/>
          </p:nvPr>
        </p:nvSpPr>
        <p:spPr/>
        <p:txBody>
          <a:bodyPr/>
          <a:lstStyle/>
          <a:p>
            <a:r>
              <a:rPr lang="en-GB" dirty="0" smtClean="0"/>
              <a:t>Released June 2010</a:t>
            </a:r>
            <a:endParaRPr lang="en-GB" dirty="0" smtClean="0"/>
          </a:p>
          <a:p>
            <a:r>
              <a:rPr lang="en-GB" dirty="0" smtClean="0"/>
              <a:t>Major new features:</a:t>
            </a:r>
            <a:endParaRPr lang="en-GB" dirty="0" smtClean="0"/>
          </a:p>
          <a:p>
            <a:pPr lvl="1"/>
            <a:r>
              <a:rPr lang="en-GB" dirty="0" smtClean="0"/>
              <a:t>Sub buffers</a:t>
            </a:r>
            <a:endParaRPr lang="en-GB" dirty="0" smtClean="0"/>
          </a:p>
          <a:p>
            <a:pPr lvl="1"/>
            <a:r>
              <a:rPr lang="en-GB" dirty="0" smtClean="0"/>
              <a:t>User events</a:t>
            </a:r>
            <a:endParaRPr lang="en-GB" dirty="0" smtClean="0"/>
          </a:p>
          <a:p>
            <a:pPr lvl="1"/>
            <a:r>
              <a:rPr lang="en-GB" dirty="0" smtClean="0"/>
              <a:t>More built-in functions</a:t>
            </a:r>
            <a:endParaRPr lang="en-GB" dirty="0" smtClean="0"/>
          </a:p>
          <a:p>
            <a:pPr lvl="1"/>
            <a:r>
              <a:rPr lang="en-GB" dirty="0" smtClean="0"/>
              <a:t>32-bit atomics become core features</a:t>
            </a:r>
            <a:endParaRPr lang="en-GB" dirty="0" smtClean="0"/>
          </a:p>
          <a:p>
            <a:pPr lvl="1"/>
            <a:endParaRPr lang="en-GB"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1.2</a:t>
            </a:r>
            <a:endParaRPr lang="en-GB" dirty="0"/>
          </a:p>
        </p:txBody>
      </p:sp>
      <p:sp>
        <p:nvSpPr>
          <p:cNvPr id="5" name="Content Placeholder 4"/>
          <p:cNvSpPr>
            <a:spLocks noGrp="1"/>
          </p:cNvSpPr>
          <p:nvPr>
            <p:ph idx="1"/>
          </p:nvPr>
        </p:nvSpPr>
        <p:spPr/>
        <p:txBody>
          <a:bodyPr/>
          <a:lstStyle/>
          <a:p>
            <a:r>
              <a:rPr lang="en-GB" dirty="0" smtClean="0"/>
              <a:t>Released November 2011</a:t>
            </a:r>
            <a:endParaRPr lang="en-GB" dirty="0" smtClean="0"/>
          </a:p>
          <a:p>
            <a:r>
              <a:rPr lang="en-GB" dirty="0" smtClean="0"/>
              <a:t>Major new features:</a:t>
            </a:r>
            <a:endParaRPr lang="en-GB" dirty="0" smtClean="0"/>
          </a:p>
          <a:p>
            <a:pPr lvl="1"/>
            <a:r>
              <a:rPr lang="en-GB" dirty="0"/>
              <a:t>Custom devices and built-in </a:t>
            </a:r>
            <a:r>
              <a:rPr lang="en-GB" dirty="0" smtClean="0"/>
              <a:t>kernels</a:t>
            </a:r>
            <a:endParaRPr lang="en-GB" dirty="0" smtClean="0"/>
          </a:p>
          <a:p>
            <a:pPr lvl="1"/>
            <a:r>
              <a:rPr lang="en-GB" dirty="0" smtClean="0"/>
              <a:t>Device partitioning</a:t>
            </a:r>
            <a:endParaRPr lang="en-GB" dirty="0" smtClean="0"/>
          </a:p>
          <a:p>
            <a:pPr lvl="1"/>
            <a:r>
              <a:rPr lang="en-GB" dirty="0"/>
              <a:t>Support separate compilation and linking of </a:t>
            </a:r>
            <a:r>
              <a:rPr lang="en-GB" dirty="0" smtClean="0"/>
              <a:t>programs</a:t>
            </a:r>
            <a:endParaRPr lang="en-GB" dirty="0"/>
          </a:p>
          <a:p>
            <a:pPr lvl="1"/>
            <a:r>
              <a:rPr lang="en-GB" dirty="0" smtClean="0"/>
              <a:t>Greater support for OpenCL libraries</a:t>
            </a:r>
            <a:endParaRPr lang="en-GB"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smtClean="0"/>
              <a:t>The origins of OpenCL</a:t>
            </a:r>
            <a:endParaRPr lang="en-GB" dirty="0"/>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smtClean="0">
                <a:solidFill>
                  <a:schemeClr val="tx2"/>
                </a:solidFill>
              </a:rPr>
              <a:t>AMD</a:t>
            </a:r>
            <a:endParaRPr lang="en-GB" sz="2400" b="1" dirty="0">
              <a:solidFill>
                <a:schemeClr val="tx2"/>
              </a:solidFill>
            </a:endParaRP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smtClean="0">
                <a:solidFill>
                  <a:schemeClr val="tx2"/>
                </a:solidFill>
              </a:rPr>
              <a:t>ATI</a:t>
            </a:r>
            <a:endParaRPr lang="en-GB" sz="2400" b="1" dirty="0" smtClean="0">
              <a:solidFill>
                <a:schemeClr val="tx2"/>
              </a:solidFill>
            </a:endParaRP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smtClean="0">
                <a:solidFill>
                  <a:schemeClr val="tx2"/>
                </a:solidFill>
              </a:rPr>
              <a:t>NVIDIA</a:t>
            </a:r>
            <a:endParaRPr lang="en-GB" sz="2400" b="1" dirty="0" smtClean="0">
              <a:solidFill>
                <a:schemeClr val="tx2"/>
              </a:solidFill>
            </a:endParaRP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smtClean="0">
                <a:solidFill>
                  <a:schemeClr val="tx2"/>
                </a:solidFill>
              </a:rPr>
              <a:t>Intel</a:t>
            </a:r>
            <a:endParaRPr lang="en-GB" sz="2400" b="1" dirty="0" smtClean="0">
              <a:solidFill>
                <a:schemeClr val="tx2"/>
              </a:solidFill>
            </a:endParaRP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smtClean="0">
                <a:solidFill>
                  <a:schemeClr val="tx2"/>
                </a:solidFill>
              </a:rPr>
              <a:t>Apple</a:t>
            </a:r>
            <a:endParaRPr lang="en-GB" sz="2400" b="1" dirty="0" smtClean="0">
              <a:solidFill>
                <a:schemeClr val="tx2"/>
              </a:solidFill>
            </a:endParaRP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smtClean="0"/>
              <a:t>Merged, needed commonality across products</a:t>
            </a:r>
            <a:endParaRPr lang="en-GB" dirty="0"/>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smtClean="0"/>
              <a:t>GPU vendor – wants to steal market share from CPU</a:t>
            </a:r>
            <a:endParaRPr lang="en-GB" dirty="0"/>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smtClean="0"/>
              <a:t>CPU vendor – wants to steal market share from GPU</a:t>
            </a:r>
            <a:endParaRPr lang="en-GB" dirty="0"/>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smtClean="0"/>
              <a:t>Was tired of recoding for many core, GPUs.</a:t>
            </a:r>
            <a:endParaRPr lang="en-GB" dirty="0" smtClean="0"/>
          </a:p>
          <a:p>
            <a:r>
              <a:rPr lang="en-GB" dirty="0" smtClean="0"/>
              <a:t>Pushed vendors to standardize.</a:t>
            </a:r>
            <a:endParaRPr lang="en-GB" dirty="0" smtClean="0"/>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smtClean="0">
                <a:solidFill>
                  <a:schemeClr val="accent2"/>
                </a:solidFill>
              </a:rPr>
              <a:t>Wrote a rough draft straw man API</a:t>
            </a:r>
            <a:endParaRPr lang="en-GB" sz="2000" b="1" dirty="0">
              <a:solidFill>
                <a:schemeClr val="accent2"/>
              </a:solidFill>
            </a:endParaRP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smtClean="0">
                <a:solidFill>
                  <a:schemeClr val="accent2"/>
                </a:solidFill>
              </a:rPr>
              <a:t>Khronos Compute group formed</a:t>
            </a:r>
            <a:endParaRPr lang="en-GB" sz="2000" b="1" dirty="0">
              <a:solidFill>
                <a:schemeClr val="accent2"/>
              </a:solidFill>
            </a:endParaRP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smtClean="0">
                <a:solidFill>
                  <a:schemeClr val="accent3"/>
                </a:solidFill>
              </a:rPr>
              <a:t>ARM</a:t>
            </a:r>
            <a:endParaRPr lang="en-GB" sz="2000" b="1" dirty="0">
              <a:solidFill>
                <a:schemeClr val="accent3"/>
              </a:solidFill>
            </a:endParaRP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smtClean="0">
                <a:solidFill>
                  <a:schemeClr val="accent3"/>
                </a:solidFill>
              </a:rPr>
              <a:t>Nokia</a:t>
            </a:r>
            <a:endParaRPr lang="en-GB" sz="2000" b="1" dirty="0">
              <a:solidFill>
                <a:schemeClr val="accent3"/>
              </a:solidFill>
            </a:endParaRP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smtClean="0">
                <a:solidFill>
                  <a:schemeClr val="accent3"/>
                </a:solidFill>
              </a:rPr>
              <a:t>IBM</a:t>
            </a:r>
            <a:endParaRPr lang="en-GB" sz="2000" b="1" dirty="0">
              <a:solidFill>
                <a:schemeClr val="accent3"/>
              </a:solidFill>
            </a:endParaRP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smtClean="0">
                <a:solidFill>
                  <a:schemeClr val="accent3"/>
                </a:solidFill>
              </a:rPr>
              <a:t>Sony</a:t>
            </a:r>
            <a:endParaRPr lang="en-GB" sz="2000" b="1" dirty="0" smtClean="0">
              <a:solidFill>
                <a:schemeClr val="accent3"/>
              </a:solidFill>
            </a:endParaRP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smtClean="0">
                <a:solidFill>
                  <a:schemeClr val="accent3"/>
                </a:solidFill>
              </a:rPr>
              <a:t>Qualcomm</a:t>
            </a:r>
            <a:endParaRPr lang="en-GB" sz="2000" b="1" dirty="0">
              <a:solidFill>
                <a:schemeClr val="accent3"/>
              </a:solidFill>
            </a:endParaRP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smtClean="0">
                <a:solidFill>
                  <a:schemeClr val="accent3"/>
                </a:solidFill>
              </a:rPr>
              <a:t>Imagination</a:t>
            </a:r>
            <a:endParaRPr lang="en-GB" sz="2000" b="1" dirty="0">
              <a:solidFill>
                <a:schemeClr val="accent3"/>
              </a:solidFill>
            </a:endParaRP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smtClean="0">
                <a:solidFill>
                  <a:schemeClr val="accent3"/>
                </a:solidFill>
              </a:rPr>
              <a:t>TI</a:t>
            </a:r>
            <a:endParaRPr lang="en-GB" sz="2000" b="1" dirty="0">
              <a:solidFill>
                <a:schemeClr val="accent3"/>
              </a:solidFill>
            </a:endParaRP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t>Third party names are the property of their owners.</a:t>
            </a:r>
            <a:endParaRPr lang="en-GB" sz="1200" dirty="0"/>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smtClean="0">
                <a:solidFill>
                  <a:schemeClr val="accent3"/>
                </a:solidFill>
              </a:rPr>
              <a:t>+ many more</a:t>
            </a:r>
            <a:endParaRPr lang="en-GB" sz="2000" b="1" dirty="0">
              <a:solidFill>
                <a:schemeClr val="accent3"/>
              </a:solidFill>
            </a:endParaRP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1" cstate="print"/>
          <a:srcRect/>
          <a:stretch>
            <a:fillRect/>
          </a:stretch>
        </p:blipFill>
        <p:spPr bwMode="auto">
          <a:xfrm>
            <a:off x="6576813" y="4990420"/>
            <a:ext cx="1727200" cy="11945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2.0</a:t>
            </a:r>
            <a:endParaRPr lang="en-GB" dirty="0"/>
          </a:p>
        </p:txBody>
      </p:sp>
      <p:sp>
        <p:nvSpPr>
          <p:cNvPr id="5" name="Content Placeholder 4"/>
          <p:cNvSpPr>
            <a:spLocks noGrp="1"/>
          </p:cNvSpPr>
          <p:nvPr>
            <p:ph idx="1"/>
          </p:nvPr>
        </p:nvSpPr>
        <p:spPr/>
        <p:txBody>
          <a:bodyPr>
            <a:normAutofit fontScale="92500" lnSpcReduction="10000"/>
          </a:bodyPr>
          <a:lstStyle/>
          <a:p>
            <a:r>
              <a:rPr lang="en-GB" dirty="0" smtClean="0"/>
              <a:t>Released in </a:t>
            </a:r>
            <a:r>
              <a:rPr lang="en-GB" dirty="0" smtClean="0"/>
              <a:t>November</a:t>
            </a:r>
            <a:r>
              <a:rPr lang="en-GB" dirty="0" smtClean="0"/>
              <a:t> </a:t>
            </a:r>
            <a:r>
              <a:rPr lang="en-GB" dirty="0" smtClean="0"/>
              <a:t>2013</a:t>
            </a:r>
            <a:endParaRPr lang="en-GB" dirty="0" smtClean="0"/>
          </a:p>
          <a:p>
            <a:r>
              <a:rPr lang="en-GB" dirty="0" smtClean="0"/>
              <a:t>Major new features:</a:t>
            </a:r>
            <a:endParaRPr lang="en-GB" dirty="0" smtClean="0"/>
          </a:p>
          <a:p>
            <a:pPr lvl="1"/>
            <a:r>
              <a:rPr lang="en-GB" dirty="0" smtClean="0"/>
              <a:t>Shared virtual memory (SVM)</a:t>
            </a:r>
            <a:endParaRPr lang="en-GB" dirty="0" smtClean="0"/>
          </a:p>
          <a:p>
            <a:pPr lvl="1"/>
            <a:r>
              <a:rPr lang="en-GB" dirty="0" smtClean="0"/>
              <a:t>Dynamic parallelism</a:t>
            </a:r>
            <a:endParaRPr lang="en-GB" dirty="0" smtClean="0"/>
          </a:p>
          <a:p>
            <a:pPr lvl="1"/>
            <a:r>
              <a:rPr lang="en-GB" dirty="0" smtClean="0"/>
              <a:t>Pipes</a:t>
            </a:r>
            <a:endParaRPr lang="en-GB" dirty="0" smtClean="0"/>
          </a:p>
          <a:p>
            <a:pPr lvl="1"/>
            <a:r>
              <a:rPr lang="en-GB" dirty="0" smtClean="0"/>
              <a:t>Built</a:t>
            </a:r>
            <a:r>
              <a:rPr lang="en-GB" dirty="0"/>
              <a:t>-in reductions/</a:t>
            </a:r>
            <a:r>
              <a:rPr lang="en-GB" dirty="0" smtClean="0"/>
              <a:t>broadcasts</a:t>
            </a:r>
            <a:endParaRPr lang="en-GB" dirty="0"/>
          </a:p>
          <a:p>
            <a:pPr lvl="1"/>
            <a:r>
              <a:rPr lang="en-GB" dirty="0" smtClean="0"/>
              <a:t>Sub</a:t>
            </a:r>
            <a:r>
              <a:rPr lang="en-GB" dirty="0"/>
              <a:t>-</a:t>
            </a:r>
            <a:r>
              <a:rPr lang="en-GB" dirty="0" smtClean="0"/>
              <a:t>groups</a:t>
            </a:r>
            <a:endParaRPr lang="en-GB" dirty="0"/>
          </a:p>
          <a:p>
            <a:pPr lvl="1"/>
            <a:r>
              <a:rPr lang="en-GB" dirty="0" smtClean="0"/>
              <a:t>"</a:t>
            </a:r>
            <a:r>
              <a:rPr lang="en-GB" dirty="0"/>
              <a:t>generic" address </a:t>
            </a:r>
            <a:r>
              <a:rPr lang="en-GB" dirty="0" smtClean="0"/>
              <a:t>space</a:t>
            </a:r>
            <a:endParaRPr lang="en-GB" dirty="0"/>
          </a:p>
          <a:p>
            <a:pPr lvl="1"/>
            <a:r>
              <a:rPr lang="en-GB" dirty="0" smtClean="0"/>
              <a:t>C11 atomics</a:t>
            </a:r>
            <a:endParaRPr lang="en-GB" dirty="0"/>
          </a:p>
          <a:p>
            <a:pPr lvl="1"/>
            <a:r>
              <a:rPr lang="en-GB" dirty="0" smtClean="0"/>
              <a:t>More </a:t>
            </a:r>
            <a:r>
              <a:rPr lang="en-GB" dirty="0"/>
              <a:t>image support</a:t>
            </a:r>
            <a:endParaRPr lang="en-GB" dirty="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Vector operations within kernels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A</a:t>
            </a:r>
            <a:endParaRPr lang="en-GB" dirty="0">
              <a:solidFill>
                <a:schemeClr val="tx1"/>
              </a:solidFill>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Before we continue...</a:t>
            </a:r>
            <a:endParaRPr lang="en-GB" dirty="0"/>
          </a:p>
        </p:txBody>
      </p:sp>
      <p:sp>
        <p:nvSpPr>
          <p:cNvPr id="5" name="Content Placeholder 4"/>
          <p:cNvSpPr>
            <a:spLocks noGrp="1"/>
          </p:cNvSpPr>
          <p:nvPr>
            <p:ph idx="1"/>
          </p:nvPr>
        </p:nvSpPr>
        <p:spPr/>
        <p:txBody>
          <a:bodyPr>
            <a:normAutofit lnSpcReduction="10000"/>
          </a:bodyPr>
          <a:lstStyle/>
          <a:p>
            <a:r>
              <a:rPr lang="en-GB" dirty="0" smtClean="0"/>
              <a:t>The </a:t>
            </a:r>
            <a:r>
              <a:rPr lang="en-GB" dirty="0" err="1" smtClean="0"/>
              <a:t>OpenCL</a:t>
            </a:r>
            <a:r>
              <a:rPr lang="en-GB" dirty="0" smtClean="0"/>
              <a:t> device compilers are good at auto-</a:t>
            </a:r>
            <a:r>
              <a:rPr lang="en-GB" dirty="0" err="1" smtClean="0"/>
              <a:t>vectorising</a:t>
            </a:r>
            <a:r>
              <a:rPr lang="en-GB" dirty="0" smtClean="0"/>
              <a:t> your code</a:t>
            </a:r>
            <a:endParaRPr lang="en-GB" dirty="0" smtClean="0"/>
          </a:p>
          <a:p>
            <a:pPr lvl="1"/>
            <a:r>
              <a:rPr lang="en-GB" dirty="0" smtClean="0"/>
              <a:t>Adjacent work-items may be packed to produce </a:t>
            </a:r>
            <a:r>
              <a:rPr lang="en-GB" dirty="0" err="1" smtClean="0"/>
              <a:t>vectorized</a:t>
            </a:r>
            <a:r>
              <a:rPr lang="en-GB" dirty="0" smtClean="0"/>
              <a:t> code</a:t>
            </a:r>
            <a:endParaRPr lang="en-GB" dirty="0" smtClean="0"/>
          </a:p>
          <a:p>
            <a:r>
              <a:rPr lang="en-GB" dirty="0" smtClean="0"/>
              <a:t>By using vector operations the compiler may not optimize as </a:t>
            </a:r>
            <a:r>
              <a:rPr lang="en-GB" dirty="0" err="1" smtClean="0"/>
              <a:t>sucessfully</a:t>
            </a:r>
            <a:endParaRPr lang="en-GB" dirty="0" smtClean="0"/>
          </a:p>
          <a:p>
            <a:r>
              <a:rPr lang="en-GB" dirty="0" smtClean="0"/>
              <a:t>So </a:t>
            </a:r>
            <a:r>
              <a:rPr lang="en-GB" b="1" i="1" u="sng" dirty="0" smtClean="0">
                <a:solidFill>
                  <a:srgbClr val="FF0000"/>
                </a:solidFill>
              </a:rPr>
              <a:t>think twice</a:t>
            </a:r>
            <a:r>
              <a:rPr lang="en-GB" dirty="0" smtClean="0">
                <a:solidFill>
                  <a:srgbClr val="FF0000"/>
                </a:solidFill>
              </a:rPr>
              <a:t> </a:t>
            </a:r>
            <a:r>
              <a:rPr lang="en-GB" dirty="0" smtClean="0"/>
              <a:t>before you explicitly </a:t>
            </a:r>
            <a:r>
              <a:rPr lang="en-GB" dirty="0" err="1" smtClean="0"/>
              <a:t>vectorize</a:t>
            </a:r>
            <a:r>
              <a:rPr lang="en-GB" dirty="0" smtClean="0"/>
              <a:t> your OpenCL kernels, you might end up hurting performance!</a:t>
            </a:r>
            <a:endParaRPr lang="en-GB" dirty="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62272"/>
            <a:ext cx="8229600" cy="1143000"/>
          </a:xfrm>
        </p:spPr>
        <p:txBody>
          <a:bodyPr>
            <a:normAutofit/>
          </a:bodyPr>
          <a:lstStyle/>
          <a:p>
            <a:r>
              <a:rPr lang="en-GB" dirty="0" smtClean="0"/>
              <a:t>Vector operations</a:t>
            </a:r>
            <a:endParaRPr lang="en-GB" dirty="0"/>
          </a:p>
        </p:txBody>
      </p:sp>
      <p:sp>
        <p:nvSpPr>
          <p:cNvPr id="5" name="Content Placeholder 4"/>
          <p:cNvSpPr>
            <a:spLocks noGrp="1"/>
          </p:cNvSpPr>
          <p:nvPr>
            <p:ph idx="1"/>
          </p:nvPr>
        </p:nvSpPr>
        <p:spPr>
          <a:xfrm>
            <a:off x="107504" y="836712"/>
            <a:ext cx="8928992" cy="4464495"/>
          </a:xfrm>
        </p:spPr>
        <p:txBody>
          <a:bodyPr>
            <a:normAutofit fontScale="77500" lnSpcReduction="20000"/>
          </a:bodyPr>
          <a:lstStyle/>
          <a:p>
            <a:r>
              <a:rPr lang="en-GB" dirty="0"/>
              <a:t>Modern microprocessors include vector units:</a:t>
            </a:r>
            <a:endParaRPr lang="en-GB" dirty="0"/>
          </a:p>
          <a:p>
            <a:pPr marL="457200" lvl="1" indent="0">
              <a:buNone/>
            </a:pPr>
            <a:r>
              <a:rPr lang="en-GB" dirty="0"/>
              <a:t>Functional units that carry out operations on blocks of numbers</a:t>
            </a:r>
            <a:endParaRPr lang="en-GB" dirty="0"/>
          </a:p>
          <a:p>
            <a:r>
              <a:rPr lang="en-GB" dirty="0"/>
              <a:t>For example, x86 CPUs have over the years introduced MMX, SSE, and AVX instruction sets </a:t>
            </a:r>
            <a:r>
              <a:rPr lang="en-GB" dirty="0" smtClean="0"/>
              <a:t>…</a:t>
            </a:r>
            <a:endParaRPr lang="en-GB" dirty="0" smtClean="0"/>
          </a:p>
          <a:p>
            <a:pPr marL="457200" lvl="1" indent="0">
              <a:buNone/>
            </a:pPr>
            <a:r>
              <a:rPr lang="en-GB" dirty="0" smtClean="0"/>
              <a:t>characterized in part by their widths (e.g. SSE operates on 128 bits at a time, AVX 256 bits </a:t>
            </a:r>
            <a:r>
              <a:rPr lang="en-GB" dirty="0" err="1" smtClean="0"/>
              <a:t>etc</a:t>
            </a:r>
            <a:r>
              <a:rPr lang="en-GB" dirty="0" smtClean="0"/>
              <a:t>)</a:t>
            </a:r>
            <a:endParaRPr lang="en-GB" dirty="0" smtClean="0"/>
          </a:p>
          <a:p>
            <a:r>
              <a:rPr lang="en-GB" dirty="0" smtClean="0"/>
              <a:t>To </a:t>
            </a:r>
            <a:r>
              <a:rPr lang="en-GB" dirty="0"/>
              <a:t>gain full performance from these processors it is important to exploit these vector units</a:t>
            </a:r>
            <a:endParaRPr lang="en-GB" dirty="0"/>
          </a:p>
          <a:p>
            <a:r>
              <a:rPr lang="en-GB" dirty="0"/>
              <a:t>Compilers can sometimes automatically exploit vector </a:t>
            </a:r>
            <a:r>
              <a:rPr lang="en-GB" dirty="0" smtClean="0"/>
              <a:t>units.</a:t>
            </a:r>
            <a:endParaRPr lang="en-GB" dirty="0" smtClean="0"/>
          </a:p>
          <a:p>
            <a:pPr marL="457200" lvl="1" indent="0">
              <a:buNone/>
            </a:pPr>
            <a:r>
              <a:rPr lang="en-GB" dirty="0" smtClean="0"/>
              <a:t>Experience </a:t>
            </a:r>
            <a:r>
              <a:rPr lang="en-GB" dirty="0"/>
              <a:t>over the years has shown, however, that you all too often have to code vector operations by hand.</a:t>
            </a:r>
            <a:endParaRPr lang="en-GB" dirty="0"/>
          </a:p>
          <a:p>
            <a:r>
              <a:rPr lang="en-GB" dirty="0"/>
              <a:t>Example using 128 bit wide SSE:</a:t>
            </a:r>
            <a:endParaRPr lang="en-GB" dirty="0"/>
          </a:p>
          <a:p>
            <a:endParaRPr lang="en-GB" dirty="0"/>
          </a:p>
        </p:txBody>
      </p:sp>
      <p:sp>
        <p:nvSpPr>
          <p:cNvPr id="8" name="TextBox 7"/>
          <p:cNvSpPr txBox="1"/>
          <p:nvPr/>
        </p:nvSpPr>
        <p:spPr>
          <a:xfrm>
            <a:off x="82550" y="5315143"/>
            <a:ext cx="9061450" cy="1354217"/>
          </a:xfrm>
          <a:prstGeom prst="rect">
            <a:avLst/>
          </a:prstGeom>
          <a:noFill/>
        </p:spPr>
        <p:txBody>
          <a:bodyPr wrap="square" rtlCol="0">
            <a:spAutoFit/>
          </a:bodyPr>
          <a:lstStyle/>
          <a:p>
            <a:r>
              <a:rPr lang="en-US" sz="1400" b="1" dirty="0" smtClean="0">
                <a:solidFill>
                  <a:schemeClr val="tx1"/>
                </a:solidFill>
                <a:latin typeface="Courier New Bold" panose="02070309020205020404"/>
              </a:rPr>
              <a:t>#include "</a:t>
            </a:r>
            <a:r>
              <a:rPr lang="en-US" sz="1400" b="1" dirty="0" err="1" smtClean="0">
                <a:solidFill>
                  <a:schemeClr val="tx1"/>
                </a:solidFill>
                <a:latin typeface="Courier New Bold" panose="02070309020205020404"/>
              </a:rPr>
              <a:t>xmmintrin.h</a:t>
            </a:r>
            <a:r>
              <a:rPr lang="en-US" sz="1400" b="1" dirty="0" smtClean="0">
                <a:solidFill>
                  <a:schemeClr val="tx1"/>
                </a:solidFill>
                <a:latin typeface="Courier New Bold" panose="02070309020205020404"/>
              </a:rPr>
              <a:t> "     // vector </a:t>
            </a:r>
            <a:r>
              <a:rPr lang="en-US" sz="1400" b="1" dirty="0" err="1" smtClean="0">
                <a:solidFill>
                  <a:schemeClr val="tx1"/>
                </a:solidFill>
                <a:latin typeface="Courier New Bold" panose="02070309020205020404"/>
              </a:rPr>
              <a:t>intrinsics</a:t>
            </a:r>
            <a:r>
              <a:rPr lang="en-US" sz="1400" b="1" dirty="0" smtClean="0">
                <a:solidFill>
                  <a:schemeClr val="tx1"/>
                </a:solidFill>
                <a:latin typeface="Courier New Bold" panose="02070309020205020404"/>
              </a:rPr>
              <a:t> from </a:t>
            </a:r>
            <a:r>
              <a:rPr lang="en-US" sz="1400" b="1" dirty="0" err="1" smtClean="0">
                <a:solidFill>
                  <a:schemeClr val="tx1"/>
                </a:solidFill>
                <a:latin typeface="Courier New Bold" panose="02070309020205020404"/>
              </a:rPr>
              <a:t>gcc</a:t>
            </a:r>
            <a:r>
              <a:rPr lang="en-US" sz="1400" b="1" dirty="0" smtClean="0">
                <a:solidFill>
                  <a:schemeClr val="tx1"/>
                </a:solidFill>
                <a:latin typeface="Courier New Bold" panose="02070309020205020404"/>
              </a:rPr>
              <a:t> for SSE (128 bit wide)</a:t>
            </a:r>
            <a:endParaRPr lang="en-US" sz="1400" b="1" dirty="0" smtClean="0">
              <a:solidFill>
                <a:schemeClr val="tx1"/>
              </a:solidFill>
              <a:latin typeface="Courier New Bold" panose="02070309020205020404"/>
            </a:endParaRPr>
          </a:p>
          <a:p>
            <a:endParaRPr lang="en-US" sz="1400" b="1" dirty="0" smtClean="0">
              <a:solidFill>
                <a:schemeClr val="tx1"/>
              </a:solidFill>
              <a:latin typeface="Courier New Bold" panose="02070309020205020404"/>
            </a:endParaRPr>
          </a:p>
          <a:p>
            <a:r>
              <a:rPr lang="en-US" sz="1400" b="1" dirty="0" smtClean="0">
                <a:solidFill>
                  <a:schemeClr val="tx1"/>
                </a:solidFill>
                <a:latin typeface="Courier New Bold" panose="02070309020205020404"/>
              </a:rPr>
              <a:t>__m128 ramp = _</a:t>
            </a:r>
            <a:r>
              <a:rPr lang="en-US" sz="1400" b="1" dirty="0" err="1" smtClean="0">
                <a:solidFill>
                  <a:schemeClr val="tx1"/>
                </a:solidFill>
                <a:latin typeface="Courier New Bold" panose="02070309020205020404"/>
              </a:rPr>
              <a:t>mm_setr_ps</a:t>
            </a:r>
            <a:r>
              <a:rPr lang="en-US" sz="1400" b="1" dirty="0" smtClean="0">
                <a:solidFill>
                  <a:schemeClr val="tx1"/>
                </a:solidFill>
                <a:latin typeface="Courier New Bold" panose="02070309020205020404"/>
              </a:rPr>
              <a:t>(0.5, 1.5, 2.5, 3.5);   </a:t>
            </a:r>
            <a:r>
              <a:rPr lang="en-US" sz="1200" b="1" dirty="0" smtClean="0">
                <a:solidFill>
                  <a:schemeClr val="tx1"/>
                </a:solidFill>
                <a:latin typeface="Courier New Bold" panose="02070309020205020404"/>
              </a:rPr>
              <a:t>// pack 4 floats into vector register</a:t>
            </a:r>
            <a:endParaRPr lang="en-US" sz="1200" b="1" dirty="0" smtClean="0">
              <a:solidFill>
                <a:schemeClr val="tx1"/>
              </a:solidFill>
              <a:latin typeface="Courier New Bold" panose="02070309020205020404"/>
            </a:endParaRPr>
          </a:p>
          <a:p>
            <a:r>
              <a:rPr lang="en-US" sz="1400" b="1" dirty="0" smtClean="0">
                <a:solidFill>
                  <a:schemeClr val="tx1"/>
                </a:solidFill>
                <a:latin typeface="Courier New Bold" panose="02070309020205020404"/>
              </a:rPr>
              <a:t>__m128 </a:t>
            </a:r>
            <a:r>
              <a:rPr lang="en-US" sz="1400" b="1" dirty="0" err="1" smtClean="0">
                <a:solidFill>
                  <a:schemeClr val="tx1"/>
                </a:solidFill>
                <a:latin typeface="Courier New Bold" panose="02070309020205020404"/>
              </a:rPr>
              <a:t>vstep</a:t>
            </a:r>
            <a:r>
              <a:rPr lang="en-US" sz="1400" b="1" dirty="0" smtClean="0">
                <a:solidFill>
                  <a:schemeClr val="tx1"/>
                </a:solidFill>
                <a:latin typeface="Courier New Bold" panose="02070309020205020404"/>
              </a:rPr>
              <a:t> = _mm_load1_ps(&amp;step);              </a:t>
            </a:r>
            <a:r>
              <a:rPr lang="en-US" sz="1200" b="1" dirty="0" smtClean="0">
                <a:solidFill>
                  <a:schemeClr val="tx1"/>
                </a:solidFill>
                <a:latin typeface="Courier New Bold" panose="02070309020205020404"/>
              </a:rPr>
              <a:t>// pack step into a vector register</a:t>
            </a:r>
            <a:endParaRPr lang="en-US" sz="1200" b="1" dirty="0" smtClean="0">
              <a:solidFill>
                <a:schemeClr val="tx1"/>
              </a:solidFill>
              <a:latin typeface="Courier New Bold" panose="02070309020205020404"/>
            </a:endParaRPr>
          </a:p>
          <a:p>
            <a:r>
              <a:rPr lang="en-US" sz="1400" b="1" dirty="0" smtClean="0">
                <a:solidFill>
                  <a:schemeClr val="tx1"/>
                </a:solidFill>
                <a:latin typeface="Courier New Bold" panose="02070309020205020404"/>
              </a:rPr>
              <a:t>__m128 </a:t>
            </a:r>
            <a:r>
              <a:rPr lang="en-US" sz="1400" b="1" dirty="0" err="1" smtClean="0">
                <a:solidFill>
                  <a:schemeClr val="tx1"/>
                </a:solidFill>
                <a:latin typeface="Courier New Bold" panose="02070309020205020404"/>
              </a:rPr>
              <a:t>xvec</a:t>
            </a:r>
            <a:r>
              <a:rPr lang="en-US" sz="1400" b="1" dirty="0" smtClean="0">
                <a:solidFill>
                  <a:schemeClr val="tx1"/>
                </a:solidFill>
                <a:latin typeface="Courier New Bold" panose="02070309020205020404"/>
              </a:rPr>
              <a:t>; = _</a:t>
            </a:r>
            <a:r>
              <a:rPr lang="en-US" sz="1400" b="1" dirty="0" err="1" smtClean="0">
                <a:solidFill>
                  <a:schemeClr val="tx1"/>
                </a:solidFill>
                <a:latin typeface="Courier New Bold" panose="02070309020205020404"/>
              </a:rPr>
              <a:t>mm_mul_ps</a:t>
            </a:r>
            <a:r>
              <a:rPr lang="en-US" sz="1400" b="1" dirty="0" smtClean="0">
                <a:solidFill>
                  <a:schemeClr val="tx1"/>
                </a:solidFill>
                <a:latin typeface="Courier New Bold" panose="02070309020205020404"/>
              </a:rPr>
              <a:t>(</a:t>
            </a:r>
            <a:r>
              <a:rPr lang="en-US" sz="1400" b="1" dirty="0" err="1" smtClean="0">
                <a:solidFill>
                  <a:schemeClr val="tx1"/>
                </a:solidFill>
                <a:latin typeface="Courier New Bold" panose="02070309020205020404"/>
              </a:rPr>
              <a:t>ramp,vstep</a:t>
            </a:r>
            <a:r>
              <a:rPr lang="en-US" sz="1400" b="1" dirty="0" smtClean="0">
                <a:solidFill>
                  <a:schemeClr val="tx1"/>
                </a:solidFill>
                <a:latin typeface="Courier New Bold" panose="02070309020205020404"/>
              </a:rPr>
              <a:t>);           </a:t>
            </a:r>
            <a:r>
              <a:rPr lang="en-US" sz="1200" b="1" dirty="0" smtClean="0">
                <a:solidFill>
                  <a:schemeClr val="tx1"/>
                </a:solidFill>
                <a:latin typeface="Courier New Bold" panose="02070309020205020404"/>
              </a:rPr>
              <a:t>// multiple corresponding 32 bit</a:t>
            </a:r>
            <a:endParaRPr lang="en-US" sz="1200" b="1" dirty="0" smtClean="0">
              <a:solidFill>
                <a:schemeClr val="tx1"/>
              </a:solidFill>
              <a:latin typeface="Courier New Bold" panose="02070309020205020404"/>
            </a:endParaRPr>
          </a:p>
          <a:p>
            <a:r>
              <a:rPr lang="en-US" sz="1200" b="1" dirty="0">
                <a:latin typeface="Courier New Bold" panose="02070309020205020404"/>
              </a:rPr>
              <a:t> </a:t>
            </a:r>
            <a:r>
              <a:rPr lang="en-US" sz="1200" b="1" dirty="0" smtClean="0">
                <a:latin typeface="Courier New Bold" panose="02070309020205020404"/>
              </a:rPr>
              <a:t>                                                        // </a:t>
            </a:r>
            <a:r>
              <a:rPr lang="en-US" sz="1200" b="1" dirty="0" smtClean="0">
                <a:solidFill>
                  <a:schemeClr val="tx1"/>
                </a:solidFill>
                <a:latin typeface="Courier New Bold" panose="02070309020205020404"/>
              </a:rPr>
              <a:t> floats and assign to </a:t>
            </a:r>
            <a:r>
              <a:rPr lang="en-US" sz="1200" b="1" dirty="0" err="1" smtClean="0">
                <a:solidFill>
                  <a:schemeClr val="tx1"/>
                </a:solidFill>
                <a:latin typeface="Courier New Bold" panose="02070309020205020404"/>
              </a:rPr>
              <a:t>xvec</a:t>
            </a:r>
            <a:endParaRPr lang="en-US" sz="1200" b="1" dirty="0" smtClean="0">
              <a:solidFill>
                <a:schemeClr val="tx1"/>
              </a:solidFill>
              <a:latin typeface="Courier New Bold" panose="02070309020205020404"/>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Vector </a:t>
            </a:r>
            <a:r>
              <a:rPr lang="en-GB" dirty="0" err="1" smtClean="0"/>
              <a:t>intrinsics</a:t>
            </a:r>
            <a:r>
              <a:rPr lang="en-GB" dirty="0" smtClean="0"/>
              <a:t> challenges</a:t>
            </a:r>
            <a:endParaRPr lang="en-GB" dirty="0"/>
          </a:p>
        </p:txBody>
      </p:sp>
      <p:sp>
        <p:nvSpPr>
          <p:cNvPr id="3" name="Content Placeholder 2"/>
          <p:cNvSpPr>
            <a:spLocks noGrp="1"/>
          </p:cNvSpPr>
          <p:nvPr>
            <p:ph idx="1"/>
          </p:nvPr>
        </p:nvSpPr>
        <p:spPr>
          <a:xfrm>
            <a:off x="107504" y="1412776"/>
            <a:ext cx="8856984" cy="4525963"/>
          </a:xfrm>
        </p:spPr>
        <p:txBody>
          <a:bodyPr>
            <a:normAutofit fontScale="77500" lnSpcReduction="20000"/>
          </a:bodyPr>
          <a:lstStyle/>
          <a:p>
            <a:r>
              <a:rPr lang="en-GB" dirty="0"/>
              <a:t>Requires an assembly code style of programming:</a:t>
            </a:r>
            <a:endParaRPr lang="en-GB" dirty="0"/>
          </a:p>
          <a:p>
            <a:pPr lvl="1"/>
            <a:r>
              <a:rPr lang="en-GB" dirty="0"/>
              <a:t>Load into registers</a:t>
            </a:r>
            <a:endParaRPr lang="en-GB" dirty="0"/>
          </a:p>
          <a:p>
            <a:pPr lvl="1"/>
            <a:r>
              <a:rPr lang="en-GB" dirty="0"/>
              <a:t>Operate with register operands to produce values in another vector register</a:t>
            </a:r>
            <a:endParaRPr lang="en-GB" dirty="0"/>
          </a:p>
          <a:p>
            <a:r>
              <a:rPr lang="en-GB" dirty="0"/>
              <a:t>Non portable</a:t>
            </a:r>
            <a:endParaRPr lang="en-GB" dirty="0"/>
          </a:p>
          <a:p>
            <a:pPr lvl="1"/>
            <a:r>
              <a:rPr lang="en-GB" dirty="0"/>
              <a:t>Change vector instruction set (even from the same vendor) and code must be re-written. Compilers might treat them differently too</a:t>
            </a:r>
            <a:endParaRPr lang="en-GB" dirty="0"/>
          </a:p>
          <a:p>
            <a:r>
              <a:rPr lang="en-GB" dirty="0"/>
              <a:t>Consequences:</a:t>
            </a:r>
            <a:endParaRPr lang="en-GB" dirty="0"/>
          </a:p>
          <a:p>
            <a:pPr lvl="1"/>
            <a:r>
              <a:rPr lang="en-GB" dirty="0"/>
              <a:t>Very few programmers are willing to code with </a:t>
            </a:r>
            <a:r>
              <a:rPr lang="en-GB" dirty="0" err="1"/>
              <a:t>intrinsics</a:t>
            </a:r>
            <a:endParaRPr lang="en-GB" dirty="0"/>
          </a:p>
          <a:p>
            <a:pPr lvl="1"/>
            <a:r>
              <a:rPr lang="en-GB" dirty="0"/>
              <a:t>Most programs only exploit vector instructions that the compiler can automatically generate – which can be hit or miss</a:t>
            </a:r>
            <a:endParaRPr lang="en-GB" dirty="0"/>
          </a:p>
          <a:p>
            <a:pPr lvl="1"/>
            <a:r>
              <a:rPr lang="en-GB" dirty="0"/>
              <a:t>Most programs grossly under exploit available performance.</a:t>
            </a:r>
            <a:endParaRPr lang="en-GB" dirty="0"/>
          </a:p>
          <a:p>
            <a:endParaRPr lang="en-GB" dirty="0"/>
          </a:p>
        </p:txBody>
      </p:sp>
      <p:sp>
        <p:nvSpPr>
          <p:cNvPr id="4" name="TextBox 3"/>
          <p:cNvSpPr txBox="1"/>
          <p:nvPr/>
        </p:nvSpPr>
        <p:spPr>
          <a:xfrm>
            <a:off x="1403648" y="5805264"/>
            <a:ext cx="6552728" cy="1015663"/>
          </a:xfrm>
          <a:prstGeom prst="rect">
            <a:avLst/>
          </a:prstGeom>
          <a:noFill/>
        </p:spPr>
        <p:txBody>
          <a:bodyPr wrap="square" rtlCol="0">
            <a:spAutoFit/>
          </a:bodyPr>
          <a:lstStyle/>
          <a:p>
            <a:r>
              <a:rPr lang="en-GB" sz="2000" dirty="0">
                <a:solidFill>
                  <a:schemeClr val="accent1"/>
                </a:solidFill>
              </a:rPr>
              <a:t>Solution: a  high level portable vector instruction set … which is precisely what OpenCL provides. </a:t>
            </a:r>
            <a:endParaRPr lang="en-GB" sz="2000" dirty="0">
              <a:solidFill>
                <a:schemeClr val="accent1"/>
              </a:solidFill>
            </a:endParaRPr>
          </a:p>
          <a:p>
            <a:endParaRPr lang="en-GB" sz="2000" dirty="0">
              <a:solidFill>
                <a:schemeClr val="accent1"/>
              </a:solidFill>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Types</a:t>
            </a:r>
            <a:endParaRPr lang="en-GB" dirty="0"/>
          </a:p>
        </p:txBody>
      </p:sp>
      <p:sp>
        <p:nvSpPr>
          <p:cNvPr id="3" name="Content Placeholder 2"/>
          <p:cNvSpPr>
            <a:spLocks noGrp="1"/>
          </p:cNvSpPr>
          <p:nvPr>
            <p:ph idx="1"/>
          </p:nvPr>
        </p:nvSpPr>
        <p:spPr/>
        <p:txBody>
          <a:bodyPr>
            <a:normAutofit fontScale="77500" lnSpcReduction="20000"/>
          </a:bodyPr>
          <a:lstStyle/>
          <a:p>
            <a:r>
              <a:rPr lang="en-GB" dirty="0"/>
              <a:t>The OpenCL C kernel programming language provides a set of vector instructions:</a:t>
            </a:r>
            <a:endParaRPr lang="en-GB" dirty="0"/>
          </a:p>
          <a:p>
            <a:pPr lvl="1"/>
            <a:r>
              <a:rPr lang="en-GB" dirty="0"/>
              <a:t>These are portable between different vector instruction sets</a:t>
            </a:r>
            <a:endParaRPr lang="en-GB" dirty="0"/>
          </a:p>
          <a:p>
            <a:r>
              <a:rPr lang="en-GB" dirty="0"/>
              <a:t>These instructions support vector lengths of 2, 4, 8, and 16 … for example:</a:t>
            </a:r>
            <a:endParaRPr lang="en-GB" dirty="0"/>
          </a:p>
          <a:p>
            <a:pPr lvl="1"/>
            <a:r>
              <a:rPr lang="en-GB" b="1" dirty="0">
                <a:latin typeface="Courier New Bold" panose="02070309020205020404"/>
              </a:rPr>
              <a:t>char2, ushort4, int8, float16, double2</a:t>
            </a:r>
            <a:r>
              <a:rPr lang="en-GB" dirty="0"/>
              <a:t>, …</a:t>
            </a:r>
            <a:endParaRPr lang="en-GB" dirty="0"/>
          </a:p>
          <a:p>
            <a:r>
              <a:rPr lang="en-GB" dirty="0"/>
              <a:t>Properties of these types include:</a:t>
            </a:r>
            <a:endParaRPr lang="en-GB" dirty="0"/>
          </a:p>
          <a:p>
            <a:pPr lvl="1"/>
            <a:r>
              <a:rPr lang="en-GB" dirty="0"/>
              <a:t>Endian safe</a:t>
            </a:r>
            <a:endParaRPr lang="en-GB" dirty="0"/>
          </a:p>
          <a:p>
            <a:pPr lvl="1"/>
            <a:r>
              <a:rPr lang="en-GB" dirty="0"/>
              <a:t>Aligned at vector length</a:t>
            </a:r>
            <a:endParaRPr lang="en-GB" dirty="0"/>
          </a:p>
          <a:p>
            <a:pPr lvl="1"/>
            <a:r>
              <a:rPr lang="en-GB" dirty="0"/>
              <a:t>Vector operations (</a:t>
            </a:r>
            <a:r>
              <a:rPr lang="en-GB" dirty="0" err="1"/>
              <a:t>elementwise</a:t>
            </a:r>
            <a:r>
              <a:rPr lang="en-GB" dirty="0"/>
              <a:t>) and built-in functions</a:t>
            </a:r>
            <a:endParaRPr lang="en-GB" dirty="0"/>
          </a:p>
          <a:p>
            <a:endParaRPr lang="en-GB" dirty="0"/>
          </a:p>
        </p:txBody>
      </p:sp>
      <p:sp>
        <p:nvSpPr>
          <p:cNvPr id="5" name="TextBox 4"/>
          <p:cNvSpPr txBox="1"/>
          <p:nvPr/>
        </p:nvSpPr>
        <p:spPr>
          <a:xfrm>
            <a:off x="4355976" y="6002977"/>
            <a:ext cx="4382979" cy="646331"/>
          </a:xfrm>
          <a:prstGeom prst="rect">
            <a:avLst/>
          </a:prstGeom>
          <a:noFill/>
        </p:spPr>
        <p:txBody>
          <a:bodyPr wrap="square" rtlCol="0">
            <a:spAutoFit/>
          </a:bodyPr>
          <a:lstStyle/>
          <a:p>
            <a:r>
              <a:rPr lang="en-GB" dirty="0" smtClean="0">
                <a:solidFill>
                  <a:schemeClr val="accent1"/>
                </a:solidFill>
              </a:rPr>
              <a:t>Remember, double (and hence vectors of double) are optional in OpenCL v1.1</a:t>
            </a:r>
            <a:endParaRPr lang="en-GB" dirty="0">
              <a:solidFill>
                <a:schemeClr val="accent1"/>
              </a:solidFill>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smtClean="0"/>
              <a:t>Vector Operations</a:t>
            </a:r>
            <a:endParaRPr lang="en-GB" dirty="0"/>
          </a:p>
        </p:txBody>
      </p:sp>
      <p:sp>
        <p:nvSpPr>
          <p:cNvPr id="3" name="Content Placeholder 2"/>
          <p:cNvSpPr>
            <a:spLocks noGrp="1"/>
          </p:cNvSpPr>
          <p:nvPr>
            <p:ph idx="1"/>
          </p:nvPr>
        </p:nvSpPr>
        <p:spPr>
          <a:xfrm>
            <a:off x="457200" y="952128"/>
            <a:ext cx="3106688" cy="676672"/>
          </a:xfrm>
        </p:spPr>
        <p:txBody>
          <a:bodyPr/>
          <a:lstStyle/>
          <a:p>
            <a:r>
              <a:rPr lang="en-GB" dirty="0" smtClean="0"/>
              <a:t>Vector literal</a:t>
            </a:r>
            <a:endParaRPr lang="en-GB" dirty="0"/>
          </a:p>
        </p:txBody>
      </p:sp>
      <p:sp>
        <p:nvSpPr>
          <p:cNvPr id="4" name="Content Placeholder 2"/>
          <p:cNvSpPr txBox="1"/>
          <p:nvPr/>
        </p:nvSpPr>
        <p:spPr>
          <a:xfrm>
            <a:off x="467290" y="2924944"/>
            <a:ext cx="5040814" cy="676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smtClean="0"/>
              <a:t>Vector components</a:t>
            </a:r>
            <a:endParaRPr lang="en-GB" dirty="0"/>
          </a:p>
        </p:txBody>
      </p:sp>
      <p:sp>
        <p:nvSpPr>
          <p:cNvPr id="5" name="Content Placeholder 2"/>
          <p:cNvSpPr txBox="1"/>
          <p:nvPr/>
        </p:nvSpPr>
        <p:spPr>
          <a:xfrm>
            <a:off x="457200" y="4912568"/>
            <a:ext cx="3106688" cy="676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smtClean="0"/>
              <a:t>Vector ops</a:t>
            </a:r>
            <a:endParaRPr lang="en-GB" dirty="0"/>
          </a:p>
        </p:txBody>
      </p:sp>
      <p:sp>
        <p:nvSpPr>
          <p:cNvPr id="6" name="TextBox 5"/>
          <p:cNvSpPr txBox="1"/>
          <p:nvPr/>
        </p:nvSpPr>
        <p:spPr>
          <a:xfrm>
            <a:off x="611560" y="1686088"/>
            <a:ext cx="2447192" cy="307777"/>
          </a:xfrm>
          <a:prstGeom prst="rect">
            <a:avLst/>
          </a:prstGeom>
          <a:noFill/>
        </p:spPr>
        <p:txBody>
          <a:bodyPr wrap="none" rtlCol="0">
            <a:spAutoFit/>
          </a:bodyPr>
          <a:lstStyle/>
          <a:p>
            <a:r>
              <a:rPr lang="en-GB" sz="1400" b="1" dirty="0">
                <a:solidFill>
                  <a:schemeClr val="accent3"/>
                </a:solidFill>
                <a:latin typeface="Courier New Bold" panose="02070309020205020404"/>
              </a:rPr>
              <a:t>i</a:t>
            </a:r>
            <a:r>
              <a:rPr lang="en-GB" sz="1400" b="1" dirty="0" smtClean="0">
                <a:solidFill>
                  <a:schemeClr val="accent3"/>
                </a:solidFill>
                <a:latin typeface="Courier New Bold" panose="02070309020205020404"/>
              </a:rPr>
              <a:t>nt4</a:t>
            </a:r>
            <a:r>
              <a:rPr lang="en-GB" sz="1400" b="1" dirty="0" smtClean="0">
                <a:latin typeface="Courier New Bold" panose="02070309020205020404"/>
              </a:rPr>
              <a:t> vi0 = (</a:t>
            </a:r>
            <a:r>
              <a:rPr lang="en-GB" sz="1400" b="1" dirty="0" smtClean="0">
                <a:solidFill>
                  <a:schemeClr val="accent3"/>
                </a:solidFill>
                <a:latin typeface="Courier New Bold" panose="02070309020205020404"/>
              </a:rPr>
              <a:t>int4</a:t>
            </a:r>
            <a:r>
              <a:rPr lang="en-GB" sz="1400" b="1" dirty="0" smtClean="0">
                <a:latin typeface="Courier New Bold" panose="02070309020205020404"/>
              </a:rPr>
              <a:t>) -7;</a:t>
            </a:r>
            <a:endParaRPr lang="en-GB" sz="1400" b="1" dirty="0" smtClean="0">
              <a:latin typeface="Courier New Bold" panose="02070309020205020404"/>
            </a:endParaRPr>
          </a:p>
        </p:txBody>
      </p:sp>
      <p:sp>
        <p:nvSpPr>
          <p:cNvPr id="7" name="TextBox 6"/>
          <p:cNvSpPr txBox="1"/>
          <p:nvPr/>
        </p:nvSpPr>
        <p:spPr>
          <a:xfrm>
            <a:off x="611560" y="2396876"/>
            <a:ext cx="3524585" cy="307777"/>
          </a:xfrm>
          <a:prstGeom prst="rect">
            <a:avLst/>
          </a:prstGeom>
          <a:noFill/>
        </p:spPr>
        <p:txBody>
          <a:bodyPr wrap="none" rtlCol="0">
            <a:spAutoFit/>
          </a:bodyPr>
          <a:lstStyle/>
          <a:p>
            <a:r>
              <a:rPr lang="en-GB" sz="1400" b="1" dirty="0">
                <a:solidFill>
                  <a:schemeClr val="accent3"/>
                </a:solidFill>
                <a:latin typeface="Courier New Bold" panose="02070309020205020404"/>
              </a:rPr>
              <a:t>i</a:t>
            </a:r>
            <a:r>
              <a:rPr lang="en-GB" sz="1400" b="1" dirty="0" smtClean="0">
                <a:solidFill>
                  <a:schemeClr val="accent3"/>
                </a:solidFill>
                <a:latin typeface="Courier New Bold" panose="02070309020205020404"/>
              </a:rPr>
              <a:t>nt4</a:t>
            </a:r>
            <a:r>
              <a:rPr lang="en-GB" sz="1400" b="1" dirty="0" smtClean="0">
                <a:latin typeface="Courier New Bold" panose="02070309020205020404"/>
              </a:rPr>
              <a:t> vi1 = (</a:t>
            </a:r>
            <a:r>
              <a:rPr lang="en-GB" sz="1400" b="1" dirty="0" smtClean="0">
                <a:solidFill>
                  <a:schemeClr val="accent3"/>
                </a:solidFill>
                <a:latin typeface="Courier New Bold" panose="02070309020205020404"/>
              </a:rPr>
              <a:t>int4</a:t>
            </a:r>
            <a:r>
              <a:rPr lang="en-GB" sz="1400" b="1" dirty="0" smtClean="0">
                <a:latin typeface="Courier New Bold" panose="02070309020205020404"/>
              </a:rPr>
              <a:t>) (0, 1, 2, 3);</a:t>
            </a:r>
            <a:endParaRPr lang="en-GB" sz="1400" b="1" dirty="0" smtClean="0">
              <a:latin typeface="Courier New Bold" panose="02070309020205020404"/>
            </a:endParaRPr>
          </a:p>
        </p:txBody>
      </p:sp>
      <p:sp>
        <p:nvSpPr>
          <p:cNvPr id="8" name="TextBox 7"/>
          <p:cNvSpPr txBox="1"/>
          <p:nvPr/>
        </p:nvSpPr>
        <p:spPr>
          <a:xfrm>
            <a:off x="611560" y="3652950"/>
            <a:ext cx="1908495" cy="307777"/>
          </a:xfrm>
          <a:prstGeom prst="rect">
            <a:avLst/>
          </a:prstGeom>
          <a:noFill/>
        </p:spPr>
        <p:txBody>
          <a:bodyPr wrap="none" rtlCol="0">
            <a:spAutoFit/>
          </a:bodyPr>
          <a:lstStyle/>
          <a:p>
            <a:r>
              <a:rPr lang="en-GB" sz="1400" b="1" dirty="0">
                <a:latin typeface="Courier New Bold" panose="02070309020205020404"/>
              </a:rPr>
              <a:t>v</a:t>
            </a:r>
            <a:r>
              <a:rPr lang="en-GB" sz="1400" b="1" dirty="0" smtClean="0">
                <a:latin typeface="Courier New Bold" panose="02070309020205020404"/>
              </a:rPr>
              <a:t>i0.lo = vi1.hi;</a:t>
            </a:r>
            <a:endParaRPr lang="en-GB" sz="1400" b="1" dirty="0" smtClean="0">
              <a:latin typeface="Courier New Bold" panose="02070309020205020404"/>
            </a:endParaRPr>
          </a:p>
        </p:txBody>
      </p:sp>
      <p:sp>
        <p:nvSpPr>
          <p:cNvPr id="9" name="TextBox 8"/>
          <p:cNvSpPr txBox="1"/>
          <p:nvPr/>
        </p:nvSpPr>
        <p:spPr>
          <a:xfrm>
            <a:off x="611560" y="4301022"/>
            <a:ext cx="4601979" cy="307777"/>
          </a:xfrm>
          <a:prstGeom prst="rect">
            <a:avLst/>
          </a:prstGeom>
          <a:noFill/>
        </p:spPr>
        <p:txBody>
          <a:bodyPr wrap="none" rtlCol="0">
            <a:spAutoFit/>
          </a:bodyPr>
          <a:lstStyle/>
          <a:p>
            <a:r>
              <a:rPr lang="en-GB" sz="1400" b="1" dirty="0" smtClean="0">
                <a:solidFill>
                  <a:schemeClr val="accent3"/>
                </a:solidFill>
                <a:latin typeface="Courier New Bold" panose="02070309020205020404"/>
              </a:rPr>
              <a:t>int8</a:t>
            </a:r>
            <a:r>
              <a:rPr lang="en-GB" sz="1400" b="1" dirty="0" smtClean="0">
                <a:latin typeface="Courier New Bold" panose="02070309020205020404"/>
              </a:rPr>
              <a:t> v8 = (</a:t>
            </a:r>
            <a:r>
              <a:rPr lang="en-GB" sz="1400" b="1" dirty="0" smtClean="0">
                <a:solidFill>
                  <a:schemeClr val="accent3"/>
                </a:solidFill>
                <a:latin typeface="Courier New Bold" panose="02070309020205020404"/>
              </a:rPr>
              <a:t>int8</a:t>
            </a:r>
            <a:r>
              <a:rPr lang="en-GB" sz="1400" b="1" dirty="0" smtClean="0">
                <a:latin typeface="Courier New Bold" panose="02070309020205020404"/>
              </a:rPr>
              <a:t>) (vi0, vi1.s01, vi1.odd);</a:t>
            </a:r>
            <a:endParaRPr lang="en-GB" sz="1400" b="1" dirty="0" smtClean="0">
              <a:latin typeface="Courier New Bold" panose="02070309020205020404"/>
            </a:endParaRPr>
          </a:p>
        </p:txBody>
      </p:sp>
      <p:sp>
        <p:nvSpPr>
          <p:cNvPr id="10" name="TextBox 9"/>
          <p:cNvSpPr txBox="1"/>
          <p:nvPr/>
        </p:nvSpPr>
        <p:spPr>
          <a:xfrm>
            <a:off x="611560" y="5637236"/>
            <a:ext cx="1369799" cy="307777"/>
          </a:xfrm>
          <a:prstGeom prst="rect">
            <a:avLst/>
          </a:prstGeom>
          <a:noFill/>
        </p:spPr>
        <p:txBody>
          <a:bodyPr wrap="none" rtlCol="0">
            <a:spAutoFit/>
          </a:bodyPr>
          <a:lstStyle/>
          <a:p>
            <a:r>
              <a:rPr lang="en-GB" sz="1400" b="1" dirty="0" smtClean="0">
                <a:latin typeface="Courier New Bold" panose="02070309020205020404"/>
              </a:rPr>
              <a:t>vi0 += vi1;</a:t>
            </a:r>
            <a:endParaRPr lang="en-GB" sz="1400" b="1" dirty="0" smtClean="0">
              <a:latin typeface="Courier New Bold" panose="02070309020205020404"/>
            </a:endParaRPr>
          </a:p>
        </p:txBody>
      </p:sp>
      <p:sp>
        <p:nvSpPr>
          <p:cNvPr id="11" name="TextBox 10"/>
          <p:cNvSpPr txBox="1"/>
          <p:nvPr/>
        </p:nvSpPr>
        <p:spPr>
          <a:xfrm>
            <a:off x="611560" y="6217567"/>
            <a:ext cx="1800756" cy="307777"/>
          </a:xfrm>
          <a:prstGeom prst="rect">
            <a:avLst/>
          </a:prstGeom>
          <a:noFill/>
        </p:spPr>
        <p:txBody>
          <a:bodyPr wrap="none" rtlCol="0">
            <a:spAutoFit/>
          </a:bodyPr>
          <a:lstStyle/>
          <a:p>
            <a:r>
              <a:rPr lang="en-GB" sz="1400" b="1" dirty="0" smtClean="0">
                <a:latin typeface="Courier New Bold" panose="02070309020205020404"/>
              </a:rPr>
              <a:t>vi0 = </a:t>
            </a:r>
            <a:r>
              <a:rPr lang="en-GB" sz="1400" b="1" dirty="0" smtClean="0">
                <a:solidFill>
                  <a:schemeClr val="tx2">
                    <a:lumMod val="75000"/>
                  </a:schemeClr>
                </a:solidFill>
                <a:latin typeface="Courier New Bold" panose="02070309020205020404"/>
              </a:rPr>
              <a:t>abs</a:t>
            </a:r>
            <a:r>
              <a:rPr lang="en-GB" sz="1400" b="1" dirty="0" smtClean="0">
                <a:latin typeface="Courier New Bold" panose="02070309020205020404"/>
              </a:rPr>
              <a:t>(vi0);</a:t>
            </a:r>
            <a:endParaRPr lang="en-GB" sz="1400" b="1" dirty="0" smtClean="0">
              <a:latin typeface="Courier New Bold" panose="02070309020205020404"/>
            </a:endParaRPr>
          </a:p>
        </p:txBody>
      </p:sp>
      <p:graphicFrame>
        <p:nvGraphicFramePr>
          <p:cNvPr id="12" name="Group 140"/>
          <p:cNvGraphicFramePr>
            <a:graphicFrameLocks noGrp="1"/>
          </p:cNvGraphicFramePr>
          <p:nvPr/>
        </p:nvGraphicFramePr>
        <p:xfrm>
          <a:off x="4470007" y="1638092"/>
          <a:ext cx="1709737" cy="322942"/>
        </p:xfrm>
        <a:graphic>
          <a:graphicData uri="http://schemas.openxmlformats.org/drawingml/2006/table">
            <a:tbl>
              <a:tblPr/>
              <a:tblGrid>
                <a:gridCol w="427037"/>
                <a:gridCol w="427038"/>
                <a:gridCol w="428625"/>
                <a:gridCol w="427037"/>
              </a:tblGrid>
              <a:tr h="322942">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-7</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-7</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-7</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-7</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13" name="Group 140"/>
          <p:cNvGraphicFramePr>
            <a:graphicFrameLocks noGrp="1"/>
          </p:cNvGraphicFramePr>
          <p:nvPr/>
        </p:nvGraphicFramePr>
        <p:xfrm>
          <a:off x="4932040" y="2375320"/>
          <a:ext cx="1709737" cy="322942"/>
        </p:xfrm>
        <a:graphic>
          <a:graphicData uri="http://schemas.openxmlformats.org/drawingml/2006/table">
            <a:tbl>
              <a:tblPr/>
              <a:tblGrid>
                <a:gridCol w="427037"/>
                <a:gridCol w="427038"/>
                <a:gridCol w="428625"/>
                <a:gridCol w="427037"/>
              </a:tblGrid>
              <a:tr h="322942">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0</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1</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2</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3</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14" name="Group 140"/>
          <p:cNvGraphicFramePr>
            <a:graphicFrameLocks noGrp="1"/>
          </p:cNvGraphicFramePr>
          <p:nvPr/>
        </p:nvGraphicFramePr>
        <p:xfrm>
          <a:off x="4932040" y="3529340"/>
          <a:ext cx="1709737" cy="322942"/>
        </p:xfrm>
        <a:graphic>
          <a:graphicData uri="http://schemas.openxmlformats.org/drawingml/2006/table">
            <a:tbl>
              <a:tblPr/>
              <a:tblGrid>
                <a:gridCol w="427037"/>
                <a:gridCol w="427038"/>
                <a:gridCol w="428625"/>
                <a:gridCol w="427037"/>
              </a:tblGrid>
              <a:tr h="322942">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2</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3</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-7</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-7</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16" name="Straight Arrow Connector 15"/>
          <p:cNvCxnSpPr/>
          <p:nvPr/>
        </p:nvCxnSpPr>
        <p:spPr>
          <a:xfrm flipH="1">
            <a:off x="5148064"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544562"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19" name="Group 140"/>
          <p:cNvGraphicFramePr>
            <a:graphicFrameLocks noGrp="1"/>
          </p:cNvGraphicFramePr>
          <p:nvPr/>
        </p:nvGraphicFramePr>
        <p:xfrm>
          <a:off x="5357904" y="4291610"/>
          <a:ext cx="3462566" cy="322942"/>
        </p:xfrm>
        <a:graphic>
          <a:graphicData uri="http://schemas.openxmlformats.org/drawingml/2006/table">
            <a:tbl>
              <a:tblPr/>
              <a:tblGrid>
                <a:gridCol w="432619"/>
                <a:gridCol w="432621"/>
                <a:gridCol w="434231"/>
                <a:gridCol w="432619"/>
                <a:gridCol w="432619"/>
                <a:gridCol w="432619"/>
                <a:gridCol w="432619"/>
                <a:gridCol w="432619"/>
              </a:tblGrid>
              <a:tr h="322942">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2</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3</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-7</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-7</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20" name="Straight Arrow Connector 19"/>
          <p:cNvCxnSpPr/>
          <p:nvPr/>
        </p:nvCxnSpPr>
        <p:spPr>
          <a:xfrm>
            <a:off x="5544562"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919074"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148064" y="3877017"/>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616116" y="3877014"/>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051039" y="3877016"/>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25551" y="3877015"/>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48064" y="2748990"/>
            <a:ext cx="2196698"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nvGraphicFramePr>
        <p:xfrm>
          <a:off x="7100714" y="4291610"/>
          <a:ext cx="855662" cy="322942"/>
        </p:xfrm>
        <a:graphic>
          <a:graphicData uri="http://schemas.openxmlformats.org/drawingml/2006/table">
            <a:tbl>
              <a:tblPr/>
              <a:tblGrid>
                <a:gridCol w="428625"/>
                <a:gridCol w="427037"/>
              </a:tblGrid>
              <a:tr h="322942">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0</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1</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31" name="Straight Arrow Connector 30"/>
          <p:cNvCxnSpPr/>
          <p:nvPr/>
        </p:nvCxnSpPr>
        <p:spPr>
          <a:xfrm>
            <a:off x="5508104" y="2685507"/>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nvGraphicFramePr>
        <p:xfrm>
          <a:off x="7956376" y="4291610"/>
          <a:ext cx="855662" cy="322942"/>
        </p:xfrm>
        <a:graphic>
          <a:graphicData uri="http://schemas.openxmlformats.org/drawingml/2006/table">
            <a:tbl>
              <a:tblPr/>
              <a:tblGrid>
                <a:gridCol w="428625"/>
                <a:gridCol w="427037"/>
              </a:tblGrid>
              <a:tr h="322942">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1</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3</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34" name="Straight Arrow Connector 33"/>
          <p:cNvCxnSpPr/>
          <p:nvPr/>
        </p:nvCxnSpPr>
        <p:spPr>
          <a:xfrm>
            <a:off x="5508104" y="2685504"/>
            <a:ext cx="2542918" cy="15675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404529" y="2685504"/>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8" name="Group 140"/>
          <p:cNvGraphicFramePr>
            <a:graphicFrameLocks noGrp="1"/>
          </p:cNvGraphicFramePr>
          <p:nvPr/>
        </p:nvGraphicFramePr>
        <p:xfrm>
          <a:off x="5324876" y="4774051"/>
          <a:ext cx="1709737" cy="322942"/>
        </p:xfrm>
        <a:graphic>
          <a:graphicData uri="http://schemas.openxmlformats.org/drawingml/2006/table">
            <a:tbl>
              <a:tblPr/>
              <a:tblGrid>
                <a:gridCol w="427037"/>
                <a:gridCol w="427038"/>
                <a:gridCol w="428625"/>
                <a:gridCol w="427037"/>
              </a:tblGrid>
              <a:tr h="322942">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2</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3</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-7</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-7</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39" name="Group 140"/>
          <p:cNvGraphicFramePr>
            <a:graphicFrameLocks noGrp="1"/>
          </p:cNvGraphicFramePr>
          <p:nvPr/>
        </p:nvGraphicFramePr>
        <p:xfrm>
          <a:off x="5324876" y="5194290"/>
          <a:ext cx="1709737" cy="322942"/>
        </p:xfrm>
        <a:graphic>
          <a:graphicData uri="http://schemas.openxmlformats.org/drawingml/2006/table">
            <a:tbl>
              <a:tblPr/>
              <a:tblGrid>
                <a:gridCol w="427037"/>
                <a:gridCol w="427038"/>
                <a:gridCol w="428625"/>
                <a:gridCol w="427037"/>
              </a:tblGrid>
              <a:tr h="322942">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0</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1</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2</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3</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40" name="Group 140"/>
          <p:cNvGraphicFramePr>
            <a:graphicFrameLocks noGrp="1"/>
          </p:cNvGraphicFramePr>
          <p:nvPr/>
        </p:nvGraphicFramePr>
        <p:xfrm>
          <a:off x="5324876" y="5842362"/>
          <a:ext cx="1709737" cy="322942"/>
        </p:xfrm>
        <a:graphic>
          <a:graphicData uri="http://schemas.openxmlformats.org/drawingml/2006/table">
            <a:tbl>
              <a:tblPr/>
              <a:tblGrid>
                <a:gridCol w="427037"/>
                <a:gridCol w="427038"/>
                <a:gridCol w="428625"/>
                <a:gridCol w="427037"/>
              </a:tblGrid>
              <a:tr h="322942">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2</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4</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-5</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-4</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sp>
        <p:nvSpPr>
          <p:cNvPr id="41" name="TextBox 40"/>
          <p:cNvSpPr txBox="1"/>
          <p:nvPr/>
        </p:nvSpPr>
        <p:spPr>
          <a:xfrm>
            <a:off x="4644008" y="5383669"/>
            <a:ext cx="302155" cy="523220"/>
          </a:xfrm>
          <a:prstGeom prst="rect">
            <a:avLst/>
          </a:prstGeom>
          <a:noFill/>
        </p:spPr>
        <p:txBody>
          <a:bodyPr wrap="square" rtlCol="0">
            <a:spAutoFit/>
          </a:bodyPr>
          <a:lstStyle/>
          <a:p>
            <a:r>
              <a:rPr lang="en-GB" sz="2800" dirty="0" smtClean="0"/>
              <a:t>+</a:t>
            </a:r>
            <a:endParaRPr lang="en-GB" sz="2800" dirty="0"/>
          </a:p>
        </p:txBody>
      </p:sp>
      <p:cxnSp>
        <p:nvCxnSpPr>
          <p:cNvPr id="42" name="Straight Arrow Connector 41"/>
          <p:cNvCxnSpPr/>
          <p:nvPr/>
        </p:nvCxnSpPr>
        <p:spPr>
          <a:xfrm>
            <a:off x="5467940"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91854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309225"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75428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47" name="Group 140"/>
          <p:cNvGraphicFramePr>
            <a:graphicFrameLocks noGrp="1"/>
          </p:cNvGraphicFramePr>
          <p:nvPr/>
        </p:nvGraphicFramePr>
        <p:xfrm>
          <a:off x="5310535" y="6453336"/>
          <a:ext cx="1709737" cy="322942"/>
        </p:xfrm>
        <a:graphic>
          <a:graphicData uri="http://schemas.openxmlformats.org/drawingml/2006/table">
            <a:tbl>
              <a:tblPr/>
              <a:tblGrid>
                <a:gridCol w="427037"/>
                <a:gridCol w="427038"/>
                <a:gridCol w="428625"/>
                <a:gridCol w="427037"/>
              </a:tblGrid>
              <a:tr h="322942">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2</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4</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5</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480"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rPr>
                        <a:t>4</a:t>
                      </a:r>
                      <a:endParaRPr kumimoji="0" lang="en-US" sz="1800" b="1" i="0" u="none" strike="noStrike" cap="none" normalizeH="0" baseline="0" dirty="0" smtClean="0">
                        <a:ln>
                          <a:noFill/>
                        </a:ln>
                        <a:solidFill>
                          <a:schemeClr val="tx1"/>
                        </a:solidFill>
                        <a:effectLst/>
                        <a:latin typeface="+mn-lt"/>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48" name="Straight Arrow Connector 47"/>
          <p:cNvCxnSpPr/>
          <p:nvPr/>
        </p:nvCxnSpPr>
        <p:spPr>
          <a:xfrm>
            <a:off x="5517905"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96850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359190"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80424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0" presetClass="entr" presetSubtype="0" fill="hold" nodeType="withEffect">
                                  <p:stCondLst>
                                    <p:cond delay="90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nodeType="withEffect">
                                  <p:stCondLst>
                                    <p:cond delay="20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20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10" presetClass="entr" presetSubtype="0" fill="hold" nodeType="withEffect">
                                  <p:stCondLst>
                                    <p:cond delay="20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nodeType="withEffect">
                                  <p:stCondLst>
                                    <p:cond delay="20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20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nodeType="withEffect">
                                  <p:stCondLst>
                                    <p:cond delay="20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0"/>
                                        </p:tgtEl>
                                        <p:attrNameLst>
                                          <p:attrName>style.visibility</p:attrName>
                                        </p:attrNameLst>
                                      </p:cBhvr>
                                      <p:to>
                                        <p:strVal val="visible"/>
                                      </p:to>
                                    </p:set>
                                    <p:animEffect transition="in" filter="fade">
                                      <p:cBhvr>
                                        <p:cTn id="110" dur="500"/>
                                        <p:tgtEl>
                                          <p:spTgt spid="50"/>
                                        </p:tgtEl>
                                      </p:cBhvr>
                                    </p:animEffect>
                                  </p:childTnLst>
                                </p:cTn>
                              </p:par>
                              <p:par>
                                <p:cTn id="111" presetID="10" presetClass="entr" presetSubtype="0" fill="hold" nodeType="withEffect">
                                  <p:stCondLst>
                                    <p:cond delay="20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90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500"/>
                                        <p:tgtEl>
                                          <p:spTgt spid="47"/>
                                        </p:tgtEl>
                                      </p:cBhvr>
                                    </p:animEffect>
                                  </p:childTnLst>
                                </p:cTn>
                              </p:par>
                              <p:par>
                                <p:cTn id="117" presetID="1"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41"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Using vector operations</a:t>
            </a:r>
            <a:endParaRPr lang="en-GB" dirty="0"/>
          </a:p>
        </p:txBody>
      </p:sp>
      <p:sp>
        <p:nvSpPr>
          <p:cNvPr id="3" name="Content Placeholder 2"/>
          <p:cNvSpPr>
            <a:spLocks noGrp="1"/>
          </p:cNvSpPr>
          <p:nvPr>
            <p:ph idx="1"/>
          </p:nvPr>
        </p:nvSpPr>
        <p:spPr>
          <a:xfrm>
            <a:off x="107504" y="1196752"/>
            <a:ext cx="8856984" cy="5472608"/>
          </a:xfrm>
        </p:spPr>
        <p:txBody>
          <a:bodyPr>
            <a:normAutofit fontScale="85000" lnSpcReduction="10000"/>
          </a:bodyPr>
          <a:lstStyle/>
          <a:p>
            <a:r>
              <a:rPr lang="en-GB" dirty="0"/>
              <a:t>You can convert a scalar loop into a vector loop using the following steps:</a:t>
            </a:r>
            <a:endParaRPr lang="en-GB" dirty="0"/>
          </a:p>
          <a:p>
            <a:pPr lvl="1"/>
            <a:r>
              <a:rPr lang="en-GB" dirty="0"/>
              <a:t>Based on the width of your vector instruction set and your problem, choose the number of values you can pack into a vector register (the width):  </a:t>
            </a:r>
            <a:endParaRPr lang="en-GB" dirty="0"/>
          </a:p>
          <a:p>
            <a:pPr lvl="2"/>
            <a:r>
              <a:rPr lang="en-GB" dirty="0"/>
              <a:t>E.g. for a 128 bit wide SSE instruction set and float data (32 bit), you can pack four values (128 bits =4*32 bits) into a vector register</a:t>
            </a:r>
            <a:endParaRPr lang="en-GB" dirty="0"/>
          </a:p>
          <a:p>
            <a:pPr lvl="1"/>
            <a:r>
              <a:rPr lang="en-GB" dirty="0"/>
              <a:t>Unroll the loop to match your width (in our example, 4)</a:t>
            </a:r>
            <a:endParaRPr lang="en-GB" dirty="0"/>
          </a:p>
          <a:p>
            <a:pPr lvl="1"/>
            <a:r>
              <a:rPr lang="en-GB" dirty="0"/>
              <a:t>Set up the loop preamble and postscript. For example, if the number of loop iterations doesn’t evenly divide the width, you’ll need to cover the extra iterations in a loop postscript or pad your vectors in a preamble</a:t>
            </a:r>
            <a:endParaRPr lang="en-GB" dirty="0"/>
          </a:p>
          <a:p>
            <a:pPr lvl="1"/>
            <a:r>
              <a:rPr lang="en-GB" dirty="0"/>
              <a:t>Replace instructions in the body of the loop with their vector instruction counter parts</a:t>
            </a:r>
            <a:endParaRPr lang="en-GB" dirty="0"/>
          </a:p>
          <a:p>
            <a:endParaRPr lang="en-GB" dirty="0"/>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Vector instructions example</a:t>
            </a:r>
            <a:endParaRPr lang="en-GB" dirty="0"/>
          </a:p>
        </p:txBody>
      </p:sp>
      <p:sp>
        <p:nvSpPr>
          <p:cNvPr id="3" name="Content Placeholder 2"/>
          <p:cNvSpPr>
            <a:spLocks noGrp="1"/>
          </p:cNvSpPr>
          <p:nvPr>
            <p:ph idx="1"/>
          </p:nvPr>
        </p:nvSpPr>
        <p:spPr>
          <a:xfrm>
            <a:off x="179512" y="908720"/>
            <a:ext cx="8784976" cy="5760640"/>
          </a:xfrm>
        </p:spPr>
        <p:txBody>
          <a:bodyPr>
            <a:normAutofit fontScale="70000" lnSpcReduction="20000"/>
          </a:bodyPr>
          <a:lstStyle/>
          <a:p>
            <a:r>
              <a:rPr lang="en-GB" dirty="0" smtClean="0"/>
              <a:t>Scalar loop:</a:t>
            </a:r>
            <a:endParaRPr lang="en-GB" dirty="0" smtClean="0"/>
          </a:p>
          <a:p>
            <a:pPr marL="457200" lvl="1" indent="0">
              <a:buNone/>
            </a:pPr>
            <a:r>
              <a:rPr lang="en-GB" b="1" dirty="0">
                <a:solidFill>
                  <a:schemeClr val="accent1"/>
                </a:solidFill>
                <a:latin typeface="Courier New Bold" panose="02070309020205020404"/>
              </a:rPr>
              <a:t>f</a:t>
            </a:r>
            <a:r>
              <a:rPr lang="en-GB" b="1" dirty="0" smtClean="0">
                <a:solidFill>
                  <a:schemeClr val="accent1"/>
                </a:solidFill>
                <a:latin typeface="Courier New Bold" panose="02070309020205020404"/>
              </a:rPr>
              <a:t>or</a:t>
            </a:r>
            <a:r>
              <a:rPr lang="en-GB" b="1" dirty="0" smtClean="0">
                <a:latin typeface="Courier New Bold" panose="02070309020205020404"/>
              </a:rPr>
              <a:t> (</a:t>
            </a:r>
            <a:r>
              <a:rPr lang="en-GB" b="1" dirty="0" err="1" smtClean="0">
                <a:latin typeface="Courier New Bold" panose="02070309020205020404"/>
              </a:rPr>
              <a:t>i</a:t>
            </a:r>
            <a:r>
              <a:rPr lang="en-GB" b="1" dirty="0" smtClean="0">
                <a:latin typeface="Courier New Bold" panose="02070309020205020404"/>
              </a:rPr>
              <a:t> = 0; </a:t>
            </a:r>
            <a:r>
              <a:rPr lang="en-GB" b="1" dirty="0" err="1" smtClean="0">
                <a:latin typeface="Courier New Bold" panose="02070309020205020404"/>
              </a:rPr>
              <a:t>i</a:t>
            </a:r>
            <a:r>
              <a:rPr lang="en-GB" b="1" dirty="0" smtClean="0">
                <a:latin typeface="Courier New Bold" panose="02070309020205020404"/>
              </a:rPr>
              <a:t> &lt; 34; </a:t>
            </a:r>
            <a:r>
              <a:rPr lang="en-GB" b="1" dirty="0" err="1" smtClean="0">
                <a:latin typeface="Courier New Bold" panose="02070309020205020404"/>
              </a:rPr>
              <a:t>i</a:t>
            </a:r>
            <a:r>
              <a:rPr lang="en-GB" b="1" dirty="0" smtClean="0">
                <a:latin typeface="Courier New Bold" panose="02070309020205020404"/>
              </a:rPr>
              <a:t>++) x[</a:t>
            </a:r>
            <a:r>
              <a:rPr lang="en-GB" b="1" dirty="0" err="1" smtClean="0">
                <a:latin typeface="Courier New Bold" panose="02070309020205020404"/>
              </a:rPr>
              <a:t>i</a:t>
            </a:r>
            <a:r>
              <a:rPr lang="en-GB" b="1" dirty="0" smtClean="0">
                <a:latin typeface="Courier New Bold" panose="02070309020205020404"/>
              </a:rPr>
              <a:t>] = y[</a:t>
            </a:r>
            <a:r>
              <a:rPr lang="en-GB" b="1" dirty="0" err="1" smtClean="0">
                <a:latin typeface="Courier New Bold" panose="02070309020205020404"/>
              </a:rPr>
              <a:t>i</a:t>
            </a:r>
            <a:r>
              <a:rPr lang="en-GB" b="1" dirty="0" smtClean="0">
                <a:latin typeface="Courier New Bold" panose="02070309020205020404"/>
              </a:rPr>
              <a:t>] * y[</a:t>
            </a:r>
            <a:r>
              <a:rPr lang="en-GB" b="1" dirty="0" err="1" smtClean="0">
                <a:latin typeface="Courier New Bold" panose="02070309020205020404"/>
              </a:rPr>
              <a:t>i</a:t>
            </a:r>
            <a:r>
              <a:rPr lang="en-GB" b="1" dirty="0" smtClean="0">
                <a:latin typeface="Courier New Bold" panose="02070309020205020404"/>
              </a:rPr>
              <a:t>];</a:t>
            </a:r>
            <a:endParaRPr lang="en-GB" b="1" dirty="0" smtClean="0">
              <a:latin typeface="Courier New Bold" panose="02070309020205020404"/>
            </a:endParaRPr>
          </a:p>
          <a:p>
            <a:r>
              <a:rPr lang="en-GB" dirty="0" smtClean="0"/>
              <a:t>Width for a 128-bit SSE is 128/32=4</a:t>
            </a:r>
            <a:endParaRPr lang="en-GB" dirty="0" smtClean="0"/>
          </a:p>
          <a:p>
            <a:r>
              <a:rPr lang="en-GB" dirty="0" smtClean="0"/>
              <a:t>Unroll the loop, then add postscript and </a:t>
            </a:r>
            <a:r>
              <a:rPr lang="en-GB" dirty="0" err="1" smtClean="0"/>
              <a:t>premable</a:t>
            </a:r>
            <a:r>
              <a:rPr lang="en-GB" dirty="0" smtClean="0"/>
              <a:t> as needed:</a:t>
            </a:r>
            <a:endParaRPr lang="en-GB" dirty="0" smtClean="0"/>
          </a:p>
          <a:p>
            <a:pPr marL="457200" lvl="1" indent="0">
              <a:buNone/>
            </a:pPr>
            <a:r>
              <a:rPr lang="en-GB" sz="2300" b="1" dirty="0" smtClean="0">
                <a:latin typeface="Courier New Bold" panose="02070309020205020404"/>
              </a:rPr>
              <a:t>NLP = 34+2; x[34]=x[35]=y[34]=y[35]=0.0f </a:t>
            </a:r>
            <a:r>
              <a:rPr lang="en-GB" sz="2300" b="1" dirty="0" smtClean="0">
                <a:solidFill>
                  <a:schemeClr val="tx1">
                    <a:lumMod val="85000"/>
                  </a:schemeClr>
                </a:solidFill>
                <a:latin typeface="Courier New Bold" panose="02070309020205020404"/>
              </a:rPr>
              <a:t>// preamble to zero pad</a:t>
            </a:r>
            <a:endParaRPr lang="en-GB" sz="2300" b="1" dirty="0" smtClean="0">
              <a:solidFill>
                <a:schemeClr val="tx1">
                  <a:lumMod val="85000"/>
                </a:schemeClr>
              </a:solidFill>
              <a:latin typeface="Courier New Bold" panose="02070309020205020404"/>
            </a:endParaRPr>
          </a:p>
          <a:p>
            <a:pPr marL="457200" lvl="1" indent="0">
              <a:buNone/>
            </a:pPr>
            <a:r>
              <a:rPr lang="en-GB" sz="2300" b="1" dirty="0">
                <a:solidFill>
                  <a:schemeClr val="accent1"/>
                </a:solidFill>
                <a:latin typeface="Courier New Bold" panose="02070309020205020404"/>
              </a:rPr>
              <a:t>f</a:t>
            </a:r>
            <a:r>
              <a:rPr lang="en-GB" sz="2300" b="1" dirty="0" smtClean="0">
                <a:solidFill>
                  <a:schemeClr val="accent1"/>
                </a:solidFill>
                <a:latin typeface="Courier New Bold" panose="02070309020205020404"/>
              </a:rPr>
              <a:t>or</a:t>
            </a:r>
            <a:r>
              <a:rPr lang="en-GB" sz="2300" b="1" dirty="0" smtClean="0">
                <a:latin typeface="Courier New Bold" panose="02070309020205020404"/>
              </a:rPr>
              <a:t> (</a:t>
            </a:r>
            <a:r>
              <a:rPr lang="en-GB" sz="2300" b="1" dirty="0" err="1" smtClean="0">
                <a:latin typeface="Courier New Bold" panose="02070309020205020404"/>
              </a:rPr>
              <a:t>i</a:t>
            </a:r>
            <a:r>
              <a:rPr lang="en-GB" sz="2300" b="1" dirty="0" smtClean="0">
                <a:latin typeface="Courier New Bold" panose="02070309020205020404"/>
              </a:rPr>
              <a:t> = 0; </a:t>
            </a:r>
            <a:r>
              <a:rPr lang="en-GB" sz="2300" b="1" dirty="0">
                <a:latin typeface="Courier New Bold" panose="02070309020205020404"/>
              </a:rPr>
              <a:t>i</a:t>
            </a:r>
            <a:r>
              <a:rPr lang="en-GB" sz="2300" b="1" dirty="0" smtClean="0">
                <a:latin typeface="Courier New Bold" panose="02070309020205020404"/>
              </a:rPr>
              <a:t> &lt; NLP; </a:t>
            </a:r>
            <a:r>
              <a:rPr lang="en-GB" sz="2300" b="1" dirty="0">
                <a:latin typeface="Courier New Bold" panose="02070309020205020404"/>
              </a:rPr>
              <a:t>i</a:t>
            </a:r>
            <a:r>
              <a:rPr lang="en-GB" sz="2300" b="1" dirty="0" smtClean="0">
                <a:latin typeface="Courier New Bold" panose="02070309020205020404"/>
              </a:rPr>
              <a:t> = </a:t>
            </a:r>
            <a:r>
              <a:rPr lang="en-GB" sz="2300" b="1" dirty="0" err="1" smtClean="0">
                <a:latin typeface="Courier New Bold" panose="02070309020205020404"/>
              </a:rPr>
              <a:t>i</a:t>
            </a:r>
            <a:r>
              <a:rPr lang="en-GB" sz="2300" b="1" dirty="0" smtClean="0">
                <a:latin typeface="Courier New Bold" panose="02070309020205020404"/>
              </a:rPr>
              <a:t> + 4) {</a:t>
            </a:r>
            <a:endParaRPr lang="en-GB" sz="2300" b="1" dirty="0" smtClean="0">
              <a:latin typeface="Courier New Bold" panose="02070309020205020404"/>
            </a:endParaRPr>
          </a:p>
          <a:p>
            <a:pPr marL="457200" lvl="1" indent="0">
              <a:buNone/>
            </a:pPr>
            <a:r>
              <a:rPr lang="en-GB" sz="2300" b="1" dirty="0">
                <a:latin typeface="Courier New Bold" panose="02070309020205020404"/>
              </a:rPr>
              <a:t> </a:t>
            </a:r>
            <a:r>
              <a:rPr lang="en-GB" sz="2300" b="1" dirty="0" smtClean="0">
                <a:latin typeface="Courier New Bold" panose="02070309020205020404"/>
              </a:rPr>
              <a:t> x[</a:t>
            </a:r>
            <a:r>
              <a:rPr lang="en-GB" sz="2300" b="1" dirty="0" err="1" smtClean="0">
                <a:latin typeface="Courier New Bold" panose="02070309020205020404"/>
              </a:rPr>
              <a:t>i</a:t>
            </a:r>
            <a:r>
              <a:rPr lang="en-GB" sz="2300" b="1" dirty="0" smtClean="0">
                <a:latin typeface="Courier New Bold" panose="02070309020205020404"/>
              </a:rPr>
              <a:t>] = y[</a:t>
            </a:r>
            <a:r>
              <a:rPr lang="en-GB" sz="2300" b="1" dirty="0" err="1" smtClean="0">
                <a:latin typeface="Courier New Bold" panose="02070309020205020404"/>
              </a:rPr>
              <a:t>i</a:t>
            </a:r>
            <a:r>
              <a:rPr lang="en-GB" sz="2300" b="1" dirty="0" smtClean="0">
                <a:latin typeface="Courier New Bold" panose="02070309020205020404"/>
              </a:rPr>
              <a:t>] * y[</a:t>
            </a:r>
            <a:r>
              <a:rPr lang="en-GB" sz="2300" b="1" dirty="0" err="1" smtClean="0">
                <a:latin typeface="Courier New Bold" panose="02070309020205020404"/>
              </a:rPr>
              <a:t>i</a:t>
            </a:r>
            <a:r>
              <a:rPr lang="en-GB" sz="2300" b="1" dirty="0" smtClean="0">
                <a:latin typeface="Courier New Bold" panose="02070309020205020404"/>
              </a:rPr>
              <a:t>];  x[i+1] = y[i+1] * y[</a:t>
            </a:r>
            <a:r>
              <a:rPr lang="en-GB" sz="2300" b="1" dirty="0" err="1" smtClean="0">
                <a:latin typeface="Courier New Bold" panose="02070309020205020404"/>
              </a:rPr>
              <a:t>i</a:t>
            </a:r>
            <a:r>
              <a:rPr lang="en-GB" sz="2300" b="1" dirty="0" smtClean="0">
                <a:latin typeface="Courier New Bold" panose="02070309020205020404"/>
              </a:rPr>
              <a:t>*1];</a:t>
            </a:r>
            <a:endParaRPr lang="en-GB" sz="2300" b="1" dirty="0" smtClean="0">
              <a:latin typeface="Courier New Bold" panose="02070309020205020404"/>
            </a:endParaRPr>
          </a:p>
          <a:p>
            <a:pPr marL="457200" lvl="1" indent="0">
              <a:buNone/>
            </a:pPr>
            <a:r>
              <a:rPr lang="en-GB" sz="2300" b="1" dirty="0">
                <a:latin typeface="Courier New Bold" panose="02070309020205020404"/>
              </a:rPr>
              <a:t> </a:t>
            </a:r>
            <a:r>
              <a:rPr lang="en-GB" sz="2300" b="1" dirty="0" smtClean="0">
                <a:latin typeface="Courier New Bold" panose="02070309020205020404"/>
              </a:rPr>
              <a:t> x[i+2] = y[i+2] * y[</a:t>
            </a:r>
            <a:r>
              <a:rPr lang="en-GB" sz="2300" b="1" dirty="0" err="1" smtClean="0">
                <a:latin typeface="Courier New Bold" panose="02070309020205020404"/>
              </a:rPr>
              <a:t>i</a:t>
            </a:r>
            <a:r>
              <a:rPr lang="en-GB" sz="2300" b="1" dirty="0" smtClean="0">
                <a:latin typeface="Courier New Bold" panose="02070309020205020404"/>
              </a:rPr>
              <a:t>*2];  x[i+3] = y[i+3] * y[</a:t>
            </a:r>
            <a:r>
              <a:rPr lang="en-GB" sz="2300" b="1" dirty="0" err="1" smtClean="0">
                <a:latin typeface="Courier New Bold" panose="02070309020205020404"/>
              </a:rPr>
              <a:t>i</a:t>
            </a:r>
            <a:r>
              <a:rPr lang="en-GB" sz="2300" b="1" dirty="0" smtClean="0">
                <a:latin typeface="Courier New Bold" panose="02070309020205020404"/>
              </a:rPr>
              <a:t>*3];</a:t>
            </a:r>
            <a:endParaRPr lang="en-GB" sz="2300" b="1" dirty="0" smtClean="0">
              <a:latin typeface="Courier New Bold" panose="02070309020205020404"/>
            </a:endParaRPr>
          </a:p>
          <a:p>
            <a:pPr marL="457200" lvl="1" indent="0">
              <a:buNone/>
            </a:pPr>
            <a:r>
              <a:rPr lang="en-GB" sz="2300" b="1" dirty="0">
                <a:latin typeface="Courier New Bold" panose="02070309020205020404"/>
              </a:rPr>
              <a:t>}</a:t>
            </a:r>
            <a:endParaRPr lang="en-GB" sz="2300" b="1" dirty="0" smtClean="0">
              <a:latin typeface="Courier New Bold" panose="02070309020205020404"/>
            </a:endParaRPr>
          </a:p>
          <a:p>
            <a:r>
              <a:rPr lang="en-GB" dirty="0" smtClean="0"/>
              <a:t>Replace unrolled loop with associated vector instructions:</a:t>
            </a:r>
            <a:endParaRPr lang="en-GB" dirty="0" smtClean="0"/>
          </a:p>
          <a:p>
            <a:endParaRPr lang="en-GB" dirty="0" smtClean="0"/>
          </a:p>
          <a:p>
            <a:pPr marL="0" indent="0">
              <a:buNone/>
            </a:pPr>
            <a:r>
              <a:rPr lang="en-GB" sz="2600" b="1" dirty="0" smtClean="0">
                <a:solidFill>
                  <a:schemeClr val="accent3"/>
                </a:solidFill>
                <a:latin typeface="Courier New Bold" panose="02070309020205020404"/>
              </a:rPr>
              <a:t>float4 </a:t>
            </a:r>
            <a:r>
              <a:rPr lang="en-GB" sz="2600" b="1" dirty="0" smtClean="0">
                <a:latin typeface="Courier New Bold" panose="02070309020205020404"/>
              </a:rPr>
              <a:t>x4[DIM], y4[DIM];</a:t>
            </a:r>
            <a:endParaRPr lang="en-GB" sz="2600" b="1" dirty="0" smtClean="0">
              <a:latin typeface="Courier New Bold" panose="02070309020205020404"/>
            </a:endParaRPr>
          </a:p>
          <a:p>
            <a:pPr marL="0" indent="0">
              <a:buNone/>
            </a:pPr>
            <a:r>
              <a:rPr lang="en-GB" sz="2300" b="1" dirty="0" smtClean="0">
                <a:solidFill>
                  <a:schemeClr val="tx1">
                    <a:lumMod val="85000"/>
                  </a:schemeClr>
                </a:solidFill>
                <a:latin typeface="Courier New Bold" panose="02070309020205020404"/>
              </a:rPr>
              <a:t>// DIM set to hold 34 values extended to multiple of 4 (36)</a:t>
            </a:r>
            <a:endParaRPr lang="en-GB" sz="2300" b="1" dirty="0" smtClean="0">
              <a:solidFill>
                <a:schemeClr val="tx1">
                  <a:lumMod val="85000"/>
                </a:schemeClr>
              </a:solidFill>
              <a:latin typeface="Courier New Bold" panose="02070309020205020404"/>
            </a:endParaRPr>
          </a:p>
          <a:p>
            <a:pPr marL="0" indent="0">
              <a:buNone/>
            </a:pPr>
            <a:r>
              <a:rPr lang="en-GB" sz="2600" b="1" dirty="0" smtClean="0">
                <a:solidFill>
                  <a:schemeClr val="accent3"/>
                </a:solidFill>
                <a:latin typeface="Courier New Bold" panose="02070309020205020404"/>
              </a:rPr>
              <a:t>float4</a:t>
            </a:r>
            <a:r>
              <a:rPr lang="en-GB" sz="2600" b="1" dirty="0" smtClean="0">
                <a:latin typeface="Courier New Bold" panose="02070309020205020404"/>
              </a:rPr>
              <a:t> zero = {0.0f, 0.0f, 0.0f, 0.0f};</a:t>
            </a:r>
            <a:endParaRPr lang="en-GB" sz="2600" b="1" dirty="0" smtClean="0">
              <a:latin typeface="Courier New Bold" panose="02070309020205020404"/>
            </a:endParaRPr>
          </a:p>
          <a:p>
            <a:pPr marL="0" indent="0">
              <a:buNone/>
            </a:pPr>
            <a:r>
              <a:rPr lang="en-GB" sz="2600" b="1" dirty="0" smtClean="0">
                <a:latin typeface="Courier New Bold" panose="02070309020205020404"/>
              </a:rPr>
              <a:t>NLP = 34 % 4 + 1; </a:t>
            </a:r>
            <a:r>
              <a:rPr lang="en-GB" sz="2600" b="1" dirty="0" smtClean="0">
                <a:solidFill>
                  <a:schemeClr val="tx1">
                    <a:lumMod val="85000"/>
                  </a:schemeClr>
                </a:solidFill>
                <a:latin typeface="Courier New Bold" panose="02070309020205020404"/>
              </a:rPr>
              <a:t>// 9 values (as 34 isn’t a multiple of 4)</a:t>
            </a:r>
            <a:endParaRPr lang="en-GB" sz="2600" b="1" dirty="0" smtClean="0">
              <a:solidFill>
                <a:schemeClr val="tx1">
                  <a:lumMod val="85000"/>
                </a:schemeClr>
              </a:solidFill>
              <a:latin typeface="Courier New Bold" panose="02070309020205020404"/>
            </a:endParaRPr>
          </a:p>
          <a:p>
            <a:pPr marL="0" indent="0">
              <a:buNone/>
            </a:pPr>
            <a:r>
              <a:rPr lang="en-GB" sz="2600" b="1" dirty="0" smtClean="0">
                <a:latin typeface="Courier New Bold" panose="02070309020205020404"/>
              </a:rPr>
              <a:t>x4[NLP-1] = 0.0f; y4[NLP-1] = 0.0f; </a:t>
            </a:r>
            <a:r>
              <a:rPr lang="en-GB" sz="2600" b="1" dirty="0" smtClean="0">
                <a:solidFill>
                  <a:schemeClr val="tx1">
                    <a:lumMod val="85000"/>
                  </a:schemeClr>
                </a:solidFill>
                <a:latin typeface="Courier New Bold" panose="02070309020205020404"/>
              </a:rPr>
              <a:t>// zero pad arrays</a:t>
            </a:r>
            <a:endParaRPr lang="en-GB" sz="2600" b="1" dirty="0" smtClean="0">
              <a:solidFill>
                <a:schemeClr val="tx1">
                  <a:lumMod val="85000"/>
                </a:schemeClr>
              </a:solidFill>
              <a:latin typeface="Courier New Bold" panose="02070309020205020404"/>
            </a:endParaRPr>
          </a:p>
          <a:p>
            <a:pPr marL="0" indent="0">
              <a:buNone/>
            </a:pPr>
            <a:endParaRPr lang="en-GB" sz="2600" b="1" dirty="0" smtClean="0">
              <a:latin typeface="Courier New Bold" panose="02070309020205020404"/>
            </a:endParaRPr>
          </a:p>
          <a:p>
            <a:pPr marL="0" indent="0">
              <a:buNone/>
            </a:pPr>
            <a:r>
              <a:rPr lang="en-GB" sz="2600" b="1" dirty="0" smtClean="0">
                <a:solidFill>
                  <a:schemeClr val="accent2"/>
                </a:solidFill>
                <a:latin typeface="Courier New Bold" panose="02070309020205020404"/>
              </a:rPr>
              <a:t>for</a:t>
            </a:r>
            <a:r>
              <a:rPr lang="en-GB" sz="2600" b="1" dirty="0" smtClean="0">
                <a:latin typeface="Courier New Bold" panose="02070309020205020404"/>
              </a:rPr>
              <a:t> (</a:t>
            </a:r>
            <a:r>
              <a:rPr lang="en-GB" sz="2600" b="1" dirty="0" err="1" smtClean="0">
                <a:latin typeface="Courier New Bold" panose="02070309020205020404"/>
              </a:rPr>
              <a:t>i</a:t>
            </a:r>
            <a:r>
              <a:rPr lang="en-GB" sz="2600" b="1" dirty="0" smtClean="0">
                <a:latin typeface="Courier New Bold" panose="02070309020205020404"/>
              </a:rPr>
              <a:t> = 0; </a:t>
            </a:r>
            <a:r>
              <a:rPr lang="en-GB" sz="2600" b="1" dirty="0" err="1" smtClean="0">
                <a:latin typeface="Courier New Bold" panose="02070309020205020404"/>
              </a:rPr>
              <a:t>i</a:t>
            </a:r>
            <a:r>
              <a:rPr lang="en-GB" sz="2600" b="1" dirty="0" smtClean="0">
                <a:latin typeface="Courier New Bold" panose="02070309020205020404"/>
              </a:rPr>
              <a:t> &lt; NLP; </a:t>
            </a:r>
            <a:r>
              <a:rPr lang="en-GB" sz="2600" b="1" dirty="0" err="1" smtClean="0">
                <a:latin typeface="Courier New Bold" panose="02070309020205020404"/>
              </a:rPr>
              <a:t>i</a:t>
            </a:r>
            <a:r>
              <a:rPr lang="en-GB" sz="2600" b="1" dirty="0" smtClean="0">
                <a:latin typeface="Courier New Bold" panose="02070309020205020404"/>
              </a:rPr>
              <a:t>++)</a:t>
            </a:r>
            <a:endParaRPr lang="en-GB" sz="2600" b="1" dirty="0" smtClean="0">
              <a:latin typeface="Courier New Bold" panose="02070309020205020404"/>
            </a:endParaRPr>
          </a:p>
          <a:p>
            <a:pPr marL="0" indent="0">
              <a:buNone/>
            </a:pPr>
            <a:r>
              <a:rPr lang="en-GB" sz="2600" b="1" dirty="0" smtClean="0">
                <a:latin typeface="Courier New Bold" panose="02070309020205020404"/>
              </a:rPr>
              <a:t> x4[</a:t>
            </a:r>
            <a:r>
              <a:rPr lang="en-GB" sz="2600" b="1" dirty="0" err="1" smtClean="0">
                <a:latin typeface="Courier New Bold" panose="02070309020205020404"/>
              </a:rPr>
              <a:t>i</a:t>
            </a:r>
            <a:r>
              <a:rPr lang="en-GB" sz="2600" b="1" dirty="0" smtClean="0">
                <a:latin typeface="Courier New Bold" panose="02070309020205020404"/>
              </a:rPr>
              <a:t>] = y4[</a:t>
            </a:r>
            <a:r>
              <a:rPr lang="en-GB" sz="2600" b="1" dirty="0" err="1" smtClean="0">
                <a:latin typeface="Courier New Bold" panose="02070309020205020404"/>
              </a:rPr>
              <a:t>i</a:t>
            </a:r>
            <a:r>
              <a:rPr lang="en-GB" sz="2600" b="1" dirty="0" smtClean="0">
                <a:latin typeface="Courier New Bold" panose="02070309020205020404"/>
              </a:rPr>
              <a:t>] * y4[</a:t>
            </a:r>
            <a:r>
              <a:rPr lang="en-GB" sz="2600" b="1" dirty="0" err="1" smtClean="0">
                <a:latin typeface="Courier New Bold" panose="02070309020205020404"/>
              </a:rPr>
              <a:t>i</a:t>
            </a:r>
            <a:r>
              <a:rPr lang="en-GB" sz="2600" b="1" dirty="0" smtClean="0">
                <a:latin typeface="Courier New Bold" panose="02070309020205020404"/>
              </a:rPr>
              <a:t>]; </a:t>
            </a:r>
            <a:r>
              <a:rPr lang="en-GB" sz="2600" b="1" dirty="0" smtClean="0">
                <a:solidFill>
                  <a:schemeClr val="tx1">
                    <a:lumMod val="85000"/>
                  </a:schemeClr>
                </a:solidFill>
                <a:latin typeface="Courier New Bold" panose="02070309020205020404"/>
              </a:rPr>
              <a:t>// actual vector operations</a:t>
            </a:r>
            <a:endParaRPr lang="en-GB" sz="2600" b="1" dirty="0" smtClean="0">
              <a:solidFill>
                <a:schemeClr val="tx1">
                  <a:lumMod val="85000"/>
                </a:schemeClr>
              </a:solidFill>
              <a:latin typeface="Courier New Bold" panose="02070309020205020404"/>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a:t>
            </a:r>
            <a:r>
              <a:rPr lang="en-GB" sz="3600" dirty="0"/>
              <a:t>A</a:t>
            </a:r>
            <a:r>
              <a:rPr lang="en-GB" sz="3600" dirty="0" smtClean="0"/>
              <a:t>: The </a:t>
            </a:r>
            <a:r>
              <a:rPr lang="en-GB" sz="3600" dirty="0" err="1" smtClean="0"/>
              <a:t>vectorized</a:t>
            </a:r>
            <a:r>
              <a:rPr lang="en-GB" sz="3600" dirty="0" smtClean="0"/>
              <a:t> Pi program</a:t>
            </a:r>
            <a:endParaRPr lang="en-GB" sz="3600" dirty="0"/>
          </a:p>
        </p:txBody>
      </p:sp>
      <p:sp>
        <p:nvSpPr>
          <p:cNvPr id="8" name="Content Placeholder 7"/>
          <p:cNvSpPr>
            <a:spLocks noGrp="1"/>
          </p:cNvSpPr>
          <p:nvPr>
            <p:ph idx="1"/>
          </p:nvPr>
        </p:nvSpPr>
        <p:spPr>
          <a:xfrm>
            <a:off x="179512" y="1199510"/>
            <a:ext cx="8784976" cy="5541858"/>
          </a:xfrm>
        </p:spPr>
        <p:txBody>
          <a:bodyPr>
            <a:normAutofit fontScale="85000" lnSpcReduction="20000"/>
          </a:bodyPr>
          <a:lstStyle/>
          <a:p>
            <a:pPr>
              <a:lnSpc>
                <a:spcPct val="110000"/>
              </a:lnSpc>
            </a:pPr>
            <a:r>
              <a:rPr lang="en-GB" dirty="0">
                <a:solidFill>
                  <a:schemeClr val="accent2"/>
                </a:solidFill>
              </a:rPr>
              <a:t>Goal: </a:t>
            </a:r>
            <a:endParaRPr lang="en-GB" dirty="0">
              <a:solidFill>
                <a:schemeClr val="accent2"/>
              </a:solidFill>
            </a:endParaRPr>
          </a:p>
          <a:p>
            <a:pPr lvl="1">
              <a:lnSpc>
                <a:spcPct val="110000"/>
              </a:lnSpc>
            </a:pPr>
            <a:r>
              <a:rPr lang="en-GB" dirty="0"/>
              <a:t>To understand the vector instructions in the kernel programming language</a:t>
            </a:r>
            <a:endParaRPr lang="en-GB" dirty="0"/>
          </a:p>
          <a:p>
            <a:pPr>
              <a:lnSpc>
                <a:spcPct val="110000"/>
              </a:lnSpc>
            </a:pPr>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lnSpc>
                <a:spcPct val="110000"/>
              </a:lnSpc>
            </a:pPr>
            <a:r>
              <a:rPr lang="en-GB" dirty="0"/>
              <a:t>Start with your best Pi program</a:t>
            </a:r>
            <a:endParaRPr lang="en-GB" dirty="0"/>
          </a:p>
          <a:p>
            <a:pPr lvl="1">
              <a:lnSpc>
                <a:spcPct val="110000"/>
              </a:lnSpc>
            </a:pPr>
            <a:r>
              <a:rPr lang="en-GB" dirty="0"/>
              <a:t>Unroll the loops 4 times.  Verify that the program still works</a:t>
            </a:r>
            <a:endParaRPr lang="en-GB" dirty="0"/>
          </a:p>
          <a:p>
            <a:pPr lvl="1">
              <a:lnSpc>
                <a:spcPct val="110000"/>
              </a:lnSpc>
            </a:pPr>
            <a:r>
              <a:rPr lang="en-GB" dirty="0"/>
              <a:t>Use vector instructions in the body of the loop </a:t>
            </a:r>
            <a:endParaRPr lang="en-GB" dirty="0"/>
          </a:p>
          <a:p>
            <a:pPr>
              <a:lnSpc>
                <a:spcPct val="110000"/>
              </a:lnSpc>
            </a:pPr>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lnSpc>
                <a:spcPct val="110000"/>
              </a:lnSpc>
            </a:pPr>
            <a:r>
              <a:rPr lang="en-GB" dirty="0"/>
              <a:t>Output result plus an estimate of the error in the result</a:t>
            </a:r>
            <a:endParaRPr lang="en-GB" dirty="0"/>
          </a:p>
          <a:p>
            <a:pPr lvl="1">
              <a:lnSpc>
                <a:spcPct val="110000"/>
              </a:lnSpc>
            </a:pPr>
            <a:r>
              <a:rPr lang="en-GB" dirty="0"/>
              <a:t>Report the runtime and compare </a:t>
            </a:r>
            <a:r>
              <a:rPr lang="en-GB" dirty="0" err="1"/>
              <a:t>vectorized</a:t>
            </a:r>
            <a:r>
              <a:rPr lang="en-GB" dirty="0"/>
              <a:t> and scalar versions  of the program</a:t>
            </a:r>
            <a:endParaRPr lang="en-GB" dirty="0"/>
          </a:p>
          <a:p>
            <a:pPr lvl="1">
              <a:lnSpc>
                <a:spcPct val="110000"/>
              </a:lnSpc>
            </a:pPr>
            <a:r>
              <a:rPr lang="en-GB" dirty="0"/>
              <a:t>You could try running this on the CPU as well as the GPU…</a:t>
            </a:r>
            <a:endParaRPr lang="en-GB"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smtClean="0"/>
              <a:t>OpenCL Working Group within Khronos</a:t>
            </a:r>
            <a:endParaRPr lang="en-GB" dirty="0"/>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a:t>
            </a:r>
            <a:r>
              <a:rPr lang="en-GB" dirty="0" smtClean="0"/>
              <a:t>participation</a:t>
            </a:r>
            <a:endParaRPr lang="en-GB" dirty="0"/>
          </a:p>
          <a:p>
            <a:pPr lvl="1"/>
            <a:r>
              <a:rPr lang="en-GB" dirty="0"/>
              <a:t>Processor vendors, system OEMs, middleware vendors, application developers.</a:t>
            </a:r>
            <a:endParaRPr lang="en-GB" dirty="0"/>
          </a:p>
          <a:p>
            <a:r>
              <a:rPr lang="en-GB" dirty="0"/>
              <a:t>OpenCL became an important standard </a:t>
            </a:r>
            <a:r>
              <a:rPr lang="en-GB" dirty="0" smtClean="0"/>
              <a:t>upon release </a:t>
            </a:r>
            <a:r>
              <a:rPr lang="en-GB" dirty="0"/>
              <a:t>by virtue of the market coverage of the companies behind it.</a:t>
            </a:r>
            <a:endParaRPr lang="en-GB" dirty="0"/>
          </a:p>
          <a:p>
            <a:pPr marL="0" indent="0">
              <a:buNone/>
            </a:pPr>
            <a:endParaRPr lang="en-GB" dirty="0"/>
          </a:p>
        </p:txBody>
      </p:sp>
      <p:pic>
        <p:nvPicPr>
          <p:cNvPr id="5" name="Picture 32" descr="seaweed"/>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2"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3"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4"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5"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6"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7" tooltip="Codeplay Software Limited"/>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9"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0" tooltip="AMD"/>
          </p:cNvPr>
          <p:cNvPicPr>
            <a:picLocks noChangeAspect="1" noChangeArrowheads="1"/>
          </p:cNvPicPr>
          <p:nvPr/>
        </p:nvPicPr>
        <p:blipFill>
          <a:blip r:embed="rId11"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2"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3"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5"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6"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7"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8"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19"/>
          </p:cNvPr>
          <p:cNvPicPr>
            <a:picLocks noChangeAspect="1" noChangeArrowheads="1"/>
          </p:cNvPicPr>
          <p:nvPr/>
        </p:nvPicPr>
        <p:blipFill>
          <a:blip r:embed="rId20"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1"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2"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3"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4"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5"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6"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7"/>
          </p:cNvPr>
          <p:cNvPicPr>
            <a:picLocks noChangeAspect="1" noChangeArrowheads="1"/>
          </p:cNvPicPr>
          <p:nvPr/>
        </p:nvPicPr>
        <p:blipFill>
          <a:blip r:embed="rId28"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29"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0"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1"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2"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Font typeface="Arial" panose="020B0604020202020204" pitchFamily="34" charset="0"/>
              <a:buNone/>
            </a:pPr>
            <a:r>
              <a:rPr lang="en-GB" sz="1200" dirty="0" smtClean="0"/>
              <a:t>Third party names are the property of their owners.</a:t>
            </a:r>
            <a:endParaRPr lang="en-GB" sz="1200"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The OpenCL event model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B</a:t>
            </a:r>
            <a:endParaRPr lang="en-GB" dirty="0">
              <a:solidFill>
                <a:schemeClr val="tx1"/>
              </a:solidFill>
            </a:endParaRP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lstStyle/>
          <a:p>
            <a:r>
              <a:rPr lang="en-GB" dirty="0" smtClean="0"/>
              <a:t>OpenCL Events</a:t>
            </a:r>
            <a:endParaRPr lang="en-GB" dirty="0"/>
          </a:p>
        </p:txBody>
      </p:sp>
      <p:sp>
        <p:nvSpPr>
          <p:cNvPr id="5" name="Content Placeholder 4"/>
          <p:cNvSpPr>
            <a:spLocks noGrp="1"/>
          </p:cNvSpPr>
          <p:nvPr>
            <p:ph idx="1"/>
          </p:nvPr>
        </p:nvSpPr>
        <p:spPr>
          <a:xfrm>
            <a:off x="179512" y="980728"/>
            <a:ext cx="8784976" cy="4277072"/>
          </a:xfrm>
        </p:spPr>
        <p:txBody>
          <a:bodyPr>
            <a:normAutofit fontScale="77500" lnSpcReduction="20000"/>
          </a:bodyPr>
          <a:lstStyle/>
          <a:p>
            <a:pPr>
              <a:lnSpc>
                <a:spcPct val="110000"/>
              </a:lnSpc>
            </a:pPr>
            <a:r>
              <a:rPr lang="en-GB" dirty="0"/>
              <a:t>An event is an object that communicates the status of commands in OpenCL … legal values for an event:</a:t>
            </a:r>
            <a:endParaRPr lang="en-GB" dirty="0"/>
          </a:p>
          <a:p>
            <a:pPr lvl="1">
              <a:lnSpc>
                <a:spcPct val="110000"/>
              </a:lnSpc>
            </a:pPr>
            <a:r>
              <a:rPr lang="en-GB" dirty="0" smtClean="0">
                <a:solidFill>
                  <a:schemeClr val="accent3"/>
                </a:solidFill>
              </a:rPr>
              <a:t>CL_QUEUED</a:t>
            </a:r>
            <a:r>
              <a:rPr lang="en-GB" dirty="0" smtClean="0"/>
              <a:t>:      command </a:t>
            </a:r>
            <a:r>
              <a:rPr lang="en-GB" dirty="0"/>
              <a:t>has been </a:t>
            </a:r>
            <a:r>
              <a:rPr lang="en-GB" dirty="0" err="1"/>
              <a:t>enqueued</a:t>
            </a:r>
            <a:r>
              <a:rPr lang="en-GB" dirty="0"/>
              <a:t>. </a:t>
            </a:r>
            <a:endParaRPr lang="en-GB" dirty="0"/>
          </a:p>
          <a:p>
            <a:pPr lvl="1">
              <a:lnSpc>
                <a:spcPct val="110000"/>
              </a:lnSpc>
            </a:pPr>
            <a:r>
              <a:rPr lang="en-GB" dirty="0" smtClean="0">
                <a:solidFill>
                  <a:schemeClr val="accent3"/>
                </a:solidFill>
              </a:rPr>
              <a:t>CL_SUBMITTED</a:t>
            </a:r>
            <a:r>
              <a:rPr lang="en-GB" dirty="0" smtClean="0"/>
              <a:t>:  command </a:t>
            </a:r>
            <a:r>
              <a:rPr lang="en-GB" dirty="0"/>
              <a:t>has been submitted to the </a:t>
            </a:r>
            <a:br>
              <a:rPr lang="en-GB" dirty="0" smtClean="0"/>
            </a:br>
            <a:r>
              <a:rPr lang="en-GB" dirty="0" smtClean="0"/>
              <a:t>                         compute </a:t>
            </a:r>
            <a:r>
              <a:rPr lang="en-GB" dirty="0"/>
              <a:t>device</a:t>
            </a:r>
            <a:endParaRPr lang="en-GB" dirty="0"/>
          </a:p>
          <a:p>
            <a:pPr lvl="1">
              <a:lnSpc>
                <a:spcPct val="110000"/>
              </a:lnSpc>
            </a:pPr>
            <a:r>
              <a:rPr lang="en-GB" dirty="0" smtClean="0">
                <a:solidFill>
                  <a:schemeClr val="accent3"/>
                </a:solidFill>
              </a:rPr>
              <a:t>CL_RUNNING</a:t>
            </a:r>
            <a:r>
              <a:rPr lang="en-GB" dirty="0" smtClean="0"/>
              <a:t>:    compute </a:t>
            </a:r>
            <a:r>
              <a:rPr lang="en-GB" dirty="0"/>
              <a:t>device is executing the command</a:t>
            </a:r>
            <a:endParaRPr lang="en-GB" dirty="0"/>
          </a:p>
          <a:p>
            <a:pPr lvl="1">
              <a:lnSpc>
                <a:spcPct val="110000"/>
              </a:lnSpc>
            </a:pPr>
            <a:r>
              <a:rPr lang="en-GB" dirty="0" smtClean="0">
                <a:solidFill>
                  <a:schemeClr val="accent3"/>
                </a:solidFill>
              </a:rPr>
              <a:t>CL_COMPLETE</a:t>
            </a:r>
            <a:r>
              <a:rPr lang="en-GB" dirty="0" smtClean="0"/>
              <a:t>:  command </a:t>
            </a:r>
            <a:r>
              <a:rPr lang="en-GB" dirty="0"/>
              <a:t>has completed</a:t>
            </a:r>
            <a:endParaRPr lang="en-GB" dirty="0"/>
          </a:p>
          <a:p>
            <a:pPr lvl="1">
              <a:lnSpc>
                <a:spcPct val="110000"/>
              </a:lnSpc>
            </a:pPr>
            <a:r>
              <a:rPr lang="en-GB" dirty="0" smtClean="0">
                <a:solidFill>
                  <a:schemeClr val="accent3"/>
                </a:solidFill>
              </a:rPr>
              <a:t>ERROR_CODE</a:t>
            </a:r>
            <a:r>
              <a:rPr lang="en-GB" dirty="0" smtClean="0"/>
              <a:t>:   a </a:t>
            </a:r>
            <a:r>
              <a:rPr lang="en-GB" dirty="0"/>
              <a:t>negative value indicates an error condition </a:t>
            </a:r>
            <a:br>
              <a:rPr lang="en-GB" dirty="0" smtClean="0"/>
            </a:br>
            <a:r>
              <a:rPr lang="en-GB" dirty="0" smtClean="0"/>
              <a:t>                        occurred</a:t>
            </a:r>
            <a:r>
              <a:rPr lang="en-GB" dirty="0"/>
              <a:t>. </a:t>
            </a:r>
            <a:endParaRPr lang="en-GB" dirty="0"/>
          </a:p>
          <a:p>
            <a:pPr>
              <a:lnSpc>
                <a:spcPct val="110000"/>
              </a:lnSpc>
            </a:pPr>
            <a:r>
              <a:rPr lang="en-GB" dirty="0"/>
              <a:t>Can query the value of an event from the host … for example to track the progress of a command.</a:t>
            </a:r>
            <a:endParaRPr lang="en-GB" dirty="0"/>
          </a:p>
          <a:p>
            <a:pPr>
              <a:lnSpc>
                <a:spcPct val="110000"/>
              </a:lnSpc>
            </a:pPr>
            <a:endParaRPr lang="en-GB" dirty="0"/>
          </a:p>
        </p:txBody>
      </p:sp>
      <p:sp>
        <p:nvSpPr>
          <p:cNvPr id="2" name="TextBox 1"/>
          <p:cNvSpPr txBox="1"/>
          <p:nvPr/>
        </p:nvSpPr>
        <p:spPr>
          <a:xfrm>
            <a:off x="107504" y="5715253"/>
            <a:ext cx="5976664" cy="954107"/>
          </a:xfrm>
          <a:prstGeom prst="rect">
            <a:avLst/>
          </a:prstGeom>
          <a:noFill/>
        </p:spPr>
        <p:txBody>
          <a:bodyPr wrap="square" rtlCol="0">
            <a:spAutoFit/>
          </a:bodyPr>
          <a:lstStyle/>
          <a:p>
            <a:r>
              <a:rPr lang="en-GB" sz="1400" b="1" dirty="0" err="1">
                <a:latin typeface="Courier New Bold" panose="02070309020205020404"/>
              </a:rPr>
              <a:t>cl_int</a:t>
            </a:r>
            <a:r>
              <a:rPr lang="en-GB" sz="1400" b="1" dirty="0">
                <a:latin typeface="Courier New Bold" panose="02070309020205020404"/>
              </a:rPr>
              <a:t> </a:t>
            </a:r>
            <a:r>
              <a:rPr lang="en-GB" sz="1400" b="1" dirty="0" err="1">
                <a:latin typeface="Courier New Bold" panose="02070309020205020404"/>
              </a:rPr>
              <a:t>clGetEventInfo</a:t>
            </a:r>
            <a:r>
              <a:rPr lang="en-GB" sz="1400" b="1" dirty="0">
                <a:latin typeface="Courier New Bold" panose="02070309020205020404"/>
              </a:rPr>
              <a:t> (</a:t>
            </a:r>
            <a:endParaRPr lang="en-GB" sz="1400" b="1" dirty="0">
              <a:latin typeface="Courier New Bold" panose="02070309020205020404"/>
            </a:endParaRPr>
          </a:p>
          <a:p>
            <a:r>
              <a:rPr lang="en-GB" sz="1400" b="1" dirty="0">
                <a:latin typeface="Courier New Bold" panose="02070309020205020404"/>
              </a:rPr>
              <a:t>          </a:t>
            </a:r>
            <a:r>
              <a:rPr lang="en-GB" sz="1400" b="1" dirty="0" err="1">
                <a:latin typeface="Courier New Bold" panose="02070309020205020404"/>
              </a:rPr>
              <a:t>cl_event</a:t>
            </a:r>
            <a:r>
              <a:rPr lang="en-GB" sz="1400" b="1" dirty="0">
                <a:latin typeface="Courier New Bold" panose="02070309020205020404"/>
              </a:rPr>
              <a:t> event,    </a:t>
            </a:r>
            <a:r>
              <a:rPr lang="en-GB" sz="1400" b="1" dirty="0" err="1">
                <a:latin typeface="Courier New Bold" panose="02070309020205020404"/>
              </a:rPr>
              <a:t>cl_event_info</a:t>
            </a:r>
            <a:r>
              <a:rPr lang="en-GB" sz="1400" b="1" dirty="0">
                <a:latin typeface="Courier New Bold" panose="02070309020205020404"/>
              </a:rPr>
              <a:t> </a:t>
            </a:r>
            <a:r>
              <a:rPr lang="en-GB" sz="1400" b="1" dirty="0" err="1">
                <a:latin typeface="Courier New Bold" panose="02070309020205020404"/>
              </a:rPr>
              <a:t>param_name</a:t>
            </a:r>
            <a:r>
              <a:rPr lang="en-GB" sz="1400" b="1" dirty="0">
                <a:latin typeface="Courier New Bold" panose="02070309020205020404"/>
              </a:rPr>
              <a:t>,</a:t>
            </a:r>
            <a:endParaRPr lang="en-GB" sz="1400" b="1" dirty="0">
              <a:latin typeface="Courier New Bold" panose="02070309020205020404"/>
            </a:endParaRPr>
          </a:p>
          <a:p>
            <a:r>
              <a:rPr lang="en-GB" sz="1400" b="1" dirty="0">
                <a:latin typeface="Courier New Bold" panose="02070309020205020404"/>
              </a:rPr>
              <a:t>          </a:t>
            </a:r>
            <a:r>
              <a:rPr lang="en-GB" sz="1400" b="1" dirty="0" err="1">
                <a:latin typeface="Courier New Bold" panose="02070309020205020404"/>
              </a:rPr>
              <a:t>size_t</a:t>
            </a:r>
            <a:r>
              <a:rPr lang="en-GB" sz="1400" b="1" dirty="0">
                <a:latin typeface="Courier New Bold" panose="02070309020205020404"/>
              </a:rPr>
              <a:t> </a:t>
            </a:r>
            <a:r>
              <a:rPr lang="en-GB" sz="1400" b="1" dirty="0" err="1">
                <a:latin typeface="Courier New Bold" panose="02070309020205020404"/>
              </a:rPr>
              <a:t>param_value_size</a:t>
            </a:r>
            <a:r>
              <a:rPr lang="en-GB" sz="1400" b="1" dirty="0">
                <a:latin typeface="Courier New Bold" panose="02070309020205020404"/>
              </a:rPr>
              <a:t>, void *</a:t>
            </a:r>
            <a:r>
              <a:rPr lang="en-GB" sz="1400" b="1" dirty="0" err="1">
                <a:latin typeface="Courier New Bold" panose="02070309020205020404"/>
              </a:rPr>
              <a:t>param_value</a:t>
            </a:r>
            <a:r>
              <a:rPr lang="en-GB" sz="1400" b="1" dirty="0">
                <a:latin typeface="Courier New Bold" panose="02070309020205020404"/>
              </a:rPr>
              <a:t>,</a:t>
            </a:r>
            <a:endParaRPr lang="en-GB" sz="1400" b="1" dirty="0">
              <a:latin typeface="Courier New Bold" panose="02070309020205020404"/>
            </a:endParaRPr>
          </a:p>
          <a:p>
            <a:r>
              <a:rPr lang="en-GB" sz="1400" b="1" dirty="0">
                <a:latin typeface="Courier New Bold" panose="02070309020205020404"/>
              </a:rPr>
              <a:t>          </a:t>
            </a:r>
            <a:r>
              <a:rPr lang="en-GB" sz="1400" b="1" dirty="0" err="1">
                <a:latin typeface="Courier New Bold" panose="02070309020205020404"/>
              </a:rPr>
              <a:t>size_t</a:t>
            </a:r>
            <a:r>
              <a:rPr lang="en-GB" sz="1400" b="1" dirty="0">
                <a:latin typeface="Courier New Bold" panose="02070309020205020404"/>
              </a:rPr>
              <a:t> *</a:t>
            </a:r>
            <a:r>
              <a:rPr lang="en-GB" sz="1400" b="1" dirty="0" err="1">
                <a:latin typeface="Courier New Bold" panose="02070309020205020404"/>
              </a:rPr>
              <a:t>param_value_size_ret</a:t>
            </a:r>
            <a:r>
              <a:rPr lang="en-GB" sz="1400" b="1" dirty="0" smtClean="0">
                <a:latin typeface="Courier New Bold" panose="02070309020205020404"/>
              </a:rPr>
              <a:t>)</a:t>
            </a:r>
            <a:endParaRPr lang="en-GB" sz="1400" b="1" dirty="0">
              <a:latin typeface="Courier New Bold" panose="02070309020205020404"/>
            </a:endParaRPr>
          </a:p>
        </p:txBody>
      </p:sp>
      <p:sp>
        <p:nvSpPr>
          <p:cNvPr id="3" name="TextBox 2"/>
          <p:cNvSpPr txBox="1"/>
          <p:nvPr/>
        </p:nvSpPr>
        <p:spPr>
          <a:xfrm>
            <a:off x="4860032" y="4851737"/>
            <a:ext cx="4343048" cy="1169551"/>
          </a:xfrm>
          <a:prstGeom prst="rect">
            <a:avLst/>
          </a:prstGeom>
          <a:noFill/>
        </p:spPr>
        <p:txBody>
          <a:bodyPr wrap="none" rtlCol="0">
            <a:spAutoFit/>
          </a:bodyPr>
          <a:lstStyle/>
          <a:p>
            <a:r>
              <a:rPr lang="en-GB" dirty="0" smtClean="0">
                <a:solidFill>
                  <a:schemeClr val="accent1"/>
                </a:solidFill>
              </a:rPr>
              <a:t>Examples:</a:t>
            </a:r>
            <a:endParaRPr lang="en-GB" dirty="0" smtClean="0">
              <a:solidFill>
                <a:schemeClr val="accent1"/>
              </a:solidFill>
            </a:endParaRPr>
          </a:p>
          <a:p>
            <a:pPr marL="285750" indent="-285750">
              <a:buFont typeface="Arial" panose="020B0604020202020204" pitchFamily="34" charset="0"/>
              <a:buChar char="•"/>
            </a:pPr>
            <a:r>
              <a:rPr lang="en-GB" dirty="0" smtClean="0">
                <a:solidFill>
                  <a:schemeClr val="accent1"/>
                </a:solidFill>
              </a:rPr>
              <a:t>CL_EVENT_CONTEXT</a:t>
            </a:r>
            <a:endParaRPr lang="en-GB" dirty="0" smtClean="0">
              <a:solidFill>
                <a:schemeClr val="accent1"/>
              </a:solidFill>
            </a:endParaRPr>
          </a:p>
          <a:p>
            <a:pPr marL="285750" indent="-285750">
              <a:buFont typeface="Arial" panose="020B0604020202020204" pitchFamily="34" charset="0"/>
              <a:buChar char="•"/>
            </a:pPr>
            <a:r>
              <a:rPr lang="en-GB" sz="1600" dirty="0" smtClean="0">
                <a:solidFill>
                  <a:schemeClr val="accent1"/>
                </a:solidFill>
              </a:rPr>
              <a:t>CL_EVENT_COMMAND_EXECUTION_STATUS</a:t>
            </a:r>
            <a:endParaRPr lang="en-GB" sz="1600" dirty="0" smtClean="0">
              <a:solidFill>
                <a:schemeClr val="accent1"/>
              </a:solidFill>
            </a:endParaRPr>
          </a:p>
          <a:p>
            <a:pPr marL="285750" indent="-285750">
              <a:buFont typeface="Arial" panose="020B0604020202020204" pitchFamily="34" charset="0"/>
              <a:buChar char="•"/>
            </a:pPr>
            <a:r>
              <a:rPr lang="en-GB" dirty="0" smtClean="0">
                <a:solidFill>
                  <a:schemeClr val="accent1"/>
                </a:solidFill>
              </a:rPr>
              <a:t>CL_EVENT_COMMAND_TYPE</a:t>
            </a:r>
            <a:endParaRPr lang="en-GB" dirty="0">
              <a:solidFill>
                <a:schemeClr val="accent1"/>
              </a:solidFill>
            </a:endParaRPr>
          </a:p>
        </p:txBody>
      </p:sp>
      <p:cxnSp>
        <p:nvCxnSpPr>
          <p:cNvPr id="9" name="Straight Arrow Connector 8"/>
          <p:cNvCxnSpPr/>
          <p:nvPr/>
        </p:nvCxnSpPr>
        <p:spPr>
          <a:xfrm flipH="1">
            <a:off x="4355976" y="5364504"/>
            <a:ext cx="504056" cy="5847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a:bodyPr>
          <a:lstStyle/>
          <a:p>
            <a:r>
              <a:rPr lang="en-GB" dirty="0" smtClean="0"/>
              <a:t>Generating and consuming events</a:t>
            </a:r>
            <a:endParaRPr lang="en-GB" dirty="0"/>
          </a:p>
        </p:txBody>
      </p:sp>
      <p:sp>
        <p:nvSpPr>
          <p:cNvPr id="3" name="Content Placeholder 2"/>
          <p:cNvSpPr>
            <a:spLocks noGrp="1"/>
          </p:cNvSpPr>
          <p:nvPr>
            <p:ph idx="1"/>
          </p:nvPr>
        </p:nvSpPr>
        <p:spPr>
          <a:xfrm>
            <a:off x="179512" y="1412776"/>
            <a:ext cx="8784976" cy="748680"/>
          </a:xfrm>
        </p:spPr>
        <p:txBody>
          <a:bodyPr>
            <a:normAutofit fontScale="70000" lnSpcReduction="20000"/>
          </a:bodyPr>
          <a:lstStyle/>
          <a:p>
            <a:r>
              <a:rPr lang="en-GB" dirty="0"/>
              <a:t>Consider the command to </a:t>
            </a:r>
            <a:r>
              <a:rPr lang="en-GB" dirty="0" err="1"/>
              <a:t>enqueue</a:t>
            </a:r>
            <a:r>
              <a:rPr lang="en-GB" dirty="0"/>
              <a:t> a kernel.  The last three arguments optionally expose events (NULL otherwise).</a:t>
            </a:r>
            <a:endParaRPr lang="en-GB" dirty="0"/>
          </a:p>
          <a:p>
            <a:endParaRPr lang="en-GB" dirty="0"/>
          </a:p>
        </p:txBody>
      </p:sp>
      <p:sp>
        <p:nvSpPr>
          <p:cNvPr id="4" name="TextBox 3"/>
          <p:cNvSpPr txBox="1"/>
          <p:nvPr/>
        </p:nvSpPr>
        <p:spPr>
          <a:xfrm>
            <a:off x="467544" y="2708920"/>
            <a:ext cx="5400600" cy="2862322"/>
          </a:xfrm>
          <a:prstGeom prst="rect">
            <a:avLst/>
          </a:prstGeom>
          <a:noFill/>
        </p:spPr>
        <p:txBody>
          <a:bodyPr wrap="square" rtlCol="0">
            <a:spAutoFit/>
          </a:bodyPr>
          <a:lstStyle/>
          <a:p>
            <a:r>
              <a:rPr lang="en-GB" sz="1600" b="1" dirty="0" err="1">
                <a:solidFill>
                  <a:schemeClr val="accent4"/>
                </a:solidFill>
                <a:latin typeface="Courier New Bold" panose="02070309020205020404"/>
              </a:rPr>
              <a:t>cl_int</a:t>
            </a:r>
            <a:r>
              <a:rPr lang="en-GB" sz="1600" b="1" dirty="0">
                <a:solidFill>
                  <a:schemeClr val="accent4"/>
                </a:solidFill>
                <a:latin typeface="Courier New Bold" panose="02070309020205020404"/>
              </a:rPr>
              <a:t> </a:t>
            </a:r>
            <a:r>
              <a:rPr lang="en-GB" sz="1600" b="1" dirty="0" err="1">
                <a:solidFill>
                  <a:schemeClr val="tx2">
                    <a:lumMod val="75000"/>
                  </a:schemeClr>
                </a:solidFill>
                <a:latin typeface="Courier New Bold" panose="02070309020205020404"/>
              </a:rPr>
              <a:t>clEnqueueNDRangeKernel</a:t>
            </a:r>
            <a:r>
              <a:rPr lang="en-GB" sz="1600" b="1" dirty="0">
                <a:latin typeface="Courier New Bold" panose="02070309020205020404"/>
              </a:rPr>
              <a:t> (</a:t>
            </a:r>
            <a:endParaRPr lang="en-GB" sz="1600" b="1" dirty="0">
              <a:latin typeface="Courier New Bold" panose="02070309020205020404"/>
            </a:endParaRPr>
          </a:p>
          <a:p>
            <a:r>
              <a:rPr lang="en-GB" sz="1600" b="1" dirty="0">
                <a:solidFill>
                  <a:schemeClr val="accent3"/>
                </a:solidFill>
                <a:latin typeface="Courier New Bold" panose="02070309020205020404"/>
              </a:rPr>
              <a:t>     </a:t>
            </a:r>
            <a:r>
              <a:rPr lang="en-GB" sz="1600" b="1" dirty="0" err="1">
                <a:solidFill>
                  <a:schemeClr val="accent4"/>
                </a:solidFill>
                <a:latin typeface="Courier New Bold" panose="02070309020205020404"/>
              </a:rPr>
              <a:t>cl_command_queue</a:t>
            </a:r>
            <a:r>
              <a:rPr lang="en-GB" sz="1600" b="1" dirty="0">
                <a:solidFill>
                  <a:schemeClr val="accent4"/>
                </a:solidFill>
                <a:latin typeface="Courier New Bold" panose="02070309020205020404"/>
              </a:rPr>
              <a:t> </a:t>
            </a:r>
            <a:r>
              <a:rPr lang="en-GB" sz="1600" b="1" dirty="0" err="1">
                <a:latin typeface="Courier New Bold" panose="02070309020205020404"/>
              </a:rPr>
              <a:t>command_queue</a:t>
            </a:r>
            <a:r>
              <a:rPr lang="en-GB" sz="1600" b="1" dirty="0">
                <a:latin typeface="Courier New Bold" panose="02070309020205020404"/>
              </a:rPr>
              <a:t>,     </a:t>
            </a:r>
            <a:endParaRPr lang="en-GB" sz="1600" b="1" dirty="0">
              <a:latin typeface="Courier New Bold" panose="02070309020205020404"/>
            </a:endParaRPr>
          </a:p>
          <a:p>
            <a:r>
              <a:rPr lang="en-GB" sz="1600" b="1" dirty="0">
                <a:latin typeface="Courier New Bold" panose="02070309020205020404"/>
              </a:rPr>
              <a:t>     </a:t>
            </a:r>
            <a:r>
              <a:rPr lang="en-GB" sz="1600" b="1" dirty="0" err="1">
                <a:solidFill>
                  <a:schemeClr val="accent4"/>
                </a:solidFill>
                <a:latin typeface="Courier New Bold" panose="02070309020205020404"/>
              </a:rPr>
              <a:t>cl_kernel</a:t>
            </a:r>
            <a:r>
              <a:rPr lang="en-GB" sz="1600" b="1" dirty="0">
                <a:solidFill>
                  <a:schemeClr val="accent4"/>
                </a:solidFill>
                <a:latin typeface="Courier New Bold" panose="02070309020205020404"/>
              </a:rPr>
              <a:t> </a:t>
            </a:r>
            <a:r>
              <a:rPr lang="en-GB" sz="1600" b="1" dirty="0">
                <a:latin typeface="Courier New Bold" panose="02070309020205020404"/>
              </a:rPr>
              <a:t>kernel</a:t>
            </a:r>
            <a:r>
              <a:rPr lang="en-GB" sz="1600" b="1" dirty="0" smtClean="0">
                <a:latin typeface="Courier New Bold" panose="02070309020205020404"/>
              </a:rPr>
              <a:t>,</a:t>
            </a:r>
            <a:endParaRPr lang="en-GB" sz="1600" b="1" dirty="0" smtClean="0">
              <a:latin typeface="Courier New Bold" panose="02070309020205020404"/>
            </a:endParaRPr>
          </a:p>
          <a:p>
            <a:r>
              <a:rPr lang="en-GB" sz="1600" b="1" dirty="0" smtClean="0">
                <a:latin typeface="Courier New Bold" panose="02070309020205020404"/>
              </a:rPr>
              <a:t>     </a:t>
            </a:r>
            <a:r>
              <a:rPr lang="en-GB" sz="1600" b="1" dirty="0" err="1">
                <a:solidFill>
                  <a:schemeClr val="accent4"/>
                </a:solidFill>
                <a:latin typeface="Courier New Bold" panose="02070309020205020404"/>
              </a:rPr>
              <a:t>cl_uint</a:t>
            </a:r>
            <a:r>
              <a:rPr lang="en-GB" sz="1600" b="1" dirty="0">
                <a:solidFill>
                  <a:schemeClr val="accent4"/>
                </a:solidFill>
                <a:latin typeface="Courier New Bold" panose="02070309020205020404"/>
              </a:rPr>
              <a:t> </a:t>
            </a:r>
            <a:r>
              <a:rPr lang="en-GB" sz="1600" b="1" dirty="0" err="1">
                <a:latin typeface="Courier New Bold" panose="02070309020205020404"/>
              </a:rPr>
              <a:t>work_dim</a:t>
            </a:r>
            <a:r>
              <a:rPr lang="en-GB" sz="1600" b="1" dirty="0">
                <a:latin typeface="Courier New Bold" panose="02070309020205020404"/>
              </a:rPr>
              <a:t>,</a:t>
            </a:r>
            <a:endParaRPr lang="en-GB" sz="1600" b="1" dirty="0">
              <a:latin typeface="Courier New Bold" panose="02070309020205020404"/>
            </a:endParaRPr>
          </a:p>
          <a:p>
            <a:r>
              <a:rPr lang="en-GB" sz="1600" b="1" dirty="0">
                <a:solidFill>
                  <a:schemeClr val="accent2"/>
                </a:solidFill>
                <a:latin typeface="Courier New Bold" panose="02070309020205020404"/>
              </a:rPr>
              <a:t>     </a:t>
            </a:r>
            <a:r>
              <a:rPr lang="en-GB" sz="1600" b="1" dirty="0" err="1">
                <a:solidFill>
                  <a:schemeClr val="accent2"/>
                </a:solidFill>
                <a:latin typeface="Courier New Bold" panose="02070309020205020404"/>
              </a:rPr>
              <a:t>const</a:t>
            </a:r>
            <a:r>
              <a:rPr lang="en-GB" sz="1600" b="1" dirty="0">
                <a:solidFill>
                  <a:schemeClr val="accent2"/>
                </a:solidFill>
                <a:latin typeface="Courier New Bold" panose="02070309020205020404"/>
              </a:rPr>
              <a:t> </a:t>
            </a:r>
            <a:r>
              <a:rPr lang="en-GB" sz="1600" b="1" dirty="0" err="1">
                <a:solidFill>
                  <a:schemeClr val="accent2"/>
                </a:solidFill>
                <a:latin typeface="Courier New Bold" panose="02070309020205020404"/>
              </a:rPr>
              <a:t>size_t</a:t>
            </a:r>
            <a:r>
              <a:rPr lang="en-GB" sz="1600" b="1" dirty="0">
                <a:solidFill>
                  <a:schemeClr val="accent2"/>
                </a:solidFill>
                <a:latin typeface="Courier New Bold" panose="02070309020205020404"/>
              </a:rPr>
              <a:t> </a:t>
            </a:r>
            <a:r>
              <a:rPr lang="en-GB" sz="1600" b="1" dirty="0">
                <a:latin typeface="Courier New Bold" panose="02070309020205020404"/>
              </a:rPr>
              <a:t>*</a:t>
            </a:r>
            <a:r>
              <a:rPr lang="en-GB" sz="1600" b="1" dirty="0" err="1">
                <a:latin typeface="Courier New Bold" panose="02070309020205020404"/>
              </a:rPr>
              <a:t>global_work_offset</a:t>
            </a:r>
            <a:r>
              <a:rPr lang="en-GB" sz="1600" b="1" dirty="0">
                <a:latin typeface="Courier New Bold" panose="02070309020205020404"/>
              </a:rPr>
              <a:t>,     </a:t>
            </a:r>
            <a:endParaRPr lang="en-GB" sz="1600" b="1" dirty="0">
              <a:latin typeface="Courier New Bold" panose="02070309020205020404"/>
            </a:endParaRPr>
          </a:p>
          <a:p>
            <a:r>
              <a:rPr lang="en-GB" sz="1600" b="1" dirty="0">
                <a:solidFill>
                  <a:schemeClr val="accent2"/>
                </a:solidFill>
                <a:latin typeface="Courier New Bold" panose="02070309020205020404"/>
              </a:rPr>
              <a:t>     </a:t>
            </a:r>
            <a:r>
              <a:rPr lang="en-GB" sz="1600" b="1" dirty="0" err="1">
                <a:solidFill>
                  <a:schemeClr val="accent2"/>
                </a:solidFill>
                <a:latin typeface="Courier New Bold" panose="02070309020205020404"/>
              </a:rPr>
              <a:t>const</a:t>
            </a:r>
            <a:r>
              <a:rPr lang="en-GB" sz="1600" b="1" dirty="0">
                <a:solidFill>
                  <a:schemeClr val="accent2"/>
                </a:solidFill>
                <a:latin typeface="Courier New Bold" panose="02070309020205020404"/>
              </a:rPr>
              <a:t> </a:t>
            </a:r>
            <a:r>
              <a:rPr lang="en-GB" sz="1600" b="1" dirty="0" err="1">
                <a:solidFill>
                  <a:schemeClr val="accent2"/>
                </a:solidFill>
                <a:latin typeface="Courier New Bold" panose="02070309020205020404"/>
              </a:rPr>
              <a:t>size_t</a:t>
            </a:r>
            <a:r>
              <a:rPr lang="en-GB" sz="1600" b="1" dirty="0">
                <a:solidFill>
                  <a:schemeClr val="accent2"/>
                </a:solidFill>
                <a:latin typeface="Courier New Bold" panose="02070309020205020404"/>
              </a:rPr>
              <a:t> </a:t>
            </a:r>
            <a:r>
              <a:rPr lang="en-GB" sz="1600" b="1" dirty="0">
                <a:latin typeface="Courier New Bold" panose="02070309020205020404"/>
              </a:rPr>
              <a:t>*</a:t>
            </a:r>
            <a:r>
              <a:rPr lang="en-GB" sz="1600" b="1" dirty="0" err="1">
                <a:latin typeface="Courier New Bold" panose="02070309020205020404"/>
              </a:rPr>
              <a:t>global_work_size</a:t>
            </a:r>
            <a:r>
              <a:rPr lang="en-GB" sz="1600" b="1" dirty="0">
                <a:latin typeface="Courier New Bold" panose="02070309020205020404"/>
              </a:rPr>
              <a:t>,</a:t>
            </a:r>
            <a:endParaRPr lang="en-GB" sz="1600" b="1" dirty="0">
              <a:latin typeface="Courier New Bold" panose="02070309020205020404"/>
            </a:endParaRPr>
          </a:p>
          <a:p>
            <a:r>
              <a:rPr lang="en-GB" sz="1600" b="1" dirty="0">
                <a:solidFill>
                  <a:schemeClr val="accent2"/>
                </a:solidFill>
                <a:latin typeface="Courier New Bold" panose="02070309020205020404"/>
              </a:rPr>
              <a:t>     </a:t>
            </a:r>
            <a:r>
              <a:rPr lang="en-GB" sz="1600" b="1" dirty="0" err="1">
                <a:solidFill>
                  <a:schemeClr val="accent2"/>
                </a:solidFill>
                <a:latin typeface="Courier New Bold" panose="02070309020205020404"/>
              </a:rPr>
              <a:t>const</a:t>
            </a:r>
            <a:r>
              <a:rPr lang="en-GB" sz="1600" b="1" dirty="0">
                <a:solidFill>
                  <a:schemeClr val="accent2"/>
                </a:solidFill>
                <a:latin typeface="Courier New Bold" panose="02070309020205020404"/>
              </a:rPr>
              <a:t> </a:t>
            </a:r>
            <a:r>
              <a:rPr lang="en-GB" sz="1600" b="1" dirty="0" err="1">
                <a:solidFill>
                  <a:schemeClr val="accent2"/>
                </a:solidFill>
                <a:latin typeface="Courier New Bold" panose="02070309020205020404"/>
              </a:rPr>
              <a:t>size_t</a:t>
            </a:r>
            <a:r>
              <a:rPr lang="en-GB" sz="1600" b="1" dirty="0">
                <a:latin typeface="Courier New Bold" panose="02070309020205020404"/>
              </a:rPr>
              <a:t> *</a:t>
            </a:r>
            <a:r>
              <a:rPr lang="en-GB" sz="1600" b="1" dirty="0" err="1">
                <a:latin typeface="Courier New Bold" panose="02070309020205020404"/>
              </a:rPr>
              <a:t>local_work_size</a:t>
            </a:r>
            <a:r>
              <a:rPr lang="en-GB" sz="1600" b="1" dirty="0">
                <a:latin typeface="Courier New Bold" panose="02070309020205020404"/>
              </a:rPr>
              <a:t>,</a:t>
            </a:r>
            <a:endParaRPr lang="en-GB" sz="1600" b="1" dirty="0">
              <a:latin typeface="Courier New Bold" panose="02070309020205020404"/>
            </a:endParaRPr>
          </a:p>
          <a:p>
            <a:r>
              <a:rPr lang="en-GB" sz="1600" b="1" dirty="0">
                <a:latin typeface="Courier New Bold" panose="02070309020205020404"/>
              </a:rPr>
              <a:t>     </a:t>
            </a:r>
            <a:r>
              <a:rPr lang="en-GB" sz="1600" b="1" dirty="0" err="1">
                <a:solidFill>
                  <a:schemeClr val="accent4"/>
                </a:solidFill>
                <a:latin typeface="Courier New Bold" panose="02070309020205020404"/>
              </a:rPr>
              <a:t>cl_uint</a:t>
            </a:r>
            <a:r>
              <a:rPr lang="en-GB" sz="1600" b="1" dirty="0">
                <a:solidFill>
                  <a:schemeClr val="accent4"/>
                </a:solidFill>
                <a:latin typeface="Courier New Bold" panose="02070309020205020404"/>
              </a:rPr>
              <a:t> </a:t>
            </a:r>
            <a:r>
              <a:rPr lang="en-GB" sz="1600" b="1" dirty="0" err="1">
                <a:latin typeface="Courier New Bold" panose="02070309020205020404"/>
              </a:rPr>
              <a:t>num_events_in_wait_list</a:t>
            </a:r>
            <a:r>
              <a:rPr lang="en-GB" sz="1600" b="1" dirty="0">
                <a:latin typeface="Courier New Bold" panose="02070309020205020404"/>
              </a:rPr>
              <a:t>,</a:t>
            </a:r>
            <a:endParaRPr lang="en-GB" sz="1600" b="1" dirty="0">
              <a:latin typeface="Courier New Bold" panose="02070309020205020404"/>
            </a:endParaRPr>
          </a:p>
          <a:p>
            <a:r>
              <a:rPr lang="en-GB" sz="1600" b="1" dirty="0">
                <a:latin typeface="Courier New Bold" panose="02070309020205020404"/>
              </a:rPr>
              <a:t>     </a:t>
            </a:r>
            <a:r>
              <a:rPr lang="en-GB" sz="1600" b="1" dirty="0" err="1">
                <a:solidFill>
                  <a:schemeClr val="accent2"/>
                </a:solidFill>
                <a:latin typeface="Courier New Bold" panose="02070309020205020404"/>
              </a:rPr>
              <a:t>const</a:t>
            </a:r>
            <a:r>
              <a:rPr lang="en-GB" sz="1600" b="1" dirty="0">
                <a:solidFill>
                  <a:schemeClr val="accent2"/>
                </a:solidFill>
                <a:latin typeface="Courier New Bold" panose="02070309020205020404"/>
              </a:rPr>
              <a:t> </a:t>
            </a:r>
            <a:r>
              <a:rPr lang="en-GB" sz="1600" b="1" dirty="0" err="1">
                <a:solidFill>
                  <a:schemeClr val="accent4"/>
                </a:solidFill>
                <a:latin typeface="Courier New Bold" panose="02070309020205020404"/>
              </a:rPr>
              <a:t>cl_event</a:t>
            </a:r>
            <a:r>
              <a:rPr lang="en-GB" sz="1600" b="1" dirty="0">
                <a:solidFill>
                  <a:schemeClr val="accent4"/>
                </a:solidFill>
                <a:latin typeface="Courier New Bold" panose="02070309020205020404"/>
              </a:rPr>
              <a:t> </a:t>
            </a:r>
            <a:r>
              <a:rPr lang="en-GB" sz="1600" b="1" dirty="0">
                <a:latin typeface="Courier New Bold" panose="02070309020205020404"/>
              </a:rPr>
              <a:t>*</a:t>
            </a:r>
            <a:r>
              <a:rPr lang="en-GB" sz="1600" b="1" dirty="0" err="1">
                <a:latin typeface="Courier New Bold" panose="02070309020205020404"/>
              </a:rPr>
              <a:t>event_wait_list</a:t>
            </a:r>
            <a:r>
              <a:rPr lang="en-GB" sz="1600" b="1" dirty="0">
                <a:latin typeface="Courier New Bold" panose="02070309020205020404"/>
              </a:rPr>
              <a:t>,</a:t>
            </a:r>
            <a:endParaRPr lang="en-GB" sz="1600" b="1" dirty="0">
              <a:latin typeface="Courier New Bold" panose="02070309020205020404"/>
            </a:endParaRPr>
          </a:p>
          <a:p>
            <a:r>
              <a:rPr lang="en-GB" sz="1600" b="1" dirty="0">
                <a:latin typeface="Courier New Bold" panose="02070309020205020404"/>
              </a:rPr>
              <a:t>     </a:t>
            </a:r>
            <a:r>
              <a:rPr lang="en-GB" sz="1600" b="1" dirty="0" err="1">
                <a:solidFill>
                  <a:schemeClr val="accent4"/>
                </a:solidFill>
                <a:latin typeface="Courier New Bold" panose="02070309020205020404"/>
              </a:rPr>
              <a:t>cl_event</a:t>
            </a:r>
            <a:r>
              <a:rPr lang="en-GB" sz="1600" b="1" dirty="0">
                <a:solidFill>
                  <a:schemeClr val="accent4"/>
                </a:solidFill>
                <a:latin typeface="Courier New Bold" panose="02070309020205020404"/>
              </a:rPr>
              <a:t> </a:t>
            </a:r>
            <a:r>
              <a:rPr lang="en-GB" sz="1600" b="1" dirty="0">
                <a:latin typeface="Courier New Bold" panose="02070309020205020404"/>
              </a:rPr>
              <a:t>*event)</a:t>
            </a:r>
            <a:endParaRPr lang="en-GB" sz="1600" b="1" dirty="0">
              <a:latin typeface="Courier New Bold" panose="02070309020205020404"/>
            </a:endParaRPr>
          </a:p>
          <a:p>
            <a:endParaRPr lang="en-GB" sz="1600" b="1" dirty="0">
              <a:latin typeface="Courier New Bold" panose="02070309020205020404"/>
            </a:endParaRPr>
          </a:p>
        </p:txBody>
      </p:sp>
      <p:sp>
        <p:nvSpPr>
          <p:cNvPr id="5" name="TextBox 4"/>
          <p:cNvSpPr txBox="1"/>
          <p:nvPr/>
        </p:nvSpPr>
        <p:spPr>
          <a:xfrm>
            <a:off x="467544" y="5983307"/>
            <a:ext cx="3528392" cy="646331"/>
          </a:xfrm>
          <a:prstGeom prst="rect">
            <a:avLst/>
          </a:prstGeom>
          <a:noFill/>
        </p:spPr>
        <p:txBody>
          <a:bodyPr wrap="square" rtlCol="0">
            <a:spAutoFit/>
          </a:bodyPr>
          <a:lstStyle/>
          <a:p>
            <a:r>
              <a:rPr lang="en-GB" dirty="0" smtClean="0">
                <a:solidFill>
                  <a:schemeClr val="accent1"/>
                </a:solidFill>
              </a:rPr>
              <a:t>Pointer to an </a:t>
            </a:r>
            <a:r>
              <a:rPr lang="en-GB" dirty="0" smtClean="0">
                <a:solidFill>
                  <a:schemeClr val="accent3"/>
                </a:solidFill>
              </a:rPr>
              <a:t>event object </a:t>
            </a:r>
            <a:r>
              <a:rPr lang="en-GB" dirty="0" smtClean="0">
                <a:solidFill>
                  <a:schemeClr val="accent1"/>
                </a:solidFill>
              </a:rPr>
              <a:t>generated by this command</a:t>
            </a:r>
            <a:endParaRPr lang="en-GB" dirty="0">
              <a:solidFill>
                <a:schemeClr val="accent1"/>
              </a:solidFill>
            </a:endParaRPr>
          </a:p>
        </p:txBody>
      </p:sp>
      <p:cxnSp>
        <p:nvCxnSpPr>
          <p:cNvPr id="7" name="Straight Arrow Connector 6"/>
          <p:cNvCxnSpPr>
            <a:stCxn id="5" idx="0"/>
          </p:cNvCxnSpPr>
          <p:nvPr/>
        </p:nvCxnSpPr>
        <p:spPr>
          <a:xfrm flipV="1">
            <a:off x="2231740" y="5229200"/>
            <a:ext cx="396044" cy="754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60032" y="5229201"/>
            <a:ext cx="3528392" cy="1200329"/>
          </a:xfrm>
          <a:prstGeom prst="rect">
            <a:avLst/>
          </a:prstGeom>
          <a:noFill/>
        </p:spPr>
        <p:txBody>
          <a:bodyPr wrap="square" rtlCol="0">
            <a:spAutoFit/>
          </a:bodyPr>
          <a:lstStyle/>
          <a:p>
            <a:r>
              <a:rPr lang="en-GB" dirty="0" smtClean="0">
                <a:solidFill>
                  <a:schemeClr val="accent3"/>
                </a:solidFill>
              </a:rPr>
              <a:t>Array of pointers to the events being waited upon </a:t>
            </a:r>
            <a:r>
              <a:rPr lang="en-GB" dirty="0" smtClean="0">
                <a:solidFill>
                  <a:schemeClr val="accent1"/>
                </a:solidFill>
              </a:rPr>
              <a:t>… Command queue and events must share a context.</a:t>
            </a:r>
            <a:endParaRPr lang="en-GB" dirty="0">
              <a:solidFill>
                <a:schemeClr val="accent1"/>
              </a:solidFill>
            </a:endParaRPr>
          </a:p>
        </p:txBody>
      </p:sp>
      <p:cxnSp>
        <p:nvCxnSpPr>
          <p:cNvPr id="10" name="Straight Arrow Connector 9"/>
          <p:cNvCxnSpPr/>
          <p:nvPr/>
        </p:nvCxnSpPr>
        <p:spPr>
          <a:xfrm flipH="1" flipV="1">
            <a:off x="5148064" y="4869160"/>
            <a:ext cx="1810963" cy="3715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10082" y="2923658"/>
            <a:ext cx="3528392" cy="923330"/>
          </a:xfrm>
          <a:prstGeom prst="rect">
            <a:avLst/>
          </a:prstGeom>
          <a:noFill/>
        </p:spPr>
        <p:txBody>
          <a:bodyPr wrap="square" rtlCol="0">
            <a:spAutoFit/>
          </a:bodyPr>
          <a:lstStyle/>
          <a:p>
            <a:r>
              <a:rPr lang="en-GB" dirty="0" smtClean="0">
                <a:solidFill>
                  <a:schemeClr val="accent3"/>
                </a:solidFill>
              </a:rPr>
              <a:t>Number of events </a:t>
            </a:r>
            <a:r>
              <a:rPr lang="en-GB" dirty="0" smtClean="0">
                <a:solidFill>
                  <a:schemeClr val="accent1"/>
                </a:solidFill>
              </a:rPr>
              <a:t>this command is waiting to complete </a:t>
            </a:r>
            <a:r>
              <a:rPr lang="en-GB" dirty="0" smtClean="0">
                <a:solidFill>
                  <a:schemeClr val="accent2"/>
                </a:solidFill>
              </a:rPr>
              <a:t>before</a:t>
            </a:r>
            <a:r>
              <a:rPr lang="en-GB" dirty="0" smtClean="0">
                <a:solidFill>
                  <a:schemeClr val="accent1"/>
                </a:solidFill>
              </a:rPr>
              <a:t> executing</a:t>
            </a:r>
            <a:endParaRPr lang="en-GB" dirty="0">
              <a:solidFill>
                <a:schemeClr val="accent1"/>
              </a:solidFill>
            </a:endParaRPr>
          </a:p>
        </p:txBody>
      </p:sp>
      <p:cxnSp>
        <p:nvCxnSpPr>
          <p:cNvPr id="13" name="Straight Arrow Connector 12"/>
          <p:cNvCxnSpPr/>
          <p:nvPr/>
        </p:nvCxnSpPr>
        <p:spPr>
          <a:xfrm flipH="1">
            <a:off x="5004048" y="3717032"/>
            <a:ext cx="1944216" cy="7920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Event: basic event usage</a:t>
            </a:r>
            <a:endParaRPr lang="en-GB" dirty="0"/>
          </a:p>
        </p:txBody>
      </p:sp>
      <p:sp>
        <p:nvSpPr>
          <p:cNvPr id="3" name="Content Placeholder 2"/>
          <p:cNvSpPr>
            <a:spLocks noGrp="1"/>
          </p:cNvSpPr>
          <p:nvPr>
            <p:ph idx="1"/>
          </p:nvPr>
        </p:nvSpPr>
        <p:spPr>
          <a:xfrm>
            <a:off x="179512" y="1240160"/>
            <a:ext cx="8784976" cy="1540768"/>
          </a:xfrm>
        </p:spPr>
        <p:txBody>
          <a:bodyPr>
            <a:normAutofit lnSpcReduction="10000"/>
          </a:bodyPr>
          <a:lstStyle/>
          <a:p>
            <a:r>
              <a:rPr lang="en-GB" dirty="0"/>
              <a:t>Events can be used to </a:t>
            </a:r>
            <a:r>
              <a:rPr lang="en-GB" dirty="0">
                <a:solidFill>
                  <a:schemeClr val="accent1"/>
                </a:solidFill>
              </a:rPr>
              <a:t>impose order constraints</a:t>
            </a:r>
            <a:r>
              <a:rPr lang="en-GB" dirty="0"/>
              <a:t> on kernel execution.</a:t>
            </a:r>
            <a:endParaRPr lang="en-GB" dirty="0"/>
          </a:p>
          <a:p>
            <a:r>
              <a:rPr lang="en-GB" dirty="0"/>
              <a:t>Very useful with </a:t>
            </a:r>
            <a:r>
              <a:rPr lang="en-GB" dirty="0">
                <a:solidFill>
                  <a:schemeClr val="accent2"/>
                </a:solidFill>
              </a:rPr>
              <a:t>out-of-order queues</a:t>
            </a:r>
            <a:r>
              <a:rPr lang="en-GB" dirty="0"/>
              <a:t>.</a:t>
            </a:r>
            <a:endParaRPr lang="en-GB" dirty="0"/>
          </a:p>
        </p:txBody>
      </p:sp>
      <p:sp>
        <p:nvSpPr>
          <p:cNvPr id="4" name="TextBox 3"/>
          <p:cNvSpPr txBox="1"/>
          <p:nvPr/>
        </p:nvSpPr>
        <p:spPr>
          <a:xfrm>
            <a:off x="179512" y="3189163"/>
            <a:ext cx="7200800" cy="2616101"/>
          </a:xfrm>
          <a:prstGeom prst="rect">
            <a:avLst/>
          </a:prstGeom>
          <a:noFill/>
        </p:spPr>
        <p:txBody>
          <a:bodyPr wrap="square" rtlCol="0">
            <a:spAutoFit/>
          </a:bodyPr>
          <a:lstStyle/>
          <a:p>
            <a:r>
              <a:rPr lang="en-GB" sz="1600" b="1" dirty="0" err="1">
                <a:solidFill>
                  <a:schemeClr val="accent4"/>
                </a:solidFill>
                <a:latin typeface="Courier New Bold" panose="02070309020205020404"/>
              </a:rPr>
              <a:t>cl_event</a:t>
            </a:r>
            <a:r>
              <a:rPr lang="en-GB" sz="1600" b="1" dirty="0">
                <a:latin typeface="Courier New Bold" panose="02070309020205020404"/>
              </a:rPr>
              <a:t>    </a:t>
            </a:r>
            <a:r>
              <a:rPr lang="en-GB" sz="1600" b="1" dirty="0" err="1">
                <a:latin typeface="Courier New Bold" panose="02070309020205020404"/>
              </a:rPr>
              <a:t>k_events</a:t>
            </a:r>
            <a:r>
              <a:rPr lang="en-GB" sz="1600" b="1" dirty="0">
                <a:latin typeface="Courier New Bold" panose="02070309020205020404"/>
              </a:rPr>
              <a:t>[2];</a:t>
            </a:r>
            <a:endParaRPr lang="en-GB" sz="1600" b="1" dirty="0">
              <a:latin typeface="Courier New Bold" panose="02070309020205020404"/>
            </a:endParaRPr>
          </a:p>
          <a:p>
            <a:r>
              <a:rPr lang="en-GB" sz="1600" b="1" dirty="0">
                <a:latin typeface="Courier New Bold" panose="02070309020205020404"/>
              </a:rPr>
              <a:t> </a:t>
            </a:r>
            <a:endParaRPr lang="en-GB" sz="1600" b="1" dirty="0">
              <a:latin typeface="Courier New Bold" panose="02070309020205020404"/>
            </a:endParaRPr>
          </a:p>
          <a:p>
            <a:r>
              <a:rPr lang="en-GB" sz="1600" b="1" dirty="0">
                <a:latin typeface="Courier New Bold" panose="02070309020205020404"/>
              </a:rPr>
              <a:t>err = </a:t>
            </a:r>
            <a:r>
              <a:rPr lang="en-GB" sz="1600" b="1" dirty="0" err="1">
                <a:solidFill>
                  <a:schemeClr val="tx2">
                    <a:lumMod val="75000"/>
                  </a:schemeClr>
                </a:solidFill>
                <a:latin typeface="Courier New Bold" panose="02070309020205020404"/>
              </a:rPr>
              <a:t>clEnqueueNDRangeKernel</a:t>
            </a:r>
            <a:r>
              <a:rPr lang="en-GB" sz="1600" b="1" dirty="0">
                <a:latin typeface="Courier New Bold" panose="02070309020205020404"/>
              </a:rPr>
              <a:t>(commands, kernel1, 1, </a:t>
            </a:r>
            <a:endParaRPr lang="en-GB" sz="1600" b="1" dirty="0">
              <a:latin typeface="Courier New Bold" panose="02070309020205020404"/>
            </a:endParaRPr>
          </a:p>
          <a:p>
            <a:r>
              <a:rPr lang="en-GB" sz="1600" b="1" dirty="0">
                <a:latin typeface="Courier New Bold" panose="02070309020205020404"/>
              </a:rPr>
              <a:t> </a:t>
            </a:r>
            <a:r>
              <a:rPr lang="en-GB" sz="1600" b="1" dirty="0" smtClean="0">
                <a:latin typeface="Courier New Bold" panose="02070309020205020404"/>
              </a:rPr>
              <a:t>NULL</a:t>
            </a:r>
            <a:r>
              <a:rPr lang="en-GB" sz="1600" b="1" dirty="0">
                <a:latin typeface="Courier New Bold" panose="02070309020205020404"/>
              </a:rPr>
              <a:t>, &amp;global, &amp;local, 0, NULL, &amp;</a:t>
            </a:r>
            <a:r>
              <a:rPr lang="en-GB" sz="1600" b="1" dirty="0" err="1">
                <a:latin typeface="Courier New Bold" panose="02070309020205020404"/>
              </a:rPr>
              <a:t>k_events</a:t>
            </a:r>
            <a:r>
              <a:rPr lang="en-GB" sz="1600" b="1" dirty="0">
                <a:latin typeface="Courier New Bold" panose="02070309020205020404"/>
              </a:rPr>
              <a:t>[0]);</a:t>
            </a:r>
            <a:endParaRPr lang="en-GB" sz="1600" b="1" dirty="0">
              <a:latin typeface="Courier New Bold" panose="02070309020205020404"/>
            </a:endParaRPr>
          </a:p>
          <a:p>
            <a:r>
              <a:rPr lang="en-GB" sz="1600" b="1" dirty="0">
                <a:latin typeface="Courier New Bold" panose="02070309020205020404"/>
              </a:rPr>
              <a:t> </a:t>
            </a:r>
            <a:endParaRPr lang="en-GB" sz="1600" b="1" dirty="0">
              <a:latin typeface="Courier New Bold" panose="02070309020205020404"/>
            </a:endParaRPr>
          </a:p>
          <a:p>
            <a:r>
              <a:rPr lang="en-GB" sz="1600" b="1" dirty="0">
                <a:latin typeface="Courier New Bold" panose="02070309020205020404"/>
              </a:rPr>
              <a:t>err = </a:t>
            </a:r>
            <a:r>
              <a:rPr lang="en-GB" sz="1600" b="1" dirty="0" err="1">
                <a:solidFill>
                  <a:schemeClr val="tx2">
                    <a:lumMod val="75000"/>
                  </a:schemeClr>
                </a:solidFill>
                <a:latin typeface="Courier New Bold" panose="02070309020205020404"/>
              </a:rPr>
              <a:t>clEnqueueNDRangeKernel</a:t>
            </a:r>
            <a:r>
              <a:rPr lang="en-GB" sz="1600" b="1" dirty="0">
                <a:latin typeface="Courier New Bold" panose="02070309020205020404"/>
              </a:rPr>
              <a:t>(commands, kernel2, 1, </a:t>
            </a:r>
            <a:endParaRPr lang="en-GB" sz="1600" b="1" dirty="0">
              <a:latin typeface="Courier New Bold" panose="02070309020205020404"/>
            </a:endParaRPr>
          </a:p>
          <a:p>
            <a:r>
              <a:rPr lang="en-GB" sz="1600" b="1" dirty="0">
                <a:latin typeface="Courier New Bold" panose="02070309020205020404"/>
              </a:rPr>
              <a:t> </a:t>
            </a:r>
            <a:r>
              <a:rPr lang="en-GB" sz="1600" b="1" dirty="0" smtClean="0">
                <a:latin typeface="Courier New Bold" panose="02070309020205020404"/>
              </a:rPr>
              <a:t>NULL</a:t>
            </a:r>
            <a:r>
              <a:rPr lang="en-GB" sz="1600" b="1" dirty="0">
                <a:latin typeface="Courier New Bold" panose="02070309020205020404"/>
              </a:rPr>
              <a:t>, &amp;global, &amp;local, 0, NULL, &amp;</a:t>
            </a:r>
            <a:r>
              <a:rPr lang="en-GB" sz="1600" b="1" dirty="0" err="1">
                <a:latin typeface="Courier New Bold" panose="02070309020205020404"/>
              </a:rPr>
              <a:t>k_events</a:t>
            </a:r>
            <a:r>
              <a:rPr lang="en-GB" sz="1600" b="1" dirty="0">
                <a:latin typeface="Courier New Bold" panose="02070309020205020404"/>
              </a:rPr>
              <a:t>[1]);</a:t>
            </a:r>
            <a:endParaRPr lang="en-GB" sz="1600" b="1" dirty="0">
              <a:latin typeface="Courier New Bold" panose="02070309020205020404"/>
            </a:endParaRPr>
          </a:p>
          <a:p>
            <a:r>
              <a:rPr lang="en-GB" sz="1600" b="1" dirty="0">
                <a:latin typeface="Courier New Bold" panose="02070309020205020404"/>
              </a:rPr>
              <a:t> </a:t>
            </a:r>
            <a:endParaRPr lang="en-GB" sz="1600" b="1" dirty="0">
              <a:latin typeface="Courier New Bold" panose="02070309020205020404"/>
            </a:endParaRPr>
          </a:p>
          <a:p>
            <a:r>
              <a:rPr lang="en-GB" sz="1600" b="1" dirty="0">
                <a:latin typeface="Courier New Bold" panose="02070309020205020404"/>
              </a:rPr>
              <a:t>err = </a:t>
            </a:r>
            <a:r>
              <a:rPr lang="en-GB" sz="1600" b="1" dirty="0" err="1">
                <a:solidFill>
                  <a:schemeClr val="tx2">
                    <a:lumMod val="75000"/>
                  </a:schemeClr>
                </a:solidFill>
                <a:latin typeface="Courier New Bold" panose="02070309020205020404"/>
              </a:rPr>
              <a:t>clEnqueueNDRangeKernel</a:t>
            </a:r>
            <a:r>
              <a:rPr lang="en-GB" sz="1600" b="1" dirty="0">
                <a:latin typeface="Courier New Bold" panose="02070309020205020404"/>
              </a:rPr>
              <a:t>(commands, kernel3, 1,</a:t>
            </a:r>
            <a:endParaRPr lang="en-GB" sz="1600" b="1" dirty="0">
              <a:latin typeface="Courier New Bold" panose="02070309020205020404"/>
            </a:endParaRPr>
          </a:p>
          <a:p>
            <a:r>
              <a:rPr lang="en-GB" sz="1600" b="1" dirty="0">
                <a:latin typeface="Courier New Bold" panose="02070309020205020404"/>
              </a:rPr>
              <a:t> </a:t>
            </a:r>
            <a:r>
              <a:rPr lang="en-GB" sz="1600" b="1" dirty="0" smtClean="0">
                <a:latin typeface="Courier New Bold" panose="02070309020205020404"/>
              </a:rPr>
              <a:t>NULL</a:t>
            </a:r>
            <a:r>
              <a:rPr lang="en-GB" sz="1600" b="1" dirty="0">
                <a:latin typeface="Courier New Bold" panose="02070309020205020404"/>
              </a:rPr>
              <a:t>, &amp;global, &amp;local, 2, </a:t>
            </a:r>
            <a:r>
              <a:rPr lang="en-GB" sz="1600" b="1" dirty="0" err="1">
                <a:latin typeface="Courier New Bold" panose="02070309020205020404"/>
              </a:rPr>
              <a:t>k_events</a:t>
            </a:r>
            <a:r>
              <a:rPr lang="en-GB" sz="1600" b="1" dirty="0">
                <a:latin typeface="Courier New Bold" panose="02070309020205020404"/>
              </a:rPr>
              <a:t>, NULL);</a:t>
            </a:r>
            <a:endParaRPr lang="en-GB" sz="1600" b="1" dirty="0">
              <a:latin typeface="Courier New Bold" panose="02070309020205020404"/>
            </a:endParaRPr>
          </a:p>
        </p:txBody>
      </p:sp>
      <p:sp>
        <p:nvSpPr>
          <p:cNvPr id="5" name="TextBox 4"/>
          <p:cNvSpPr txBox="1"/>
          <p:nvPr/>
        </p:nvSpPr>
        <p:spPr>
          <a:xfrm>
            <a:off x="7064929" y="4038457"/>
            <a:ext cx="2016224" cy="923330"/>
          </a:xfrm>
          <a:prstGeom prst="rect">
            <a:avLst/>
          </a:prstGeom>
          <a:noFill/>
        </p:spPr>
        <p:txBody>
          <a:bodyPr wrap="square" rtlCol="0">
            <a:spAutoFit/>
          </a:bodyPr>
          <a:lstStyle/>
          <a:p>
            <a:r>
              <a:rPr lang="en-GB" dirty="0" err="1" smtClean="0">
                <a:solidFill>
                  <a:schemeClr val="accent1"/>
                </a:solidFill>
              </a:rPr>
              <a:t>Enqueue</a:t>
            </a:r>
            <a:r>
              <a:rPr lang="en-GB" dirty="0" smtClean="0">
                <a:solidFill>
                  <a:schemeClr val="accent1"/>
                </a:solidFill>
              </a:rPr>
              <a:t> two kernels that expose events</a:t>
            </a:r>
            <a:endParaRPr lang="en-GB" dirty="0">
              <a:solidFill>
                <a:schemeClr val="accent1"/>
              </a:solidFill>
            </a:endParaRPr>
          </a:p>
        </p:txBody>
      </p:sp>
      <p:cxnSp>
        <p:nvCxnSpPr>
          <p:cNvPr id="7" name="Straight Arrow Connector 6"/>
          <p:cNvCxnSpPr>
            <a:stCxn id="5" idx="1"/>
          </p:cNvCxnSpPr>
          <p:nvPr/>
        </p:nvCxnSpPr>
        <p:spPr>
          <a:xfrm flipH="1" flipV="1">
            <a:off x="6372200" y="4077072"/>
            <a:ext cx="692729" cy="4230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1"/>
          </p:cNvCxnSpPr>
          <p:nvPr/>
        </p:nvCxnSpPr>
        <p:spPr>
          <a:xfrm flipH="1">
            <a:off x="6444208" y="4500122"/>
            <a:ext cx="620721" cy="1530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31944" y="5870231"/>
            <a:ext cx="2122603" cy="923330"/>
          </a:xfrm>
          <a:prstGeom prst="rect">
            <a:avLst/>
          </a:prstGeom>
          <a:noFill/>
        </p:spPr>
        <p:txBody>
          <a:bodyPr wrap="square" rtlCol="0">
            <a:spAutoFit/>
          </a:bodyPr>
          <a:lstStyle/>
          <a:p>
            <a:r>
              <a:rPr lang="en-GB" dirty="0" smtClean="0">
                <a:solidFill>
                  <a:schemeClr val="accent1"/>
                </a:solidFill>
              </a:rPr>
              <a:t>Wait to execute until two previous events complete</a:t>
            </a:r>
            <a:endParaRPr lang="en-GB" dirty="0">
              <a:solidFill>
                <a:schemeClr val="accent1"/>
              </a:solidFill>
            </a:endParaRPr>
          </a:p>
        </p:txBody>
      </p:sp>
      <p:cxnSp>
        <p:nvCxnSpPr>
          <p:cNvPr id="12" name="Straight Arrow Connector 11"/>
          <p:cNvCxnSpPr>
            <a:stCxn id="11" idx="1"/>
          </p:cNvCxnSpPr>
          <p:nvPr/>
        </p:nvCxnSpPr>
        <p:spPr>
          <a:xfrm flipH="1" flipV="1">
            <a:off x="4355976" y="5733256"/>
            <a:ext cx="1375968" cy="5986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a:bodyPr>
          <a:lstStyle/>
          <a:p>
            <a:r>
              <a:rPr lang="en-GB" sz="3600" dirty="0" smtClean="0"/>
              <a:t>OpenCL synchronization: queues &amp; events</a:t>
            </a:r>
            <a:endParaRPr lang="en-GB" sz="3600" dirty="0"/>
          </a:p>
        </p:txBody>
      </p:sp>
      <p:sp>
        <p:nvSpPr>
          <p:cNvPr id="3" name="Content Placeholder 2"/>
          <p:cNvSpPr>
            <a:spLocks noGrp="1"/>
          </p:cNvSpPr>
          <p:nvPr>
            <p:ph idx="1"/>
          </p:nvPr>
        </p:nvSpPr>
        <p:spPr>
          <a:xfrm>
            <a:off x="107504" y="908720"/>
            <a:ext cx="8928992" cy="1080120"/>
          </a:xfrm>
        </p:spPr>
        <p:txBody>
          <a:bodyPr>
            <a:normAutofit fontScale="70000" lnSpcReduction="20000"/>
          </a:bodyPr>
          <a:lstStyle/>
          <a:p>
            <a:r>
              <a:rPr lang="en-GB" dirty="0"/>
              <a:t>Events connect command invocations. Can be used to synchronize executions inside out-of-order queues or between queues</a:t>
            </a:r>
            <a:endParaRPr lang="en-GB" dirty="0"/>
          </a:p>
          <a:p>
            <a:r>
              <a:rPr lang="en-GB" dirty="0"/>
              <a:t>Example: 2 queues with 2 devices</a:t>
            </a:r>
            <a:endParaRPr lang="en-GB" dirty="0"/>
          </a:p>
        </p:txBody>
      </p:sp>
      <p:sp>
        <p:nvSpPr>
          <p:cNvPr id="4" name="Rectangle 3"/>
          <p:cNvSpPr/>
          <p:nvPr/>
        </p:nvSpPr>
        <p:spPr>
          <a:xfrm>
            <a:off x="251520"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GPU</a:t>
            </a:r>
            <a:endParaRPr lang="en-GB" b="1" dirty="0"/>
          </a:p>
        </p:txBody>
      </p:sp>
      <p:sp>
        <p:nvSpPr>
          <p:cNvPr id="5" name="Rectangle 4"/>
          <p:cNvSpPr/>
          <p:nvPr/>
        </p:nvSpPr>
        <p:spPr>
          <a:xfrm>
            <a:off x="251520"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a:t>
            </a:r>
            <a:r>
              <a:rPr lang="en-GB" b="1" dirty="0" smtClean="0"/>
              <a:t>PU</a:t>
            </a:r>
            <a:endParaRPr lang="en-GB" b="1" dirty="0"/>
          </a:p>
        </p:txBody>
      </p:sp>
      <p:sp>
        <p:nvSpPr>
          <p:cNvPr id="6" name="Rectangle 5"/>
          <p:cNvSpPr/>
          <p:nvPr/>
        </p:nvSpPr>
        <p:spPr>
          <a:xfrm>
            <a:off x="5076056"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GPU</a:t>
            </a:r>
            <a:endParaRPr lang="en-GB" b="1" dirty="0"/>
          </a:p>
        </p:txBody>
      </p:sp>
      <p:sp>
        <p:nvSpPr>
          <p:cNvPr id="7" name="Rectangle 6"/>
          <p:cNvSpPr/>
          <p:nvPr/>
        </p:nvSpPr>
        <p:spPr>
          <a:xfrm>
            <a:off x="5076056"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a:t>
            </a:r>
            <a:r>
              <a:rPr lang="en-GB" b="1" dirty="0" smtClean="0"/>
              <a:t>PU</a:t>
            </a:r>
            <a:endParaRPr lang="en-GB" b="1" dirty="0"/>
          </a:p>
        </p:txBody>
      </p:sp>
      <p:sp>
        <p:nvSpPr>
          <p:cNvPr id="8" name="TextBox 7"/>
          <p:cNvSpPr txBox="1"/>
          <p:nvPr/>
        </p:nvSpPr>
        <p:spPr>
          <a:xfrm>
            <a:off x="179512" y="6516052"/>
            <a:ext cx="792088" cy="369332"/>
          </a:xfrm>
          <a:prstGeom prst="rect">
            <a:avLst/>
          </a:prstGeom>
          <a:noFill/>
        </p:spPr>
        <p:txBody>
          <a:bodyPr wrap="square" rtlCol="0">
            <a:spAutoFit/>
          </a:bodyPr>
          <a:lstStyle/>
          <a:p>
            <a:r>
              <a:rPr lang="en-GB" dirty="0" smtClean="0"/>
              <a:t>Time</a:t>
            </a:r>
            <a:endParaRPr lang="en-GB" dirty="0" smtClean="0"/>
          </a:p>
        </p:txBody>
      </p:sp>
      <p:cxnSp>
        <p:nvCxnSpPr>
          <p:cNvPr id="11" name="Straight Arrow Connector 10"/>
          <p:cNvCxnSpPr>
            <a:stCxn id="8" idx="3"/>
          </p:cNvCxnSpPr>
          <p:nvPr/>
        </p:nvCxnSpPr>
        <p:spPr>
          <a:xfrm>
            <a:off x="971600" y="6700718"/>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79468" y="6516579"/>
            <a:ext cx="792088" cy="369332"/>
          </a:xfrm>
          <a:prstGeom prst="rect">
            <a:avLst/>
          </a:prstGeom>
          <a:noFill/>
        </p:spPr>
        <p:txBody>
          <a:bodyPr wrap="square" rtlCol="0">
            <a:spAutoFit/>
          </a:bodyPr>
          <a:lstStyle/>
          <a:p>
            <a:r>
              <a:rPr lang="en-GB" dirty="0" smtClean="0"/>
              <a:t>Time</a:t>
            </a:r>
            <a:endParaRPr lang="en-GB" dirty="0" smtClean="0"/>
          </a:p>
        </p:txBody>
      </p:sp>
      <p:cxnSp>
        <p:nvCxnSpPr>
          <p:cNvPr id="16" name="Straight Arrow Connector 15"/>
          <p:cNvCxnSpPr>
            <a:stCxn id="15" idx="3"/>
          </p:cNvCxnSpPr>
          <p:nvPr/>
        </p:nvCxnSpPr>
        <p:spPr>
          <a:xfrm>
            <a:off x="5871556" y="6701245"/>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96716"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1</a:t>
            </a:r>
            <a:endParaRPr lang="en-GB" dirty="0"/>
          </a:p>
        </p:txBody>
      </p:sp>
      <p:sp>
        <p:nvSpPr>
          <p:cNvPr id="18" name="Rectangle 17"/>
          <p:cNvSpPr/>
          <p:nvPr/>
        </p:nvSpPr>
        <p:spPr>
          <a:xfrm>
            <a:off x="1340024" y="412351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2</a:t>
            </a:r>
            <a:endParaRPr lang="en-GB" dirty="0"/>
          </a:p>
        </p:txBody>
      </p:sp>
      <p:sp>
        <p:nvSpPr>
          <p:cNvPr id="21" name="Right Arrow 20"/>
          <p:cNvSpPr/>
          <p:nvPr/>
        </p:nvSpPr>
        <p:spPr>
          <a:xfrm>
            <a:off x="251520" y="519056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ight Arrow 21"/>
          <p:cNvSpPr/>
          <p:nvPr/>
        </p:nvSpPr>
        <p:spPr>
          <a:xfrm>
            <a:off x="251520" y="34290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ight Arrow 22"/>
          <p:cNvSpPr/>
          <p:nvPr/>
        </p:nvSpPr>
        <p:spPr>
          <a:xfrm>
            <a:off x="5079468" y="52292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Arrow 23"/>
          <p:cNvSpPr/>
          <p:nvPr/>
        </p:nvSpPr>
        <p:spPr>
          <a:xfrm>
            <a:off x="5079468" y="346763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ptagon 24"/>
          <p:cNvSpPr/>
          <p:nvPr/>
        </p:nvSpPr>
        <p:spPr>
          <a:xfrm>
            <a:off x="286363"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ptagon 25"/>
          <p:cNvSpPr/>
          <p:nvPr/>
        </p:nvSpPr>
        <p:spPr>
          <a:xfrm>
            <a:off x="755576"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rot="16200000">
            <a:off x="-231060" y="2373714"/>
            <a:ext cx="1478794" cy="276999"/>
          </a:xfrm>
          <a:prstGeom prst="rect">
            <a:avLst/>
          </a:prstGeom>
          <a:noFill/>
        </p:spPr>
        <p:txBody>
          <a:bodyPr wrap="square" rtlCol="0">
            <a:spAutoFit/>
          </a:bodyPr>
          <a:lstStyle/>
          <a:p>
            <a:r>
              <a:rPr lang="en-GB" sz="1200" dirty="0" err="1" smtClean="0"/>
              <a:t>Enqueue</a:t>
            </a:r>
            <a:r>
              <a:rPr lang="en-GB" sz="1200" dirty="0" smtClean="0"/>
              <a:t> Kernel 1</a:t>
            </a:r>
            <a:endParaRPr lang="en-GB" sz="1200" dirty="0"/>
          </a:p>
        </p:txBody>
      </p:sp>
      <p:sp>
        <p:nvSpPr>
          <p:cNvPr id="28" name="TextBox 27"/>
          <p:cNvSpPr txBox="1"/>
          <p:nvPr/>
        </p:nvSpPr>
        <p:spPr>
          <a:xfrm rot="16200000">
            <a:off x="232204" y="2373713"/>
            <a:ext cx="1478794" cy="276999"/>
          </a:xfrm>
          <a:prstGeom prst="rect">
            <a:avLst/>
          </a:prstGeom>
          <a:noFill/>
        </p:spPr>
        <p:txBody>
          <a:bodyPr wrap="square" rtlCol="0">
            <a:spAutoFit/>
          </a:bodyPr>
          <a:lstStyle/>
          <a:p>
            <a:r>
              <a:rPr lang="en-GB" sz="1200" dirty="0" err="1" smtClean="0"/>
              <a:t>Enqueue</a:t>
            </a:r>
            <a:r>
              <a:rPr lang="en-GB" sz="1200" dirty="0" smtClean="0"/>
              <a:t> Kernel 2</a:t>
            </a:r>
            <a:endParaRPr lang="en-GB" sz="1200" dirty="0"/>
          </a:p>
        </p:txBody>
      </p:sp>
      <p:sp>
        <p:nvSpPr>
          <p:cNvPr id="29" name="TextBox 28"/>
          <p:cNvSpPr txBox="1"/>
          <p:nvPr/>
        </p:nvSpPr>
        <p:spPr>
          <a:xfrm>
            <a:off x="1572780" y="1988840"/>
            <a:ext cx="2351148" cy="1200329"/>
          </a:xfrm>
          <a:prstGeom prst="rect">
            <a:avLst/>
          </a:prstGeom>
          <a:noFill/>
        </p:spPr>
        <p:txBody>
          <a:bodyPr wrap="square" rtlCol="0">
            <a:spAutoFit/>
          </a:bodyPr>
          <a:lstStyle/>
          <a:p>
            <a:r>
              <a:rPr lang="en-GB" b="1" dirty="0" smtClean="0">
                <a:solidFill>
                  <a:schemeClr val="accent1"/>
                </a:solidFill>
              </a:rPr>
              <a:t>Kernel 2 starts before the results from Kernel 1 are ready</a:t>
            </a:r>
            <a:endParaRPr lang="en-GB" b="1" dirty="0">
              <a:solidFill>
                <a:schemeClr val="accent1"/>
              </a:solidFill>
            </a:endParaRPr>
          </a:p>
        </p:txBody>
      </p:sp>
      <p:sp>
        <p:nvSpPr>
          <p:cNvPr id="39" name="Rectangle 38"/>
          <p:cNvSpPr/>
          <p:nvPr/>
        </p:nvSpPr>
        <p:spPr>
          <a:xfrm>
            <a:off x="5784490"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1</a:t>
            </a:r>
            <a:endParaRPr lang="en-GB" dirty="0"/>
          </a:p>
        </p:txBody>
      </p:sp>
      <p:sp>
        <p:nvSpPr>
          <p:cNvPr id="40" name="Rectangle 39"/>
          <p:cNvSpPr/>
          <p:nvPr/>
        </p:nvSpPr>
        <p:spPr>
          <a:xfrm>
            <a:off x="7233853" y="407936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2</a:t>
            </a:r>
            <a:endParaRPr lang="en-GB" dirty="0"/>
          </a:p>
        </p:txBody>
      </p:sp>
      <p:sp>
        <p:nvSpPr>
          <p:cNvPr id="41" name="Heptagon 40"/>
          <p:cNvSpPr/>
          <p:nvPr/>
        </p:nvSpPr>
        <p:spPr>
          <a:xfrm>
            <a:off x="5074137"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ptagon 41"/>
          <p:cNvSpPr/>
          <p:nvPr/>
        </p:nvSpPr>
        <p:spPr>
          <a:xfrm>
            <a:off x="5543350"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p:cNvSpPr txBox="1"/>
          <p:nvPr/>
        </p:nvSpPr>
        <p:spPr>
          <a:xfrm rot="16200000">
            <a:off x="4556714" y="2373714"/>
            <a:ext cx="1478794" cy="276999"/>
          </a:xfrm>
          <a:prstGeom prst="rect">
            <a:avLst/>
          </a:prstGeom>
          <a:noFill/>
        </p:spPr>
        <p:txBody>
          <a:bodyPr wrap="square" rtlCol="0">
            <a:spAutoFit/>
          </a:bodyPr>
          <a:lstStyle/>
          <a:p>
            <a:r>
              <a:rPr lang="en-GB" sz="1200" dirty="0" err="1" smtClean="0"/>
              <a:t>Enqueue</a:t>
            </a:r>
            <a:r>
              <a:rPr lang="en-GB" sz="1200" dirty="0" smtClean="0"/>
              <a:t> Kernel 1</a:t>
            </a:r>
            <a:endParaRPr lang="en-GB" sz="1200" dirty="0"/>
          </a:p>
        </p:txBody>
      </p:sp>
      <p:sp>
        <p:nvSpPr>
          <p:cNvPr id="44" name="TextBox 43"/>
          <p:cNvSpPr txBox="1"/>
          <p:nvPr/>
        </p:nvSpPr>
        <p:spPr>
          <a:xfrm rot="16200000">
            <a:off x="5019978" y="2373713"/>
            <a:ext cx="1478794" cy="276999"/>
          </a:xfrm>
          <a:prstGeom prst="rect">
            <a:avLst/>
          </a:prstGeom>
          <a:noFill/>
        </p:spPr>
        <p:txBody>
          <a:bodyPr wrap="square" rtlCol="0">
            <a:spAutoFit/>
          </a:bodyPr>
          <a:lstStyle/>
          <a:p>
            <a:r>
              <a:rPr lang="en-GB" sz="1200" dirty="0" err="1" smtClean="0"/>
              <a:t>Enqueue</a:t>
            </a:r>
            <a:r>
              <a:rPr lang="en-GB" sz="1200" dirty="0" smtClean="0"/>
              <a:t> Kernel 2</a:t>
            </a:r>
            <a:endParaRPr lang="en-GB" sz="1200" dirty="0"/>
          </a:p>
        </p:txBody>
      </p:sp>
      <p:sp>
        <p:nvSpPr>
          <p:cNvPr id="45" name="TextBox 44"/>
          <p:cNvSpPr txBox="1"/>
          <p:nvPr/>
        </p:nvSpPr>
        <p:spPr>
          <a:xfrm>
            <a:off x="6360554" y="1988840"/>
            <a:ext cx="2351148" cy="1477328"/>
          </a:xfrm>
          <a:prstGeom prst="rect">
            <a:avLst/>
          </a:prstGeom>
          <a:noFill/>
        </p:spPr>
        <p:txBody>
          <a:bodyPr wrap="square" rtlCol="0">
            <a:spAutoFit/>
          </a:bodyPr>
          <a:lstStyle/>
          <a:p>
            <a:r>
              <a:rPr lang="en-GB" b="1" dirty="0" smtClean="0">
                <a:solidFill>
                  <a:schemeClr val="accent1"/>
                </a:solidFill>
              </a:rPr>
              <a:t>Kernel 2 waits for an event from Kernel 1 and does not start until the results are ready</a:t>
            </a:r>
            <a:endParaRPr lang="en-GB" b="1" dirty="0">
              <a:solidFill>
                <a:schemeClr val="accent1"/>
              </a:solidFill>
            </a:endParaRPr>
          </a:p>
        </p:txBody>
      </p:sp>
      <p:cxnSp>
        <p:nvCxnSpPr>
          <p:cNvPr id="47" name="Straight Arrow Connector 46"/>
          <p:cNvCxnSpPr/>
          <p:nvPr/>
        </p:nvCxnSpPr>
        <p:spPr>
          <a:xfrm flipV="1">
            <a:off x="6936618" y="3683659"/>
            <a:ext cx="0" cy="2409637"/>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0" idx="1"/>
          </p:cNvCxnSpPr>
          <p:nvPr/>
        </p:nvCxnSpPr>
        <p:spPr>
          <a:xfrm>
            <a:off x="6936618" y="3683659"/>
            <a:ext cx="297235" cy="611726"/>
          </a:xfrm>
          <a:prstGeom prst="straightConnector1">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700"/>
                                  </p:stCondLst>
                                  <p:childTnLst>
                                    <p:set>
                                      <p:cBhvr>
                                        <p:cTn id="8" dur="1" fill="hold">
                                          <p:stCondLst>
                                            <p:cond delay="0"/>
                                          </p:stCondLst>
                                        </p:cTn>
                                        <p:tgtEl>
                                          <p:spTgt spid="28"/>
                                        </p:tgtEl>
                                        <p:attrNameLst>
                                          <p:attrName>style.visibility</p:attrName>
                                        </p:attrNameLst>
                                      </p:cBhvr>
                                      <p:to>
                                        <p:strVal val="visible"/>
                                      </p:to>
                                    </p:set>
                                  </p:childTnLst>
                                </p:cTn>
                              </p:par>
                              <p:par>
                                <p:cTn id="9" presetID="10" presetClass="entr" presetSubtype="0" fill="hold" grpId="0" nodeType="withEffect">
                                  <p:stCondLst>
                                    <p:cond delay="8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22" presetClass="entr" presetSubtype="8" fill="hold" grpId="0" nodeType="withEffect">
                                  <p:stCondLst>
                                    <p:cond delay="140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700"/>
                                  </p:stCondLst>
                                  <p:childTnLst>
                                    <p:set>
                                      <p:cBhvr>
                                        <p:cTn id="30" dur="1" fill="hold">
                                          <p:stCondLst>
                                            <p:cond delay="0"/>
                                          </p:stCondLst>
                                        </p:cTn>
                                        <p:tgtEl>
                                          <p:spTgt spid="44"/>
                                        </p:tgtEl>
                                        <p:attrNameLst>
                                          <p:attrName>style.visibility</p:attrName>
                                        </p:attrNameLst>
                                      </p:cBhvr>
                                      <p:to>
                                        <p:strVal val="visible"/>
                                      </p:to>
                                    </p:set>
                                  </p:childTnLst>
                                </p:cTn>
                              </p:par>
                              <p:par>
                                <p:cTn id="31" presetID="10" presetClass="entr" presetSubtype="0" fill="hold" grpId="0" nodeType="withEffect">
                                  <p:stCondLst>
                                    <p:cond delay="8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1000"/>
                                        <p:tgtEl>
                                          <p:spTgt spid="40"/>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22" presetClass="entr" presetSubtype="8" fill="hold" grpId="0" nodeType="withEffect">
                                  <p:stCondLst>
                                    <p:cond delay="90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1000"/>
                                        <p:tgtEl>
                                          <p:spTgt spid="39"/>
                                        </p:tgtEl>
                                      </p:cBhvr>
                                    </p:animEffect>
                                  </p:childTnLst>
                                </p:cTn>
                              </p:par>
                              <p:par>
                                <p:cTn id="43" presetID="1" presetClass="entr" presetSubtype="0" fill="hold" nodeType="withEffect">
                                  <p:stCondLst>
                                    <p:cond delay="190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190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6" grpId="0" animBg="1"/>
      <p:bldP spid="27" grpId="0"/>
      <p:bldP spid="28" grpId="0"/>
      <p:bldP spid="29" grpId="0"/>
      <p:bldP spid="39" grpId="0" animBg="1"/>
      <p:bldP spid="40" grpId="0" animBg="1"/>
      <p:bldP spid="41" grpId="0" animBg="1"/>
      <p:bldP spid="42" grpId="0" animBg="1"/>
      <p:bldP spid="43" grpId="0"/>
      <p:bldP spid="44" grpId="0"/>
      <p:bldP spid="45"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normAutofit/>
          </a:bodyPr>
          <a:lstStyle/>
          <a:p>
            <a:r>
              <a:rPr lang="en-GB" dirty="0" smtClean="0"/>
              <a:t>Why Events? Won’t a barrier do?</a:t>
            </a:r>
            <a:endParaRPr lang="en-GB" dirty="0"/>
          </a:p>
        </p:txBody>
      </p:sp>
      <p:sp>
        <p:nvSpPr>
          <p:cNvPr id="5" name="Content Placeholder 4"/>
          <p:cNvSpPr>
            <a:spLocks noGrp="1"/>
          </p:cNvSpPr>
          <p:nvPr>
            <p:ph sz="half" idx="1"/>
          </p:nvPr>
        </p:nvSpPr>
        <p:spPr>
          <a:xfrm>
            <a:off x="-36512" y="908720"/>
            <a:ext cx="5965793" cy="5760640"/>
          </a:xfrm>
        </p:spPr>
        <p:txBody>
          <a:bodyPr>
            <a:normAutofit fontScale="92500" lnSpcReduction="20000"/>
          </a:bodyPr>
          <a:lstStyle/>
          <a:p>
            <a:r>
              <a:rPr lang="en-GB" dirty="0" smtClean="0"/>
              <a:t>A barrier defines a synchronization point … commands following a barrier wait to execute until all prior </a:t>
            </a:r>
            <a:r>
              <a:rPr lang="en-GB" dirty="0" err="1" smtClean="0"/>
              <a:t>enqueued</a:t>
            </a:r>
            <a:r>
              <a:rPr lang="en-GB" dirty="0" smtClean="0"/>
              <a:t> commands complete</a:t>
            </a:r>
            <a:endParaRPr lang="en-GB" dirty="0" smtClean="0"/>
          </a:p>
          <a:p>
            <a:pPr marL="457200" lvl="1" indent="0">
              <a:buNone/>
            </a:pPr>
            <a:r>
              <a:rPr lang="en-GB" sz="1900" b="1" dirty="0" err="1" smtClean="0">
                <a:solidFill>
                  <a:schemeClr val="accent3"/>
                </a:solidFill>
                <a:latin typeface="Courier New Bold" panose="02070309020205020404"/>
              </a:rPr>
              <a:t>cl_int</a:t>
            </a:r>
            <a:r>
              <a:rPr lang="en-GB" sz="1900" b="1" dirty="0" smtClean="0">
                <a:latin typeface="Courier New Bold" panose="02070309020205020404"/>
              </a:rPr>
              <a:t> </a:t>
            </a:r>
            <a:r>
              <a:rPr lang="en-GB" sz="1900" b="1" dirty="0" err="1" smtClean="0">
                <a:solidFill>
                  <a:schemeClr val="tx2">
                    <a:lumMod val="75000"/>
                  </a:schemeClr>
                </a:solidFill>
                <a:latin typeface="Courier New Bold" panose="02070309020205020404"/>
              </a:rPr>
              <a:t>clEnqueueBarrier</a:t>
            </a:r>
            <a:r>
              <a:rPr lang="en-GB" sz="1900" b="1" dirty="0" smtClean="0">
                <a:latin typeface="Courier New Bold" panose="02070309020205020404"/>
              </a:rPr>
              <a:t>(</a:t>
            </a:r>
            <a:r>
              <a:rPr lang="en-GB" sz="1900" b="1" dirty="0" err="1" smtClean="0">
                <a:solidFill>
                  <a:schemeClr val="accent3"/>
                </a:solidFill>
                <a:latin typeface="Courier New Bold" panose="02070309020205020404"/>
              </a:rPr>
              <a:t>cl_command_queue</a:t>
            </a:r>
            <a:r>
              <a:rPr lang="en-GB" sz="1900" b="1" dirty="0" smtClean="0">
                <a:latin typeface="Courier New Bold" panose="02070309020205020404"/>
              </a:rPr>
              <a:t> queue)</a:t>
            </a:r>
            <a:endParaRPr lang="en-GB" sz="1900" b="1" dirty="0" smtClean="0">
              <a:latin typeface="Courier New Bold" panose="02070309020205020404"/>
            </a:endParaRPr>
          </a:p>
          <a:p>
            <a:pPr marL="514350" indent="-457200"/>
            <a:r>
              <a:rPr lang="en-GB" dirty="0" smtClean="0"/>
              <a:t>Events provide </a:t>
            </a:r>
            <a:r>
              <a:rPr lang="en-GB" dirty="0" smtClean="0">
                <a:solidFill>
                  <a:schemeClr val="accent1"/>
                </a:solidFill>
              </a:rPr>
              <a:t>fine grained control </a:t>
            </a:r>
            <a:r>
              <a:rPr lang="en-GB" dirty="0" smtClean="0"/>
              <a:t>… this can really matter with an out-of-order queue.</a:t>
            </a:r>
            <a:endParaRPr lang="en-GB" dirty="0" smtClean="0"/>
          </a:p>
          <a:p>
            <a:pPr marL="514350" indent="-457200"/>
            <a:r>
              <a:rPr lang="en-GB" dirty="0" smtClean="0"/>
              <a:t>Events work between commands in the </a:t>
            </a:r>
            <a:r>
              <a:rPr lang="en-GB" dirty="0" smtClean="0">
                <a:solidFill>
                  <a:schemeClr val="accent1"/>
                </a:solidFill>
              </a:rPr>
              <a:t>different queues </a:t>
            </a:r>
            <a:r>
              <a:rPr lang="en-GB" dirty="0" smtClean="0"/>
              <a:t>… as long as they </a:t>
            </a:r>
            <a:r>
              <a:rPr lang="en-GB" dirty="0" smtClean="0">
                <a:solidFill>
                  <a:schemeClr val="accent2"/>
                </a:solidFill>
              </a:rPr>
              <a:t>share a context</a:t>
            </a:r>
            <a:endParaRPr lang="en-GB" dirty="0" smtClean="0">
              <a:solidFill>
                <a:schemeClr val="accent2"/>
              </a:solidFill>
            </a:endParaRPr>
          </a:p>
          <a:p>
            <a:pPr marL="514350" indent="-457200"/>
            <a:r>
              <a:rPr lang="en-GB" dirty="0" smtClean="0"/>
              <a:t>Events convey more information than a barrier … provide info on state of a command, not just whether it’s complete or not.</a:t>
            </a:r>
            <a:endParaRPr lang="en-GB" dirty="0"/>
          </a:p>
        </p:txBody>
      </p:sp>
      <p:grpSp>
        <p:nvGrpSpPr>
          <p:cNvPr id="16" name="Group 15"/>
          <p:cNvGrpSpPr/>
          <p:nvPr/>
        </p:nvGrpSpPr>
        <p:grpSpPr bwMode="auto">
          <a:xfrm>
            <a:off x="5899511" y="2852936"/>
            <a:ext cx="3208993" cy="3957277"/>
            <a:chOff x="3648" y="888"/>
            <a:chExt cx="1663" cy="2146"/>
          </a:xfrm>
        </p:grpSpPr>
        <p:sp>
          <p:nvSpPr>
            <p:cNvPr id="17" name="AutoShape 4"/>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pic>
          <p:nvPicPr>
            <p:cNvPr id="18" name="Picture 5"/>
            <p:cNvPicPr>
              <a:picLocks noChangeAspect="1" noChangeArrowheads="1"/>
            </p:cNvPicPr>
            <p:nvPr/>
          </p:nvPicPr>
          <p:blipFill>
            <a:blip r:embed="rId1"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1"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p:nvPr/>
          </p:nvSpPr>
          <p:spPr bwMode="auto">
            <a:xfrm>
              <a:off x="3881" y="1849"/>
              <a:ext cx="336" cy="136"/>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rPr>
                <a:t>Queue</a:t>
              </a:r>
              <a:endPar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1" name="Rectangle 8"/>
            <p:cNvSpPr/>
            <p:nvPr/>
          </p:nvSpPr>
          <p:spPr bwMode="auto">
            <a:xfrm>
              <a:off x="4729" y="1849"/>
              <a:ext cx="336" cy="136"/>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rPr>
                <a:t>Queue</a:t>
              </a:r>
              <a:endPar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2" name="Rectangle 9"/>
            <p:cNvSpPr/>
            <p:nvPr/>
          </p:nvSpPr>
          <p:spPr bwMode="auto">
            <a:xfrm>
              <a:off x="4248" y="2645"/>
              <a:ext cx="465" cy="177"/>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800" b="1" i="0" u="none" strike="noStrike" kern="0" cap="none" spc="0" normalizeH="0" baseline="0" noProof="0" dirty="0">
                  <a:ln>
                    <a:noFill/>
                  </a:ln>
                  <a:effectLst/>
                  <a:uLnTx/>
                  <a:uFillTx/>
                  <a:latin typeface="Arial Narrow" panose="020B0606020202030204" pitchFamily="34" charset="0"/>
                  <a:ea typeface="ヒラギノ角ゴ ProN W3" panose="020B0300000000000000" charset="-128"/>
                  <a:cs typeface="Arial" panose="020B0604020202020204"/>
                  <a:sym typeface="Myriad Set Semibold" charset="0"/>
                </a:rPr>
                <a:t>Context</a:t>
              </a:r>
              <a:endParaRPr kumimoji="0" lang="en-US" sz="1800" b="1" i="0" u="none" strike="noStrike" kern="0" cap="none" spc="0" normalizeH="0" baseline="0" noProof="0" dirty="0">
                <a:ln>
                  <a:noFill/>
                </a:ln>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GPU</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CPU</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grpSp>
      <p:sp>
        <p:nvSpPr>
          <p:cNvPr id="2" name="Rectangle 1"/>
          <p:cNvSpPr/>
          <p:nvPr/>
        </p:nvSpPr>
        <p:spPr>
          <a:xfrm>
            <a:off x="6394557" y="5301208"/>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8032778" y="5611906"/>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 idx="3"/>
            <a:endCxn id="14" idx="1"/>
          </p:cNvCxnSpPr>
          <p:nvPr/>
        </p:nvCxnSpPr>
        <p:spPr>
          <a:xfrm>
            <a:off x="6948264" y="5366910"/>
            <a:ext cx="1084514" cy="3106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Rectangle 9"/>
          <p:cNvSpPr/>
          <p:nvPr/>
        </p:nvSpPr>
        <p:spPr bwMode="auto">
          <a:xfrm>
            <a:off x="7057296" y="4996244"/>
            <a:ext cx="897283" cy="326392"/>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800" b="1" i="0" u="none" strike="noStrike" kern="0" cap="none" spc="0" normalizeH="0" baseline="0" noProof="0" dirty="0" smtClean="0">
                <a:ln>
                  <a:noFill/>
                </a:ln>
                <a:effectLst/>
                <a:uLnTx/>
                <a:uFillTx/>
                <a:latin typeface="Arial Narrow" panose="020B0606020202030204" pitchFamily="34" charset="0"/>
                <a:ea typeface="ヒラギノ角ゴ ProN W3" panose="020B0300000000000000" charset="-128"/>
                <a:cs typeface="Arial" panose="020B0604020202020204"/>
                <a:sym typeface="Myriad Set Semibold" charset="0"/>
              </a:rPr>
              <a:t>Event</a:t>
            </a:r>
            <a:endParaRPr kumimoji="0" lang="en-US" sz="1800" b="1" i="0" u="none" strike="noStrike" kern="0" cap="none" spc="0" normalizeH="0" baseline="0" noProof="0" dirty="0">
              <a:ln>
                <a:noFill/>
              </a:ln>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88665"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panose="02070309020205020404"/>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smtClean="0"/>
              <a:t>Barriers between queues: </a:t>
            </a:r>
            <a:r>
              <a:rPr lang="en-GB" sz="2400" dirty="0" err="1" smtClean="0"/>
              <a:t>clEnqueueBarrier</a:t>
            </a:r>
            <a:r>
              <a:rPr lang="en-GB" sz="2400" dirty="0" smtClean="0"/>
              <a:t> doesn’t work</a:t>
            </a:r>
            <a:endParaRPr lang="en-GB" sz="2400" dirty="0"/>
          </a:p>
        </p:txBody>
      </p:sp>
      <p:sp>
        <p:nvSpPr>
          <p:cNvPr id="11" name="Down Arrow 10"/>
          <p:cNvSpPr/>
          <p:nvPr/>
        </p:nvSpPr>
        <p:spPr>
          <a:xfrm>
            <a:off x="5076056"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panose="02070309020205020404"/>
              <a:sym typeface="Myriad Set Text" charset="0"/>
            </a:endParaRPr>
          </a:p>
        </p:txBody>
      </p:sp>
      <p:sp>
        <p:nvSpPr>
          <p:cNvPr id="12" name="TextBox 11"/>
          <p:cNvSpPr txBox="1"/>
          <p:nvPr/>
        </p:nvSpPr>
        <p:spPr>
          <a:xfrm>
            <a:off x="5923207"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p:txBody>
      </p:sp>
      <p:sp>
        <p:nvSpPr>
          <p:cNvPr id="13" name="TextBox 12"/>
          <p:cNvSpPr txBox="1"/>
          <p:nvPr/>
        </p:nvSpPr>
        <p:spPr>
          <a:xfrm>
            <a:off x="5869696" y="4060425"/>
            <a:ext cx="208668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 </a:t>
            </a: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smtClean="0"/>
              <a:t>1</a:t>
            </a:r>
            <a:r>
              <a:rPr lang="en-GB" baseline="30000" dirty="0" smtClean="0"/>
              <a:t>st</a:t>
            </a:r>
            <a:r>
              <a:rPr lang="en-GB" dirty="0" smtClean="0"/>
              <a:t> Command Queue</a:t>
            </a:r>
            <a:endParaRPr lang="en-GB" dirty="0"/>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smtClean="0"/>
              <a:t>2</a:t>
            </a:r>
            <a:r>
              <a:rPr lang="en-GB" baseline="30000" dirty="0" smtClean="0"/>
              <a:t>nd</a:t>
            </a:r>
            <a:r>
              <a:rPr lang="en-GB" dirty="0" smtClean="0"/>
              <a:t> Command Queue</a:t>
            </a:r>
            <a:endParaRPr lang="en-GB" dirty="0"/>
          </a:p>
        </p:txBody>
      </p:sp>
      <p:sp>
        <p:nvSpPr>
          <p:cNvPr id="16" name="Oval 15"/>
          <p:cNvSpPr/>
          <p:nvPr/>
        </p:nvSpPr>
        <p:spPr>
          <a:xfrm>
            <a:off x="641065" y="3154683"/>
            <a:ext cx="7362825" cy="720090"/>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460215" y="3337563"/>
            <a:ext cx="2047875"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panose="02070309020205020404"/>
                <a:sym typeface="Myriad Set Text" charset="0"/>
              </a:rPr>
              <a:t>clEnqueueBarrier</a:t>
            </a:r>
            <a:r>
              <a:rPr lang="en-US" sz="1200" dirty="0">
                <a:latin typeface="Courier New Bold" panose="02070309020205020404"/>
                <a:sym typeface="Myriad Set Text" charset="0"/>
              </a:rPr>
              <a:t>()</a:t>
            </a:r>
            <a:endParaRPr lang="en-US" sz="1200" dirty="0">
              <a:latin typeface="Courier New Bold" panose="02070309020205020404"/>
              <a:sym typeface="Myriad Set Text" charset="0"/>
            </a:endParaRPr>
          </a:p>
        </p:txBody>
      </p:sp>
      <p:sp>
        <p:nvSpPr>
          <p:cNvPr id="18" name="TextBox 17"/>
          <p:cNvSpPr txBox="1"/>
          <p:nvPr/>
        </p:nvSpPr>
        <p:spPr>
          <a:xfrm>
            <a:off x="5746465" y="3337563"/>
            <a:ext cx="1849871"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panose="02070309020205020404"/>
                <a:sym typeface="Myriad Set Text" charset="0"/>
              </a:rPr>
              <a:t>clEnqueueBarrier</a:t>
            </a:r>
            <a:r>
              <a:rPr lang="en-US" sz="1200" dirty="0">
                <a:latin typeface="Courier New Bold" panose="02070309020205020404"/>
                <a:sym typeface="Myriad Set Text" charset="0"/>
              </a:rPr>
              <a:t>()</a:t>
            </a:r>
            <a:endParaRPr lang="en-US" sz="1200" dirty="0">
              <a:latin typeface="Courier New Bold" panose="02070309020205020404"/>
              <a:sym typeface="Myriad Set Text" charset="0"/>
            </a:endParaRPr>
          </a:p>
        </p:txBody>
      </p:sp>
      <p:cxnSp>
        <p:nvCxnSpPr>
          <p:cNvPr id="19" name="Straight Connector 18"/>
          <p:cNvCxnSpPr/>
          <p:nvPr/>
        </p:nvCxnSpPr>
        <p:spPr>
          <a:xfrm rot="5400000" flipH="1" flipV="1">
            <a:off x="3310919" y="3001331"/>
            <a:ext cx="1965960" cy="923925"/>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V="1">
            <a:off x="3294728" y="2971802"/>
            <a:ext cx="2036446" cy="981077"/>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69758"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p:txBody>
      </p:sp>
      <p:sp>
        <p:nvSpPr>
          <p:cNvPr id="22" name="TextBox 21"/>
          <p:cNvSpPr txBox="1"/>
          <p:nvPr/>
        </p:nvSpPr>
        <p:spPr>
          <a:xfrm>
            <a:off x="1316247" y="4060424"/>
            <a:ext cx="2031617"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 </a:t>
            </a: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93948"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panose="02070309020205020404"/>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smtClean="0"/>
              <a:t>Barriers between queues: this works!</a:t>
            </a:r>
            <a:endParaRPr lang="en-GB" sz="2400" dirty="0"/>
          </a:p>
        </p:txBody>
      </p:sp>
      <p:sp>
        <p:nvSpPr>
          <p:cNvPr id="11" name="Down Arrow 10"/>
          <p:cNvSpPr/>
          <p:nvPr/>
        </p:nvSpPr>
        <p:spPr>
          <a:xfrm>
            <a:off x="5081339"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panose="02070309020205020404"/>
              <a:sym typeface="Myriad Set Text" charset="0"/>
            </a:endParaRPr>
          </a:p>
        </p:txBody>
      </p:sp>
      <p:sp>
        <p:nvSpPr>
          <p:cNvPr id="12" name="TextBox 11"/>
          <p:cNvSpPr txBox="1"/>
          <p:nvPr/>
        </p:nvSpPr>
        <p:spPr>
          <a:xfrm>
            <a:off x="5939795"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p:txBody>
      </p:sp>
      <p:sp>
        <p:nvSpPr>
          <p:cNvPr id="13" name="TextBox 12"/>
          <p:cNvSpPr txBox="1"/>
          <p:nvPr/>
        </p:nvSpPr>
        <p:spPr>
          <a:xfrm>
            <a:off x="5913994" y="4060425"/>
            <a:ext cx="211439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 </a:t>
            </a: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smtClean="0"/>
              <a:t>1</a:t>
            </a:r>
            <a:r>
              <a:rPr lang="en-GB" baseline="30000" dirty="0" smtClean="0"/>
              <a:t>st</a:t>
            </a:r>
            <a:r>
              <a:rPr lang="en-GB" dirty="0" smtClean="0"/>
              <a:t> Command Queue</a:t>
            </a:r>
            <a:endParaRPr lang="en-GB" dirty="0"/>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smtClean="0"/>
              <a:t>2</a:t>
            </a:r>
            <a:r>
              <a:rPr lang="en-GB" baseline="30000" dirty="0" smtClean="0"/>
              <a:t>nd</a:t>
            </a:r>
            <a:r>
              <a:rPr lang="en-GB" dirty="0" smtClean="0"/>
              <a:t> Command Queue</a:t>
            </a:r>
            <a:endParaRPr lang="en-GB" dirty="0"/>
          </a:p>
        </p:txBody>
      </p:sp>
      <p:sp>
        <p:nvSpPr>
          <p:cNvPr id="16" name="Oval 15"/>
          <p:cNvSpPr/>
          <p:nvPr/>
        </p:nvSpPr>
        <p:spPr>
          <a:xfrm>
            <a:off x="641065" y="2955230"/>
            <a:ext cx="7675351" cy="1105193"/>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187624" y="3239659"/>
            <a:ext cx="2833684" cy="458279"/>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panose="02070309020205020404"/>
                <a:sym typeface="Myriad Set Text" charset="0"/>
              </a:rPr>
              <a:t>clEnqueueBarrier</a:t>
            </a:r>
            <a:r>
              <a:rPr lang="en-US" sz="1200" dirty="0" smtClean="0">
                <a:latin typeface="Courier New Bold" panose="02070309020205020404"/>
                <a:sym typeface="Myriad Set Text" charset="0"/>
              </a:rPr>
              <a:t>()</a:t>
            </a:r>
            <a:endParaRPr lang="en-US" sz="1200" dirty="0" smtClean="0">
              <a:latin typeface="Courier New Bold" panose="02070309020205020404"/>
              <a:sym typeface="Myriad Set Text" charset="0"/>
            </a:endParaRPr>
          </a:p>
          <a:p>
            <a:pPr fontAlgn="base">
              <a:lnSpc>
                <a:spcPct val="99000"/>
              </a:lnSpc>
              <a:spcBef>
                <a:spcPct val="0"/>
              </a:spcBef>
              <a:spcAft>
                <a:spcPct val="0"/>
              </a:spcAft>
            </a:pPr>
            <a:r>
              <a:rPr lang="en-US" sz="1200" dirty="0" err="1" smtClean="0">
                <a:latin typeface="Courier New Bold" panose="02070309020205020404"/>
                <a:sym typeface="Myriad Set Text" charset="0"/>
              </a:rPr>
              <a:t>clEnqueueWaitForEvent</a:t>
            </a:r>
            <a:r>
              <a:rPr lang="en-US" sz="1200" dirty="0" smtClean="0">
                <a:latin typeface="Courier New Bold" panose="02070309020205020404"/>
                <a:sym typeface="Myriad Set Text" charset="0"/>
              </a:rPr>
              <a:t>(event)</a:t>
            </a:r>
            <a:endParaRPr lang="en-US" sz="1200" dirty="0">
              <a:latin typeface="Courier New Bold" panose="02070309020205020404"/>
              <a:sym typeface="Myriad Set Text" charset="0"/>
            </a:endParaRPr>
          </a:p>
        </p:txBody>
      </p:sp>
      <p:sp>
        <p:nvSpPr>
          <p:cNvPr id="18" name="TextBox 17"/>
          <p:cNvSpPr txBox="1"/>
          <p:nvPr/>
        </p:nvSpPr>
        <p:spPr>
          <a:xfrm>
            <a:off x="5749499" y="3337563"/>
            <a:ext cx="2304257"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smtClean="0">
                <a:latin typeface="Courier New Bold" panose="02070309020205020404"/>
                <a:sym typeface="Myriad Set Text" charset="0"/>
              </a:rPr>
              <a:t>clEnqueueMarker</a:t>
            </a:r>
            <a:r>
              <a:rPr lang="en-US" sz="1200" dirty="0" smtClean="0">
                <a:latin typeface="Courier New Bold" panose="02070309020205020404"/>
                <a:sym typeface="Myriad Set Text" charset="0"/>
              </a:rPr>
              <a:t>(event)</a:t>
            </a:r>
            <a:endParaRPr lang="en-US" sz="1200" dirty="0">
              <a:latin typeface="Courier New Bold" panose="02070309020205020404"/>
              <a:sym typeface="Myriad Set Text" charset="0"/>
            </a:endParaRPr>
          </a:p>
        </p:txBody>
      </p:sp>
      <p:sp>
        <p:nvSpPr>
          <p:cNvPr id="21" name="TextBox 20"/>
          <p:cNvSpPr txBox="1"/>
          <p:nvPr/>
        </p:nvSpPr>
        <p:spPr>
          <a:xfrm>
            <a:off x="1384365"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p:txBody>
      </p:sp>
      <p:sp>
        <p:nvSpPr>
          <p:cNvPr id="22" name="TextBox 21"/>
          <p:cNvSpPr txBox="1"/>
          <p:nvPr/>
        </p:nvSpPr>
        <p:spPr>
          <a:xfrm>
            <a:off x="1330854" y="4060424"/>
            <a:ext cx="201701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clEnqueueWriteBuffer</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a:p>
            <a:pPr fontAlgn="base">
              <a:lnSpc>
                <a:spcPct val="99000"/>
              </a:lnSpc>
              <a:spcBef>
                <a:spcPct val="0"/>
              </a:spcBef>
              <a:spcAft>
                <a:spcPct val="0"/>
              </a:spcAft>
            </a:pPr>
            <a:r>
              <a:rPr lang="en-US" sz="1000" dirty="0" err="1">
                <a:latin typeface="Courier New Bold" panose="02070309020205020404"/>
                <a:sym typeface="Myriad Set Text" charset="0"/>
              </a:rPr>
              <a:t>clEnqueueReadBuffer</a:t>
            </a:r>
            <a:r>
              <a:rPr lang="en-US" sz="1000" dirty="0">
                <a:latin typeface="Courier New Bold" panose="02070309020205020404"/>
                <a:sym typeface="Myriad Set Text" charset="0"/>
              </a:rPr>
              <a:t>() </a:t>
            </a:r>
            <a:r>
              <a:rPr lang="en-US" sz="1000" dirty="0" err="1">
                <a:latin typeface="Courier New Bold" panose="02070309020205020404"/>
                <a:sym typeface="Myriad Set Text" charset="0"/>
              </a:rPr>
              <a:t>clEnqueueNDRangeKernel</a:t>
            </a:r>
            <a:r>
              <a:rPr lang="en-US" sz="1000" dirty="0">
                <a:latin typeface="Courier New Bold" panose="02070309020205020404"/>
                <a:sym typeface="Myriad Set Text" charset="0"/>
              </a:rPr>
              <a:t>()</a:t>
            </a:r>
            <a:endParaRPr lang="en-US" sz="1000" dirty="0">
              <a:latin typeface="Courier New Bold" panose="02070309020205020404"/>
              <a:sym typeface="Myriad Set Text" charset="0"/>
            </a:endParaRPr>
          </a:p>
        </p:txBody>
      </p:sp>
      <p:cxnSp>
        <p:nvCxnSpPr>
          <p:cNvPr id="35" name="Elbow Connector 34"/>
          <p:cNvCxnSpPr/>
          <p:nvPr/>
        </p:nvCxnSpPr>
        <p:spPr>
          <a:xfrm flipV="1">
            <a:off x="3707904" y="3337563"/>
            <a:ext cx="3888432" cy="457198"/>
          </a:xfrm>
          <a:prstGeom prst="bentConnector3">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44624"/>
            <a:ext cx="8928992" cy="1143000"/>
          </a:xfrm>
        </p:spPr>
        <p:txBody>
          <a:bodyPr>
            <a:noAutofit/>
          </a:bodyPr>
          <a:lstStyle/>
          <a:p>
            <a:r>
              <a:rPr lang="en-GB" sz="3200" dirty="0" smtClean="0"/>
              <a:t>Host generated events influencing execution of commands: User events</a:t>
            </a:r>
            <a:endParaRPr lang="en-GB" sz="3200" dirty="0"/>
          </a:p>
        </p:txBody>
      </p:sp>
      <p:sp>
        <p:nvSpPr>
          <p:cNvPr id="6" name="Content Placeholder 5"/>
          <p:cNvSpPr>
            <a:spLocks noGrp="1"/>
          </p:cNvSpPr>
          <p:nvPr>
            <p:ph idx="1"/>
          </p:nvPr>
        </p:nvSpPr>
        <p:spPr>
          <a:xfrm>
            <a:off x="107504" y="1268760"/>
            <a:ext cx="8856984" cy="5472608"/>
          </a:xfrm>
        </p:spPr>
        <p:txBody>
          <a:bodyPr>
            <a:normAutofit fontScale="92500" lnSpcReduction="10000"/>
          </a:bodyPr>
          <a:lstStyle/>
          <a:p>
            <a:r>
              <a:rPr lang="en-GB" dirty="0" smtClean="0"/>
              <a:t>“user code” running on a host thread can generate event objects</a:t>
            </a:r>
            <a:endParaRPr lang="en-GB" dirty="0" smtClean="0"/>
          </a:p>
          <a:p>
            <a:pPr marL="457200" lvl="1" indent="0">
              <a:buNone/>
            </a:pPr>
            <a:r>
              <a:rPr lang="en-GB" sz="2200" b="1" dirty="0" err="1" smtClean="0">
                <a:solidFill>
                  <a:schemeClr val="accent3"/>
                </a:solidFill>
                <a:latin typeface="Courier New Bold" panose="02070309020205020404"/>
              </a:rPr>
              <a:t>cl_event</a:t>
            </a:r>
            <a:r>
              <a:rPr lang="en-GB" sz="2200" b="1" dirty="0" smtClean="0">
                <a:latin typeface="Courier New Bold" panose="02070309020205020404"/>
              </a:rPr>
              <a:t> </a:t>
            </a:r>
            <a:r>
              <a:rPr lang="en-GB" sz="2200" b="1" dirty="0" err="1" smtClean="0">
                <a:solidFill>
                  <a:schemeClr val="tx2">
                    <a:lumMod val="75000"/>
                  </a:schemeClr>
                </a:solidFill>
                <a:latin typeface="Courier New Bold" panose="02070309020205020404"/>
              </a:rPr>
              <a:t>clCreateUserEvent</a:t>
            </a:r>
            <a:r>
              <a:rPr lang="en-GB" sz="2200" b="1" dirty="0" smtClean="0">
                <a:latin typeface="Courier New Bold" panose="02070309020205020404"/>
              </a:rPr>
              <a:t>(</a:t>
            </a:r>
            <a:r>
              <a:rPr lang="en-GB" sz="2200" b="1" dirty="0" err="1" smtClean="0">
                <a:solidFill>
                  <a:schemeClr val="accent3"/>
                </a:solidFill>
                <a:latin typeface="Courier New Bold" panose="02070309020205020404"/>
              </a:rPr>
              <a:t>cl_context</a:t>
            </a:r>
            <a:r>
              <a:rPr lang="en-GB" sz="2200" b="1" dirty="0" smtClean="0">
                <a:latin typeface="Courier New Bold" panose="02070309020205020404"/>
              </a:rPr>
              <a:t> context, </a:t>
            </a:r>
            <a:r>
              <a:rPr lang="en-GB" sz="2200" b="1" dirty="0" err="1" smtClean="0">
                <a:solidFill>
                  <a:schemeClr val="accent3"/>
                </a:solidFill>
                <a:latin typeface="Courier New Bold" panose="02070309020205020404"/>
              </a:rPr>
              <a:t>cl_int</a:t>
            </a:r>
            <a:r>
              <a:rPr lang="en-GB" sz="2200" b="1" dirty="0" smtClean="0">
                <a:latin typeface="Courier New Bold" panose="02070309020205020404"/>
              </a:rPr>
              <a:t> *</a:t>
            </a:r>
            <a:r>
              <a:rPr lang="en-GB" sz="2200" b="1" dirty="0" err="1" smtClean="0">
                <a:latin typeface="Courier New Bold" panose="02070309020205020404"/>
              </a:rPr>
              <a:t>errcode_ret</a:t>
            </a:r>
            <a:r>
              <a:rPr lang="en-GB" sz="2200" b="1" dirty="0" smtClean="0">
                <a:latin typeface="Courier New Bold" panose="02070309020205020404"/>
              </a:rPr>
              <a:t>)</a:t>
            </a:r>
            <a:endParaRPr lang="en-GB" sz="2200" b="1" dirty="0" smtClean="0">
              <a:latin typeface="Courier New Bold" panose="02070309020205020404"/>
            </a:endParaRPr>
          </a:p>
          <a:p>
            <a:r>
              <a:rPr lang="en-GB" dirty="0" smtClean="0"/>
              <a:t>Created with value CL_SUBMITTED.</a:t>
            </a:r>
            <a:endParaRPr lang="en-GB" dirty="0" smtClean="0"/>
          </a:p>
          <a:p>
            <a:r>
              <a:rPr lang="en-GB" dirty="0" smtClean="0"/>
              <a:t>It’s just another event to </a:t>
            </a:r>
            <a:r>
              <a:rPr lang="en-GB" dirty="0" err="1" smtClean="0"/>
              <a:t>enqueued</a:t>
            </a:r>
            <a:r>
              <a:rPr lang="en-GB" dirty="0" smtClean="0"/>
              <a:t> commands.</a:t>
            </a:r>
            <a:endParaRPr lang="en-GB" dirty="0" smtClean="0"/>
          </a:p>
          <a:p>
            <a:r>
              <a:rPr lang="en-GB" dirty="0" smtClean="0"/>
              <a:t>Can set the event to one of the legal event values</a:t>
            </a:r>
            <a:endParaRPr lang="en-GB" dirty="0" smtClean="0"/>
          </a:p>
          <a:p>
            <a:pPr marL="457200" lvl="1" indent="0">
              <a:buNone/>
            </a:pPr>
            <a:r>
              <a:rPr lang="en-GB" sz="2200" b="1" dirty="0" err="1" smtClean="0">
                <a:solidFill>
                  <a:schemeClr val="accent3"/>
                </a:solidFill>
                <a:latin typeface="Courier New Bold" panose="02070309020205020404"/>
              </a:rPr>
              <a:t>cl_int</a:t>
            </a:r>
            <a:r>
              <a:rPr lang="en-GB" sz="2200" b="1" dirty="0" smtClean="0">
                <a:latin typeface="Courier New Bold" panose="02070309020205020404"/>
              </a:rPr>
              <a:t> </a:t>
            </a:r>
            <a:r>
              <a:rPr lang="en-GB" sz="2200" b="1" dirty="0" err="1" smtClean="0">
                <a:solidFill>
                  <a:schemeClr val="tx2">
                    <a:lumMod val="75000"/>
                  </a:schemeClr>
                </a:solidFill>
                <a:latin typeface="Courier New Bold" panose="02070309020205020404"/>
              </a:rPr>
              <a:t>clSetUserEventStatus</a:t>
            </a:r>
            <a:r>
              <a:rPr lang="en-GB" sz="2200" b="1" dirty="0" smtClean="0">
                <a:latin typeface="Courier New Bold" panose="02070309020205020404"/>
              </a:rPr>
              <a:t>(</a:t>
            </a:r>
            <a:r>
              <a:rPr lang="en-GB" sz="2200" b="1" dirty="0" err="1" smtClean="0">
                <a:solidFill>
                  <a:schemeClr val="accent3"/>
                </a:solidFill>
                <a:latin typeface="Courier New Bold" panose="02070309020205020404"/>
              </a:rPr>
              <a:t>cl_event</a:t>
            </a:r>
            <a:r>
              <a:rPr lang="en-GB" sz="2200" b="1" dirty="0" smtClean="0">
                <a:latin typeface="Courier New Bold" panose="02070309020205020404"/>
              </a:rPr>
              <a:t> event, </a:t>
            </a:r>
            <a:r>
              <a:rPr lang="en-GB" sz="2200" b="1" dirty="0" err="1" smtClean="0">
                <a:solidFill>
                  <a:schemeClr val="accent3"/>
                </a:solidFill>
                <a:latin typeface="Courier New Bold" panose="02070309020205020404"/>
              </a:rPr>
              <a:t>cl_int</a:t>
            </a:r>
            <a:r>
              <a:rPr lang="en-GB" sz="2200" b="1" dirty="0" smtClean="0">
                <a:latin typeface="Courier New Bold" panose="02070309020205020404"/>
              </a:rPr>
              <a:t> </a:t>
            </a:r>
            <a:r>
              <a:rPr lang="en-GB" sz="2200" b="1" dirty="0" err="1" smtClean="0">
                <a:latin typeface="Courier New Bold" panose="02070309020205020404"/>
              </a:rPr>
              <a:t>execution_status</a:t>
            </a:r>
            <a:r>
              <a:rPr lang="en-GB" sz="2200" b="1" dirty="0" smtClean="0">
                <a:latin typeface="Courier New Bold" panose="02070309020205020404"/>
              </a:rPr>
              <a:t>)</a:t>
            </a:r>
            <a:endParaRPr lang="en-GB" sz="2200" b="1" dirty="0" smtClean="0">
              <a:latin typeface="Courier New Bold" panose="02070309020205020404"/>
            </a:endParaRPr>
          </a:p>
          <a:p>
            <a:r>
              <a:rPr lang="en-GB" dirty="0" smtClean="0"/>
              <a:t>Example use case: Queue up block of commands that wait on user input to finalize state of memory objects before proceeding.</a:t>
            </a:r>
            <a:endParaRPr lang="en-GB" dirty="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Autofit/>
          </a:bodyPr>
          <a:lstStyle/>
          <a:p>
            <a:r>
              <a:rPr lang="en-GB" sz="3600" dirty="0" smtClean="0"/>
              <a:t>Command generated events influencing execution of host code</a:t>
            </a:r>
            <a:endParaRPr lang="en-GB" sz="3600" dirty="0"/>
          </a:p>
        </p:txBody>
      </p:sp>
      <p:sp>
        <p:nvSpPr>
          <p:cNvPr id="3" name="Content Placeholder 2"/>
          <p:cNvSpPr>
            <a:spLocks noGrp="1"/>
          </p:cNvSpPr>
          <p:nvPr>
            <p:ph idx="1"/>
          </p:nvPr>
        </p:nvSpPr>
        <p:spPr>
          <a:xfrm>
            <a:off x="107504" y="1600200"/>
            <a:ext cx="8928992" cy="5141168"/>
          </a:xfrm>
        </p:spPr>
        <p:txBody>
          <a:bodyPr>
            <a:normAutofit lnSpcReduction="10000"/>
          </a:bodyPr>
          <a:lstStyle/>
          <a:p>
            <a:r>
              <a:rPr lang="en-GB" dirty="0" smtClean="0"/>
              <a:t>A thread running on the host can pause waiting on a list of events to complete. This can be done with the function:</a:t>
            </a:r>
            <a:endParaRPr lang="en-GB" dirty="0" smtClean="0"/>
          </a:p>
          <a:p>
            <a:pPr marL="457200" lvl="1" indent="0">
              <a:buNone/>
            </a:pPr>
            <a:r>
              <a:rPr lang="en-GB" b="1" dirty="0" err="1" smtClean="0">
                <a:solidFill>
                  <a:schemeClr val="accent4"/>
                </a:solidFill>
                <a:latin typeface="Courier New Bold" panose="02070309020205020404"/>
              </a:rPr>
              <a:t>cl_int</a:t>
            </a:r>
            <a:r>
              <a:rPr lang="en-GB" b="1" dirty="0" smtClean="0">
                <a:solidFill>
                  <a:schemeClr val="accent4"/>
                </a:solidFill>
                <a:latin typeface="Courier New Bold" panose="02070309020205020404"/>
              </a:rPr>
              <a:t> </a:t>
            </a:r>
            <a:r>
              <a:rPr lang="en-GB" b="1" dirty="0" err="1" smtClean="0">
                <a:solidFill>
                  <a:schemeClr val="tx2">
                    <a:lumMod val="75000"/>
                  </a:schemeClr>
                </a:solidFill>
                <a:latin typeface="Courier New Bold" panose="02070309020205020404"/>
              </a:rPr>
              <a:t>clWaitForEvents</a:t>
            </a:r>
            <a:r>
              <a:rPr lang="en-GB" b="1" dirty="0" smtClean="0">
                <a:latin typeface="Courier New Bold" panose="02070309020205020404"/>
              </a:rPr>
              <a:t>(</a:t>
            </a:r>
            <a:endParaRPr lang="en-GB" b="1" dirty="0" smtClean="0">
              <a:latin typeface="Courier New Bold" panose="02070309020205020404"/>
            </a:endParaRPr>
          </a:p>
          <a:p>
            <a:pPr marL="457200" lvl="1" indent="0">
              <a:buNone/>
            </a:pPr>
            <a:r>
              <a:rPr lang="en-GB" b="1" dirty="0">
                <a:latin typeface="Courier New Bold" panose="02070309020205020404"/>
              </a:rPr>
              <a:t>	</a:t>
            </a:r>
            <a:r>
              <a:rPr lang="en-GB" b="1" dirty="0" err="1" smtClean="0">
                <a:solidFill>
                  <a:schemeClr val="accent4"/>
                </a:solidFill>
                <a:latin typeface="Courier New Bold" panose="02070309020205020404"/>
              </a:rPr>
              <a:t>cl_uint</a:t>
            </a:r>
            <a:r>
              <a:rPr lang="en-GB" b="1" dirty="0" smtClean="0">
                <a:solidFill>
                  <a:schemeClr val="accent4"/>
                </a:solidFill>
                <a:latin typeface="Courier New Bold" panose="02070309020205020404"/>
              </a:rPr>
              <a:t> </a:t>
            </a:r>
            <a:r>
              <a:rPr lang="en-GB" b="1" dirty="0" err="1" smtClean="0">
                <a:latin typeface="Courier New Bold" panose="02070309020205020404"/>
              </a:rPr>
              <a:t>num_events</a:t>
            </a:r>
            <a:r>
              <a:rPr lang="en-GB" b="1" dirty="0" smtClean="0">
                <a:latin typeface="Courier New Bold" panose="02070309020205020404"/>
              </a:rPr>
              <a:t>,</a:t>
            </a:r>
            <a:endParaRPr lang="en-GB" b="1" dirty="0" smtClean="0">
              <a:latin typeface="Courier New Bold" panose="02070309020205020404"/>
            </a:endParaRPr>
          </a:p>
          <a:p>
            <a:pPr marL="457200" lvl="1" indent="0">
              <a:buNone/>
            </a:pPr>
            <a:r>
              <a:rPr lang="en-GB" b="1" dirty="0">
                <a:latin typeface="Courier New Bold" panose="02070309020205020404"/>
              </a:rPr>
              <a:t>	</a:t>
            </a:r>
            <a:r>
              <a:rPr lang="en-GB" b="1" dirty="0" err="1" smtClean="0">
                <a:solidFill>
                  <a:schemeClr val="accent2"/>
                </a:solidFill>
                <a:latin typeface="Courier New Bold" panose="02070309020205020404"/>
              </a:rPr>
              <a:t>const</a:t>
            </a:r>
            <a:r>
              <a:rPr lang="en-GB" b="1" dirty="0" smtClean="0">
                <a:latin typeface="Courier New Bold" panose="02070309020205020404"/>
              </a:rPr>
              <a:t> </a:t>
            </a:r>
            <a:r>
              <a:rPr lang="en-GB" b="1" dirty="0" err="1" smtClean="0">
                <a:solidFill>
                  <a:schemeClr val="accent4"/>
                </a:solidFill>
                <a:latin typeface="Courier New Bold" panose="02070309020205020404"/>
              </a:rPr>
              <a:t>cl_event</a:t>
            </a:r>
            <a:r>
              <a:rPr lang="en-GB" b="1" dirty="0" smtClean="0">
                <a:solidFill>
                  <a:schemeClr val="accent4"/>
                </a:solidFill>
                <a:latin typeface="Courier New Bold" panose="02070309020205020404"/>
              </a:rPr>
              <a:t> </a:t>
            </a:r>
            <a:r>
              <a:rPr lang="en-GB" b="1" dirty="0" smtClean="0">
                <a:latin typeface="Courier New Bold" panose="02070309020205020404"/>
              </a:rPr>
              <a:t>*</a:t>
            </a:r>
            <a:r>
              <a:rPr lang="en-GB" b="1" dirty="0" err="1" smtClean="0">
                <a:latin typeface="Courier New Bold" panose="02070309020205020404"/>
              </a:rPr>
              <a:t>event_list</a:t>
            </a:r>
            <a:r>
              <a:rPr lang="en-GB" b="1" dirty="0" smtClean="0">
                <a:latin typeface="Courier New Bold" panose="02070309020205020404"/>
              </a:rPr>
              <a:t>)</a:t>
            </a:r>
            <a:endParaRPr lang="en-GB" b="1" dirty="0" smtClean="0">
              <a:latin typeface="Courier New Bold" panose="02070309020205020404"/>
            </a:endParaRPr>
          </a:p>
          <a:p>
            <a:endParaRPr lang="en-GB" b="1" dirty="0">
              <a:latin typeface="Courier New Bold" panose="02070309020205020404"/>
            </a:endParaRPr>
          </a:p>
          <a:p>
            <a:r>
              <a:rPr lang="en-GB" dirty="0" smtClean="0"/>
              <a:t>Example use case: Host code waiting for an event to complete before extracting information from the event.</a:t>
            </a:r>
            <a:endParaRPr lang="en-GB" dirty="0" smtClean="0"/>
          </a:p>
        </p:txBody>
      </p:sp>
      <p:sp>
        <p:nvSpPr>
          <p:cNvPr id="4" name="TextBox 3"/>
          <p:cNvSpPr txBox="1"/>
          <p:nvPr/>
        </p:nvSpPr>
        <p:spPr>
          <a:xfrm>
            <a:off x="5580112" y="3356992"/>
            <a:ext cx="3672408" cy="400110"/>
          </a:xfrm>
          <a:prstGeom prst="rect">
            <a:avLst/>
          </a:prstGeom>
          <a:noFill/>
        </p:spPr>
        <p:txBody>
          <a:bodyPr wrap="square" rtlCol="0">
            <a:spAutoFit/>
          </a:bodyPr>
          <a:lstStyle/>
          <a:p>
            <a:r>
              <a:rPr lang="en-GB" sz="2000" dirty="0" smtClean="0">
                <a:solidFill>
                  <a:schemeClr val="accent1"/>
                </a:solidFill>
              </a:rPr>
              <a:t>Number of events to wait on</a:t>
            </a:r>
            <a:endParaRPr lang="en-GB" sz="2000" dirty="0">
              <a:solidFill>
                <a:schemeClr val="accent1"/>
              </a:solidFill>
            </a:endParaRPr>
          </a:p>
        </p:txBody>
      </p:sp>
      <p:cxnSp>
        <p:nvCxnSpPr>
          <p:cNvPr id="6" name="Straight Arrow Connector 5"/>
          <p:cNvCxnSpPr>
            <a:stCxn id="4" idx="1"/>
          </p:cNvCxnSpPr>
          <p:nvPr/>
        </p:nvCxnSpPr>
        <p:spPr>
          <a:xfrm flipH="1">
            <a:off x="5004048" y="3557047"/>
            <a:ext cx="576064" cy="8797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56176" y="4305290"/>
            <a:ext cx="2692896" cy="707886"/>
          </a:xfrm>
          <a:prstGeom prst="rect">
            <a:avLst/>
          </a:prstGeom>
          <a:noFill/>
        </p:spPr>
        <p:txBody>
          <a:bodyPr wrap="square" rtlCol="0">
            <a:spAutoFit/>
          </a:bodyPr>
          <a:lstStyle/>
          <a:p>
            <a:r>
              <a:rPr lang="en-GB" sz="2000" dirty="0" smtClean="0">
                <a:solidFill>
                  <a:schemeClr val="accent1"/>
                </a:solidFill>
              </a:rPr>
              <a:t>An array of pointers to event object</a:t>
            </a:r>
            <a:endParaRPr lang="en-GB" sz="2000" dirty="0">
              <a:solidFill>
                <a:schemeClr val="accent1"/>
              </a:solidFill>
            </a:endParaRPr>
          </a:p>
        </p:txBody>
      </p:sp>
      <p:cxnSp>
        <p:nvCxnSpPr>
          <p:cNvPr id="10" name="Straight Arrow Connector 9"/>
          <p:cNvCxnSpPr>
            <a:stCxn id="9" idx="1"/>
          </p:cNvCxnSpPr>
          <p:nvPr/>
        </p:nvCxnSpPr>
        <p:spPr>
          <a:xfrm flipH="1" flipV="1">
            <a:off x="5363144" y="4455784"/>
            <a:ext cx="793032" cy="20344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smtClean="0"/>
              <a:t>OpenCL Timeline</a:t>
            </a:r>
            <a:endParaRPr lang="en-GB" dirty="0"/>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smtClean="0"/>
              <a:t>Launched Jun’08 … 6 months from “</a:t>
            </a:r>
            <a:r>
              <a:rPr lang="en-GB" dirty="0" err="1" smtClean="0"/>
              <a:t>strawman</a:t>
            </a:r>
            <a:r>
              <a:rPr lang="en-GB" dirty="0" smtClean="0"/>
              <a:t>” to OpenCL 1.0</a:t>
            </a:r>
            <a:endParaRPr lang="en-GB" dirty="0" smtClean="0"/>
          </a:p>
          <a:p>
            <a:r>
              <a:rPr lang="en-GB" dirty="0" smtClean="0"/>
              <a:t>Rapid innovation to match pace of hardware innovation</a:t>
            </a:r>
            <a:endParaRPr lang="en-GB" dirty="0" smtClean="0"/>
          </a:p>
          <a:p>
            <a:pPr lvl="1"/>
            <a:r>
              <a:rPr lang="en-GB" dirty="0" smtClean="0"/>
              <a:t>18 months from 1.0 to 1.1 and from 1.1 to 1.2</a:t>
            </a:r>
            <a:endParaRPr lang="en-GB" dirty="0" smtClean="0"/>
          </a:p>
          <a:p>
            <a:pPr lvl="1"/>
            <a:r>
              <a:rPr lang="en-GB" dirty="0" smtClean="0"/>
              <a:t>Goal: a new OpenCL every 18-24 months</a:t>
            </a:r>
            <a:endParaRPr lang="en-GB" dirty="0" smtClean="0"/>
          </a:p>
          <a:p>
            <a:pPr lvl="1"/>
            <a:r>
              <a:rPr lang="en-GB" dirty="0" smtClean="0"/>
              <a:t>Committed to backwards compatibility to protect software investments</a:t>
            </a:r>
            <a:endParaRPr lang="en-GB" dirty="0"/>
          </a:p>
        </p:txBody>
      </p:sp>
      <p:sp>
        <p:nvSpPr>
          <p:cNvPr id="4" name="Line 4"/>
          <p:cNvSpPr>
            <a:spLocks noChangeShapeType="1"/>
          </p:cNvSpPr>
          <p:nvPr/>
        </p:nvSpPr>
        <p:spPr bwMode="auto">
          <a:xfrm>
            <a:off x="191069" y="5350377"/>
            <a:ext cx="6649118" cy="7926"/>
          </a:xfrm>
          <a:prstGeom prst="line">
            <a:avLst/>
          </a:prstGeom>
          <a:noFill/>
          <a:ln w="28575">
            <a:solidFill>
              <a:schemeClr val="tx2"/>
            </a:solidFill>
            <a:round/>
            <a:tailEnd type="non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5" name="Text Box 9"/>
          <p:cNvSpPr txBox="1">
            <a:spLocks noChangeArrowheads="1"/>
          </p:cNvSpPr>
          <p:nvPr/>
        </p:nvSpPr>
        <p:spPr bwMode="auto">
          <a:xfrm>
            <a:off x="-36512" y="5701188"/>
            <a:ext cx="2435872" cy="830989"/>
          </a:xfrm>
          <a:prstGeom prst="rect">
            <a:avLst/>
          </a:prstGeom>
          <a:noFill/>
          <a:ln w="3175" algn="ctr">
            <a:noFill/>
            <a:miter lim="800000"/>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Khronos publicly releases </a:t>
            </a:r>
            <a:r>
              <a:rPr lang="en-US" sz="2000" b="1" dirty="0" smtClean="0">
                <a:solidFill>
                  <a:schemeClr val="tx2">
                    <a:lumMod val="75000"/>
                  </a:schemeClr>
                </a:solidFill>
                <a:latin typeface="+mn-lt"/>
              </a:rPr>
              <a:t>OpenCL 1.0  </a:t>
            </a:r>
            <a:r>
              <a:rPr lang="en-US" sz="2000" dirty="0" smtClean="0">
                <a:solidFill>
                  <a:schemeClr val="tx2">
                    <a:lumMod val="75000"/>
                  </a:schemeClr>
                </a:solidFill>
                <a:latin typeface="+mn-lt"/>
              </a:rPr>
              <a:t>specification</a:t>
            </a:r>
            <a:endParaRPr lang="en-US" sz="2000" dirty="0">
              <a:solidFill>
                <a:schemeClr val="tx2">
                  <a:lumMod val="75000"/>
                </a:schemeClr>
              </a:solidFill>
              <a:latin typeface="+mn-lt"/>
            </a:endParaRPr>
          </a:p>
        </p:txBody>
      </p:sp>
      <p:sp>
        <p:nvSpPr>
          <p:cNvPr id="6" name="Text Box 10"/>
          <p:cNvSpPr txBox="1">
            <a:spLocks noChangeArrowheads="1"/>
          </p:cNvSpPr>
          <p:nvPr/>
        </p:nvSpPr>
        <p:spPr bwMode="auto">
          <a:xfrm>
            <a:off x="1230073" y="4045303"/>
            <a:ext cx="4299045" cy="1087469"/>
          </a:xfrm>
          <a:prstGeom prst="rect">
            <a:avLst/>
          </a:prstGeom>
          <a:noFill/>
          <a:ln w="3175" algn="ctr">
            <a:noFill/>
            <a:miter lim="800000"/>
          </a:ln>
        </p:spPr>
        <p:txBody>
          <a:bodyPr wrap="square" lIns="91430" tIns="45716" rIns="91430" bIns="45716">
            <a:spAutoFit/>
          </a:bodyPr>
          <a:lstStyle/>
          <a:p>
            <a:pPr algn="ctr">
              <a:lnSpc>
                <a:spcPct val="80000"/>
              </a:lnSpc>
            </a:pPr>
            <a:r>
              <a:rPr lang="en-US" sz="2000" b="1" dirty="0" smtClean="0">
                <a:solidFill>
                  <a:schemeClr val="accent2"/>
                </a:solidFill>
                <a:latin typeface="+mn-lt"/>
              </a:rPr>
              <a:t>During 2H09</a:t>
            </a:r>
            <a:endParaRPr lang="en-US" sz="2000" b="1" dirty="0" smtClean="0">
              <a:solidFill>
                <a:schemeClr val="accent2"/>
              </a:solidFill>
              <a:latin typeface="+mn-lt"/>
            </a:endParaRPr>
          </a:p>
          <a:p>
            <a:pPr algn="ctr">
              <a:lnSpc>
                <a:spcPct val="80000"/>
              </a:lnSpc>
            </a:pPr>
            <a:r>
              <a:rPr lang="en-US" sz="2000" dirty="0" smtClean="0">
                <a:solidFill>
                  <a:schemeClr val="tx2">
                    <a:lumMod val="75000"/>
                  </a:schemeClr>
                </a:solidFill>
                <a:latin typeface="+mn-lt"/>
              </a:rPr>
              <a:t>Multiple conformant implementations ship across a diverse range of platforms.</a:t>
            </a:r>
            <a:endParaRPr lang="en-US" sz="2000" dirty="0">
              <a:solidFill>
                <a:schemeClr val="tx2">
                  <a:lumMod val="75000"/>
                </a:schemeClr>
              </a:solidFill>
              <a:latin typeface="+mn-lt"/>
            </a:endParaRPr>
          </a:p>
        </p:txBody>
      </p:sp>
      <p:sp>
        <p:nvSpPr>
          <p:cNvPr id="7" name="Line 14"/>
          <p:cNvSpPr>
            <a:spLocks noChangeShapeType="1"/>
          </p:cNvSpPr>
          <p:nvPr/>
        </p:nvSpPr>
        <p:spPr bwMode="auto">
          <a:xfrm flipV="1">
            <a:off x="1187624" y="5424278"/>
            <a:ext cx="0" cy="190500"/>
          </a:xfrm>
          <a:prstGeom prst="line">
            <a:avLst/>
          </a:prstGeom>
          <a:noFill/>
          <a:ln w="3175">
            <a:solidFill>
              <a:schemeClr val="tx2"/>
            </a:solidFill>
            <a:rou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8" name="Text Box 21"/>
          <p:cNvSpPr txBox="1">
            <a:spLocks noChangeArrowheads="1"/>
          </p:cNvSpPr>
          <p:nvPr/>
        </p:nvSpPr>
        <p:spPr bwMode="auto">
          <a:xfrm>
            <a:off x="751243" y="4945417"/>
            <a:ext cx="940437" cy="374453"/>
          </a:xfrm>
          <a:prstGeom prst="rect">
            <a:avLst/>
          </a:prstGeom>
          <a:noFill/>
          <a:ln w="3175" algn="ctr">
            <a:noFill/>
            <a:miter lim="800000"/>
          </a:ln>
        </p:spPr>
        <p:txBody>
          <a:bodyPr wrap="none" lIns="91430" tIns="45716" rIns="91430" bIns="45716">
            <a:spAutoFit/>
          </a:bodyPr>
          <a:lstStyle/>
          <a:p>
            <a:pPr algn="ctr">
              <a:lnSpc>
                <a:spcPct val="90000"/>
              </a:lnSpc>
            </a:pPr>
            <a:r>
              <a:rPr lang="en-US" sz="2000" b="1" dirty="0" smtClean="0">
                <a:solidFill>
                  <a:schemeClr val="accent2"/>
                </a:solidFill>
                <a:latin typeface="+mn-lt"/>
              </a:rPr>
              <a:t>Dec08</a:t>
            </a:r>
            <a:endParaRPr lang="en-US" sz="2000" b="1" dirty="0">
              <a:solidFill>
                <a:schemeClr val="accent2"/>
              </a:solidFill>
              <a:latin typeface="+mn-lt"/>
            </a:endParaRPr>
          </a:p>
        </p:txBody>
      </p:sp>
      <p:sp>
        <p:nvSpPr>
          <p:cNvPr id="9" name="Text Box 22"/>
          <p:cNvSpPr txBox="1">
            <a:spLocks noChangeArrowheads="1"/>
          </p:cNvSpPr>
          <p:nvPr/>
        </p:nvSpPr>
        <p:spPr bwMode="auto">
          <a:xfrm>
            <a:off x="5225708" y="4920996"/>
            <a:ext cx="925909" cy="374453"/>
          </a:xfrm>
          <a:prstGeom prst="rect">
            <a:avLst/>
          </a:prstGeom>
          <a:noFill/>
          <a:ln w="3175" algn="ctr">
            <a:noFill/>
            <a:miter lim="800000"/>
          </a:ln>
        </p:spPr>
        <p:txBody>
          <a:bodyPr wrap="none" lIns="91430" tIns="45716" rIns="91430" bIns="45716">
            <a:spAutoFit/>
          </a:bodyPr>
          <a:lstStyle/>
          <a:p>
            <a:pPr algn="ctr">
              <a:lnSpc>
                <a:spcPct val="90000"/>
              </a:lnSpc>
            </a:pPr>
            <a:r>
              <a:rPr lang="en-US" sz="2000" b="1" dirty="0" smtClean="0">
                <a:solidFill>
                  <a:schemeClr val="accent2"/>
                </a:solidFill>
                <a:latin typeface="+mn-lt"/>
              </a:rPr>
              <a:t>Jun10</a:t>
            </a:r>
            <a:endParaRPr lang="en-US" sz="2000" b="1" dirty="0">
              <a:solidFill>
                <a:schemeClr val="accent2"/>
              </a:solidFill>
              <a:latin typeface="+mn-lt"/>
            </a:endParaRPr>
          </a:p>
        </p:txBody>
      </p:sp>
      <p:sp>
        <p:nvSpPr>
          <p:cNvPr id="10" name="Line 25"/>
          <p:cNvSpPr>
            <a:spLocks noChangeShapeType="1"/>
          </p:cNvSpPr>
          <p:nvPr/>
        </p:nvSpPr>
        <p:spPr bwMode="auto">
          <a:xfrm flipV="1">
            <a:off x="5580112" y="5424278"/>
            <a:ext cx="0" cy="190500"/>
          </a:xfrm>
          <a:prstGeom prst="line">
            <a:avLst/>
          </a:prstGeom>
          <a:noFill/>
          <a:ln w="3175">
            <a:solidFill>
              <a:schemeClr val="tx2"/>
            </a:solidFill>
            <a:rou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1" name="Line 20"/>
          <p:cNvSpPr>
            <a:spLocks noChangeShapeType="1"/>
          </p:cNvSpPr>
          <p:nvPr/>
        </p:nvSpPr>
        <p:spPr bwMode="auto">
          <a:xfrm>
            <a:off x="3457392" y="5093099"/>
            <a:ext cx="0" cy="190500"/>
          </a:xfrm>
          <a:prstGeom prst="line">
            <a:avLst/>
          </a:prstGeom>
          <a:noFill/>
          <a:ln w="3175">
            <a:solidFill>
              <a:schemeClr val="tx2"/>
            </a:solidFill>
            <a:rou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2" name="Text Box 9"/>
          <p:cNvSpPr txBox="1">
            <a:spLocks noChangeArrowheads="1"/>
          </p:cNvSpPr>
          <p:nvPr/>
        </p:nvSpPr>
        <p:spPr bwMode="auto">
          <a:xfrm>
            <a:off x="3779912" y="5664158"/>
            <a:ext cx="3568078" cy="1077210"/>
          </a:xfrm>
          <a:prstGeom prst="rect">
            <a:avLst/>
          </a:prstGeom>
          <a:noFill/>
          <a:ln w="3175" algn="ctr">
            <a:noFill/>
            <a:miter lim="800000"/>
          </a:ln>
        </p:spPr>
        <p:txBody>
          <a:bodyPr wrap="square" lIns="91430" tIns="45716" rIns="91430" bIns="45716">
            <a:spAutoFit/>
          </a:bodyPr>
          <a:lstStyle/>
          <a:p>
            <a:pPr algn="ctr">
              <a:lnSpc>
                <a:spcPct val="80000"/>
              </a:lnSpc>
            </a:pPr>
            <a:r>
              <a:rPr lang="en-US" sz="2000" dirty="0" smtClean="0">
                <a:solidFill>
                  <a:schemeClr val="tx2">
                    <a:lumMod val="75000"/>
                  </a:schemeClr>
                </a:solidFill>
                <a:latin typeface="+mn-lt"/>
              </a:rPr>
              <a:t>Khronos publicly releases </a:t>
            </a:r>
            <a:r>
              <a:rPr lang="en-US" sz="2000" b="1" dirty="0" smtClean="0">
                <a:solidFill>
                  <a:schemeClr val="tx2">
                    <a:lumMod val="75000"/>
                  </a:schemeClr>
                </a:solidFill>
                <a:latin typeface="+mn-lt"/>
              </a:rPr>
              <a:t>OpenCL 1.1  </a:t>
            </a:r>
            <a:r>
              <a:rPr lang="en-US" sz="2000" dirty="0" smtClean="0">
                <a:solidFill>
                  <a:schemeClr val="tx2">
                    <a:lumMod val="75000"/>
                  </a:schemeClr>
                </a:solidFill>
                <a:latin typeface="+mn-lt"/>
              </a:rPr>
              <a:t>specification.  Conformant implementations available shortly thereafter</a:t>
            </a:r>
            <a:endParaRPr lang="en-US" sz="2000" dirty="0">
              <a:solidFill>
                <a:schemeClr val="tx2">
                  <a:lumMod val="75000"/>
                </a:schemeClr>
              </a:solidFill>
              <a:latin typeface="+mn-lt"/>
            </a:endParaRPr>
          </a:p>
        </p:txBody>
      </p:sp>
      <p:sp>
        <p:nvSpPr>
          <p:cNvPr id="13" name="Text Box 22"/>
          <p:cNvSpPr txBox="1">
            <a:spLocks noChangeArrowheads="1"/>
          </p:cNvSpPr>
          <p:nvPr/>
        </p:nvSpPr>
        <p:spPr bwMode="auto">
          <a:xfrm>
            <a:off x="7619102" y="4907141"/>
            <a:ext cx="938057" cy="369324"/>
          </a:xfrm>
          <a:prstGeom prst="rect">
            <a:avLst/>
          </a:prstGeom>
          <a:noFill/>
          <a:ln w="3175" algn="ctr">
            <a:noFill/>
            <a:miter lim="800000"/>
          </a:ln>
        </p:spPr>
        <p:txBody>
          <a:bodyPr wrap="none" lIns="91430" tIns="45716" rIns="91430" bIns="45716">
            <a:spAutoFit/>
          </a:bodyPr>
          <a:lstStyle/>
          <a:p>
            <a:pPr algn="ctr">
              <a:lnSpc>
                <a:spcPct val="90000"/>
              </a:lnSpc>
            </a:pPr>
            <a:r>
              <a:rPr lang="en-US" sz="2000" b="1" dirty="0" smtClean="0">
                <a:solidFill>
                  <a:schemeClr val="accent2"/>
                </a:solidFill>
                <a:latin typeface="+mn-lt"/>
              </a:rPr>
              <a:t>Nov11</a:t>
            </a:r>
            <a:endParaRPr lang="en-US" sz="2000" b="1" dirty="0">
              <a:solidFill>
                <a:schemeClr val="accent2"/>
              </a:solidFill>
              <a:latin typeface="+mn-lt"/>
            </a:endParaRPr>
          </a:p>
        </p:txBody>
      </p:sp>
      <p:sp>
        <p:nvSpPr>
          <p:cNvPr id="14" name="Line 25"/>
          <p:cNvSpPr>
            <a:spLocks noChangeShapeType="1"/>
          </p:cNvSpPr>
          <p:nvPr/>
        </p:nvSpPr>
        <p:spPr bwMode="auto">
          <a:xfrm flipV="1">
            <a:off x="8100392" y="5424278"/>
            <a:ext cx="0" cy="190500"/>
          </a:xfrm>
          <a:prstGeom prst="line">
            <a:avLst/>
          </a:prstGeom>
          <a:noFill/>
          <a:ln w="3175">
            <a:solidFill>
              <a:schemeClr val="tx2"/>
            </a:solidFill>
            <a:rou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5" name="Text Box 9"/>
          <p:cNvSpPr txBox="1">
            <a:spLocks noChangeArrowheads="1"/>
          </p:cNvSpPr>
          <p:nvPr/>
        </p:nvSpPr>
        <p:spPr bwMode="auto">
          <a:xfrm>
            <a:off x="7291449" y="5662178"/>
            <a:ext cx="1852552" cy="595027"/>
          </a:xfrm>
          <a:prstGeom prst="rect">
            <a:avLst/>
          </a:prstGeom>
          <a:noFill/>
          <a:ln w="3175" algn="ctr">
            <a:noFill/>
            <a:miter lim="800000"/>
          </a:ln>
        </p:spPr>
        <p:txBody>
          <a:bodyPr wrap="square" lIns="91430" tIns="45716" rIns="91430" bIns="45716">
            <a:spAutoFit/>
          </a:bodyPr>
          <a:lstStyle/>
          <a:p>
            <a:pPr algn="ctr">
              <a:lnSpc>
                <a:spcPct val="80000"/>
              </a:lnSpc>
            </a:pPr>
            <a:r>
              <a:rPr lang="en-US" sz="2000" dirty="0" smtClean="0">
                <a:solidFill>
                  <a:schemeClr val="tx2">
                    <a:lumMod val="75000"/>
                  </a:schemeClr>
                </a:solidFill>
                <a:latin typeface="+mn-lt"/>
              </a:rPr>
              <a:t>Release of </a:t>
            </a:r>
            <a:r>
              <a:rPr lang="en-US" sz="2000" b="1" dirty="0" smtClean="0">
                <a:solidFill>
                  <a:schemeClr val="tx2">
                    <a:lumMod val="75000"/>
                  </a:schemeClr>
                </a:solidFill>
                <a:latin typeface="+mn-lt"/>
              </a:rPr>
              <a:t>OpenCL 1.2</a:t>
            </a:r>
            <a:endParaRPr lang="en-US" sz="2000" b="1" dirty="0">
              <a:solidFill>
                <a:schemeClr val="tx2">
                  <a:lumMod val="75000"/>
                </a:schemeClr>
              </a:solidFill>
              <a:latin typeface="+mn-lt"/>
            </a:endParaRPr>
          </a:p>
        </p:txBody>
      </p:sp>
      <p:sp>
        <p:nvSpPr>
          <p:cNvPr id="16" name="Line 4"/>
          <p:cNvSpPr>
            <a:spLocks noChangeShapeType="1"/>
          </p:cNvSpPr>
          <p:nvPr/>
        </p:nvSpPr>
        <p:spPr bwMode="auto">
          <a:xfrm>
            <a:off x="7061350" y="5358303"/>
            <a:ext cx="1786270" cy="0"/>
          </a:xfrm>
          <a:prstGeom prst="line">
            <a:avLst/>
          </a:prstGeom>
          <a:noFill/>
          <a:ln w="28575">
            <a:solidFill>
              <a:schemeClr val="tx2"/>
            </a:solidFill>
            <a:round/>
            <a:tailEnd type="triangl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grpSp>
        <p:nvGrpSpPr>
          <p:cNvPr id="17" name="Group 33"/>
          <p:cNvGrpSpPr/>
          <p:nvPr/>
        </p:nvGrpSpPr>
        <p:grpSpPr>
          <a:xfrm>
            <a:off x="6869875" y="5206768"/>
            <a:ext cx="199902" cy="303070"/>
            <a:chOff x="6644244" y="3829791"/>
            <a:chExt cx="199902" cy="303070"/>
          </a:xfrm>
        </p:grpSpPr>
        <p:cxnSp>
          <p:nvCxnSpPr>
            <p:cNvPr id="18" name="Curved Connector 17"/>
            <p:cNvCxnSpPr/>
            <p:nvPr/>
          </p:nvCxnSpPr>
          <p:spPr>
            <a:xfrm rot="16200000" flipH="1">
              <a:off x="6546272" y="3927763"/>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6200000" flipH="1">
              <a:off x="6639296" y="3928011"/>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Profiling with Events</a:t>
            </a:r>
            <a:endParaRPr lang="en-GB" dirty="0"/>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a:t>OpenCL is a performance oriented language … Hence performance analysis is an essential part of OpenCL programming.</a:t>
            </a:r>
            <a:endParaRPr lang="en-GB" dirty="0"/>
          </a:p>
          <a:p>
            <a:r>
              <a:rPr lang="en-GB" dirty="0"/>
              <a:t>The OpenCL specification defines a portable way to collect profiling data. </a:t>
            </a:r>
            <a:endParaRPr lang="en-GB" dirty="0"/>
          </a:p>
          <a:p>
            <a:r>
              <a:rPr lang="en-GB" dirty="0"/>
              <a:t>Can be used with most commands placed on the command queue … includes:</a:t>
            </a:r>
            <a:endParaRPr lang="en-GB" dirty="0"/>
          </a:p>
          <a:p>
            <a:pPr lvl="1"/>
            <a:r>
              <a:rPr lang="en-GB" dirty="0"/>
              <a:t>Commands to read, write, map or copy memory objects</a:t>
            </a:r>
            <a:endParaRPr lang="en-GB" dirty="0"/>
          </a:p>
          <a:p>
            <a:pPr lvl="1"/>
            <a:r>
              <a:rPr lang="en-GB" dirty="0"/>
              <a:t>Commands to </a:t>
            </a:r>
            <a:r>
              <a:rPr lang="en-GB" dirty="0" err="1"/>
              <a:t>enqueue</a:t>
            </a:r>
            <a:r>
              <a:rPr lang="en-GB" dirty="0"/>
              <a:t> kernels, tasks, and native kernels</a:t>
            </a:r>
            <a:endParaRPr lang="en-GB" dirty="0"/>
          </a:p>
          <a:p>
            <a:pPr lvl="1"/>
            <a:r>
              <a:rPr lang="en-GB" dirty="0"/>
              <a:t>Commands to Acquire or Release OpenGL objects</a:t>
            </a:r>
            <a:endParaRPr lang="en-GB" dirty="0"/>
          </a:p>
          <a:p>
            <a:r>
              <a:rPr lang="en-GB" dirty="0"/>
              <a:t>Profiling works by turning an event into an opaque object to hold timing data.  </a:t>
            </a:r>
            <a:endParaRPr lang="en-GB" dirty="0"/>
          </a:p>
          <a:p>
            <a:endParaRPr lang="en-GB" dirty="0"/>
          </a:p>
          <a:p>
            <a:endParaRPr lang="en-GB" dirty="0"/>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Using the Profiling interface</a:t>
            </a:r>
            <a:endParaRPr lang="en-GB" dirty="0"/>
          </a:p>
        </p:txBody>
      </p:sp>
      <p:sp>
        <p:nvSpPr>
          <p:cNvPr id="3" name="Content Placeholder 2"/>
          <p:cNvSpPr>
            <a:spLocks noGrp="1"/>
          </p:cNvSpPr>
          <p:nvPr>
            <p:ph idx="1"/>
          </p:nvPr>
        </p:nvSpPr>
        <p:spPr>
          <a:xfrm>
            <a:off x="179512" y="1168152"/>
            <a:ext cx="8784976" cy="1396752"/>
          </a:xfrm>
        </p:spPr>
        <p:txBody>
          <a:bodyPr>
            <a:normAutofit fontScale="77500" lnSpcReduction="20000"/>
          </a:bodyPr>
          <a:lstStyle/>
          <a:p>
            <a:r>
              <a:rPr lang="en-GB" dirty="0"/>
              <a:t>Profiling is enabled when a queue is created with the CL_QUEUE_PROFILING_ENABLE  flag  set.   </a:t>
            </a:r>
            <a:endParaRPr lang="en-GB" dirty="0"/>
          </a:p>
          <a:p>
            <a:r>
              <a:rPr lang="en-GB" dirty="0"/>
              <a:t>When profiling is enabled, the following function is used to extract the timing </a:t>
            </a:r>
            <a:r>
              <a:rPr lang="en-GB" dirty="0" smtClean="0"/>
              <a:t>data</a:t>
            </a:r>
            <a:endParaRPr lang="en-GB" dirty="0"/>
          </a:p>
        </p:txBody>
      </p:sp>
      <p:sp>
        <p:nvSpPr>
          <p:cNvPr id="4" name="TextBox 3"/>
          <p:cNvSpPr txBox="1"/>
          <p:nvPr/>
        </p:nvSpPr>
        <p:spPr>
          <a:xfrm>
            <a:off x="1619672" y="3290208"/>
            <a:ext cx="5688632" cy="1938992"/>
          </a:xfrm>
          <a:prstGeom prst="rect">
            <a:avLst/>
          </a:prstGeom>
          <a:noFill/>
        </p:spPr>
        <p:txBody>
          <a:bodyPr wrap="square" rtlCol="0">
            <a:spAutoFit/>
          </a:bodyPr>
          <a:lstStyle/>
          <a:p>
            <a:r>
              <a:rPr lang="en-GB" sz="2000" b="1" dirty="0" err="1" smtClean="0">
                <a:solidFill>
                  <a:schemeClr val="accent4"/>
                </a:solidFill>
                <a:latin typeface="Courier New Bold" panose="02070309020205020404"/>
              </a:rPr>
              <a:t>cl_int</a:t>
            </a:r>
            <a:r>
              <a:rPr lang="en-GB" sz="2000" b="1" dirty="0" smtClean="0">
                <a:solidFill>
                  <a:schemeClr val="accent4"/>
                </a:solidFill>
                <a:latin typeface="Courier New Bold" panose="02070309020205020404"/>
              </a:rPr>
              <a:t> </a:t>
            </a:r>
            <a:r>
              <a:rPr lang="en-GB" sz="2000" b="1" dirty="0" err="1" smtClean="0">
                <a:solidFill>
                  <a:schemeClr val="tx2">
                    <a:lumMod val="75000"/>
                  </a:schemeClr>
                </a:solidFill>
                <a:latin typeface="Courier New Bold" panose="02070309020205020404"/>
              </a:rPr>
              <a:t>clGetEventProfilingInfo</a:t>
            </a:r>
            <a:r>
              <a:rPr lang="en-GB" sz="2000" b="1" dirty="0" smtClean="0">
                <a:latin typeface="Courier New Bold" panose="02070309020205020404"/>
              </a:rPr>
              <a:t>(</a:t>
            </a:r>
            <a:endParaRPr lang="en-GB" sz="2000" b="1" dirty="0" smtClean="0">
              <a:latin typeface="Courier New Bold" panose="02070309020205020404"/>
            </a:endParaRPr>
          </a:p>
          <a:p>
            <a:r>
              <a:rPr lang="en-GB" sz="2000" b="1" dirty="0">
                <a:latin typeface="Courier New Bold" panose="02070309020205020404"/>
              </a:rPr>
              <a:t>	</a:t>
            </a:r>
            <a:r>
              <a:rPr lang="en-GB" sz="2000" b="1" dirty="0" err="1" smtClean="0">
                <a:solidFill>
                  <a:schemeClr val="accent4"/>
                </a:solidFill>
                <a:latin typeface="Courier New Bold" panose="02070309020205020404"/>
              </a:rPr>
              <a:t>cl_event</a:t>
            </a:r>
            <a:r>
              <a:rPr lang="en-GB" sz="2000" b="1" dirty="0" smtClean="0">
                <a:solidFill>
                  <a:schemeClr val="accent4"/>
                </a:solidFill>
                <a:latin typeface="Courier New Bold" panose="02070309020205020404"/>
              </a:rPr>
              <a:t> </a:t>
            </a:r>
            <a:r>
              <a:rPr lang="en-GB" sz="2000" b="1" dirty="0" smtClean="0">
                <a:latin typeface="Courier New Bold" panose="02070309020205020404"/>
              </a:rPr>
              <a:t>event,</a:t>
            </a:r>
            <a:endParaRPr lang="en-GB" sz="2000" b="1" dirty="0" smtClean="0">
              <a:latin typeface="Courier New Bold" panose="02070309020205020404"/>
            </a:endParaRPr>
          </a:p>
          <a:p>
            <a:r>
              <a:rPr lang="en-GB" sz="2000" b="1" dirty="0">
                <a:latin typeface="Courier New Bold" panose="02070309020205020404"/>
              </a:rPr>
              <a:t>	</a:t>
            </a:r>
            <a:r>
              <a:rPr lang="en-GB" sz="2000" b="1" dirty="0" err="1" smtClean="0">
                <a:solidFill>
                  <a:schemeClr val="accent4"/>
                </a:solidFill>
                <a:latin typeface="Courier New Bold" panose="02070309020205020404"/>
              </a:rPr>
              <a:t>cl_profiling_info</a:t>
            </a:r>
            <a:r>
              <a:rPr lang="en-GB" sz="2000" b="1" dirty="0" smtClean="0">
                <a:solidFill>
                  <a:schemeClr val="accent4"/>
                </a:solidFill>
                <a:latin typeface="Courier New Bold" panose="02070309020205020404"/>
              </a:rPr>
              <a:t> </a:t>
            </a:r>
            <a:r>
              <a:rPr lang="en-GB" sz="2000" b="1" dirty="0" err="1" smtClean="0">
                <a:latin typeface="Courier New Bold" panose="02070309020205020404"/>
              </a:rPr>
              <a:t>param_name</a:t>
            </a:r>
            <a:r>
              <a:rPr lang="en-GB" sz="2000" b="1" dirty="0" smtClean="0">
                <a:latin typeface="Courier New Bold" panose="02070309020205020404"/>
              </a:rPr>
              <a:t>,</a:t>
            </a:r>
            <a:endParaRPr lang="en-GB" sz="2000" b="1" dirty="0" smtClean="0">
              <a:latin typeface="Courier New Bold" panose="02070309020205020404"/>
            </a:endParaRPr>
          </a:p>
          <a:p>
            <a:r>
              <a:rPr lang="en-GB" sz="2000" b="1" dirty="0">
                <a:latin typeface="Courier New Bold" panose="02070309020205020404"/>
              </a:rPr>
              <a:t>	</a:t>
            </a:r>
            <a:r>
              <a:rPr lang="en-GB" sz="2000" b="1" dirty="0" err="1" smtClean="0">
                <a:solidFill>
                  <a:schemeClr val="accent2"/>
                </a:solidFill>
                <a:latin typeface="Courier New Bold" panose="02070309020205020404"/>
              </a:rPr>
              <a:t>size_t</a:t>
            </a:r>
            <a:r>
              <a:rPr lang="en-GB" sz="2000" b="1" dirty="0" smtClean="0">
                <a:solidFill>
                  <a:schemeClr val="accent2"/>
                </a:solidFill>
                <a:latin typeface="Courier New Bold" panose="02070309020205020404"/>
              </a:rPr>
              <a:t> </a:t>
            </a:r>
            <a:r>
              <a:rPr lang="en-GB" sz="2000" b="1" dirty="0" err="1" smtClean="0">
                <a:latin typeface="Courier New Bold" panose="02070309020205020404"/>
              </a:rPr>
              <a:t>param_value_size</a:t>
            </a:r>
            <a:r>
              <a:rPr lang="en-GB" sz="2000" b="1" dirty="0" smtClean="0">
                <a:latin typeface="Courier New Bold" panose="02070309020205020404"/>
              </a:rPr>
              <a:t>,</a:t>
            </a:r>
            <a:endParaRPr lang="en-GB" sz="2000" b="1" dirty="0" smtClean="0">
              <a:latin typeface="Courier New Bold" panose="02070309020205020404"/>
            </a:endParaRPr>
          </a:p>
          <a:p>
            <a:r>
              <a:rPr lang="en-GB" sz="2000" b="1" dirty="0">
                <a:latin typeface="Courier New Bold" panose="02070309020205020404"/>
              </a:rPr>
              <a:t>	</a:t>
            </a:r>
            <a:r>
              <a:rPr lang="en-GB" sz="2000" b="1" dirty="0" smtClean="0">
                <a:solidFill>
                  <a:schemeClr val="accent2"/>
                </a:solidFill>
                <a:latin typeface="Courier New Bold" panose="02070309020205020404"/>
              </a:rPr>
              <a:t>void</a:t>
            </a:r>
            <a:r>
              <a:rPr lang="en-GB" sz="2000" b="1" dirty="0" smtClean="0">
                <a:latin typeface="Courier New Bold" panose="02070309020205020404"/>
              </a:rPr>
              <a:t> *</a:t>
            </a:r>
            <a:r>
              <a:rPr lang="en-GB" sz="2000" b="1" dirty="0" err="1" smtClean="0">
                <a:latin typeface="Courier New Bold" panose="02070309020205020404"/>
              </a:rPr>
              <a:t>param_value</a:t>
            </a:r>
            <a:r>
              <a:rPr lang="en-GB" sz="2000" b="1" dirty="0" smtClean="0">
                <a:latin typeface="Courier New Bold" panose="02070309020205020404"/>
              </a:rPr>
              <a:t>,</a:t>
            </a:r>
            <a:endParaRPr lang="en-GB" sz="2000" b="1" dirty="0" smtClean="0">
              <a:latin typeface="Courier New Bold" panose="02070309020205020404"/>
            </a:endParaRPr>
          </a:p>
          <a:p>
            <a:r>
              <a:rPr lang="en-GB" sz="2000" b="1" dirty="0">
                <a:latin typeface="Courier New Bold" panose="02070309020205020404"/>
              </a:rPr>
              <a:t>	</a:t>
            </a:r>
            <a:r>
              <a:rPr lang="en-GB" sz="2000" b="1" dirty="0" err="1" smtClean="0">
                <a:solidFill>
                  <a:schemeClr val="accent2"/>
                </a:solidFill>
                <a:latin typeface="Courier New Bold" panose="02070309020205020404"/>
              </a:rPr>
              <a:t>size_t</a:t>
            </a:r>
            <a:r>
              <a:rPr lang="en-GB" sz="2000" b="1" dirty="0" smtClean="0">
                <a:solidFill>
                  <a:schemeClr val="accent2"/>
                </a:solidFill>
                <a:latin typeface="Courier New Bold" panose="02070309020205020404"/>
              </a:rPr>
              <a:t> </a:t>
            </a:r>
            <a:r>
              <a:rPr lang="en-GB" sz="2000" b="1" dirty="0" smtClean="0">
                <a:latin typeface="Courier New Bold" panose="02070309020205020404"/>
              </a:rPr>
              <a:t>*</a:t>
            </a:r>
            <a:r>
              <a:rPr lang="en-GB" sz="2000" b="1" dirty="0" err="1" smtClean="0">
                <a:latin typeface="Courier New Bold" panose="02070309020205020404"/>
              </a:rPr>
              <a:t>param_value_size_ret</a:t>
            </a:r>
            <a:r>
              <a:rPr lang="en-GB" sz="2000" b="1" dirty="0" smtClean="0">
                <a:latin typeface="Courier New Bold" panose="02070309020205020404"/>
              </a:rPr>
              <a:t>)</a:t>
            </a:r>
            <a:endParaRPr lang="en-GB" sz="2000" b="1" dirty="0" smtClean="0">
              <a:latin typeface="Courier New Bold" panose="02070309020205020404"/>
            </a:endParaRPr>
          </a:p>
        </p:txBody>
      </p:sp>
      <p:sp>
        <p:nvSpPr>
          <p:cNvPr id="5" name="TextBox 4"/>
          <p:cNvSpPr txBox="1"/>
          <p:nvPr/>
        </p:nvSpPr>
        <p:spPr>
          <a:xfrm>
            <a:off x="251519" y="4223122"/>
            <a:ext cx="1656185" cy="923330"/>
          </a:xfrm>
          <a:prstGeom prst="rect">
            <a:avLst/>
          </a:prstGeom>
          <a:noFill/>
        </p:spPr>
        <p:txBody>
          <a:bodyPr wrap="square" rtlCol="0">
            <a:spAutoFit/>
          </a:bodyPr>
          <a:lstStyle/>
          <a:p>
            <a:r>
              <a:rPr lang="en-GB" dirty="0" smtClean="0">
                <a:solidFill>
                  <a:schemeClr val="accent1"/>
                </a:solidFill>
              </a:rPr>
              <a:t>Expected and actual size of profiling data.</a:t>
            </a:r>
            <a:endParaRPr lang="en-GB" dirty="0">
              <a:solidFill>
                <a:schemeClr val="accent1"/>
              </a:solidFill>
            </a:endParaRPr>
          </a:p>
        </p:txBody>
      </p:sp>
      <p:cxnSp>
        <p:nvCxnSpPr>
          <p:cNvPr id="7" name="Straight Arrow Connector 6"/>
          <p:cNvCxnSpPr/>
          <p:nvPr/>
        </p:nvCxnSpPr>
        <p:spPr>
          <a:xfrm flipV="1">
            <a:off x="1835696" y="4437112"/>
            <a:ext cx="690027" cy="1598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835696" y="4596951"/>
            <a:ext cx="690027" cy="461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40833" y="2780928"/>
            <a:ext cx="1656185" cy="923330"/>
          </a:xfrm>
          <a:prstGeom prst="rect">
            <a:avLst/>
          </a:prstGeom>
          <a:noFill/>
        </p:spPr>
        <p:txBody>
          <a:bodyPr wrap="square" rtlCol="0">
            <a:spAutoFit/>
          </a:bodyPr>
          <a:lstStyle/>
          <a:p>
            <a:r>
              <a:rPr lang="en-GB" dirty="0" smtClean="0">
                <a:solidFill>
                  <a:schemeClr val="accent1"/>
                </a:solidFill>
              </a:rPr>
              <a:t>Profiling data to query (see next slide)</a:t>
            </a:r>
            <a:endParaRPr lang="en-GB" dirty="0">
              <a:solidFill>
                <a:schemeClr val="accent1"/>
              </a:solidFill>
            </a:endParaRPr>
          </a:p>
        </p:txBody>
      </p:sp>
      <p:cxnSp>
        <p:nvCxnSpPr>
          <p:cNvPr id="26" name="Straight Arrow Connector 25"/>
          <p:cNvCxnSpPr/>
          <p:nvPr/>
        </p:nvCxnSpPr>
        <p:spPr>
          <a:xfrm flipH="1">
            <a:off x="6084168" y="3356992"/>
            <a:ext cx="756665" cy="6904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54049" y="4223123"/>
            <a:ext cx="1656185" cy="923330"/>
          </a:xfrm>
          <a:prstGeom prst="rect">
            <a:avLst/>
          </a:prstGeom>
          <a:noFill/>
        </p:spPr>
        <p:txBody>
          <a:bodyPr wrap="square" rtlCol="0">
            <a:spAutoFit/>
          </a:bodyPr>
          <a:lstStyle/>
          <a:p>
            <a:r>
              <a:rPr lang="en-GB" dirty="0" smtClean="0">
                <a:solidFill>
                  <a:schemeClr val="accent1"/>
                </a:solidFill>
              </a:rPr>
              <a:t>Pointer to memory to hold results</a:t>
            </a:r>
            <a:endParaRPr lang="en-GB" dirty="0">
              <a:solidFill>
                <a:schemeClr val="accent1"/>
              </a:solidFill>
            </a:endParaRPr>
          </a:p>
        </p:txBody>
      </p:sp>
      <p:cxnSp>
        <p:nvCxnSpPr>
          <p:cNvPr id="31" name="Straight Arrow Connector 30"/>
          <p:cNvCxnSpPr/>
          <p:nvPr/>
        </p:nvCxnSpPr>
        <p:spPr>
          <a:xfrm flipH="1" flipV="1">
            <a:off x="5436096" y="4725144"/>
            <a:ext cx="1917953" cy="30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a:t>
            </a:r>
            <a:r>
              <a:rPr lang="en-GB" dirty="0" err="1" smtClean="0"/>
              <a:t>l_profiling_info</a:t>
            </a:r>
            <a:r>
              <a:rPr lang="en-GB" dirty="0" smtClean="0"/>
              <a:t> values</a:t>
            </a:r>
            <a:endParaRPr lang="en-GB" dirty="0"/>
          </a:p>
        </p:txBody>
      </p:sp>
      <p:sp>
        <p:nvSpPr>
          <p:cNvPr id="3" name="Content Placeholder 2"/>
          <p:cNvSpPr>
            <a:spLocks noGrp="1"/>
          </p:cNvSpPr>
          <p:nvPr>
            <p:ph idx="1"/>
          </p:nvPr>
        </p:nvSpPr>
        <p:spPr>
          <a:xfrm>
            <a:off x="179512" y="1600200"/>
            <a:ext cx="8712968" cy="4997152"/>
          </a:xfrm>
        </p:spPr>
        <p:txBody>
          <a:bodyPr>
            <a:normAutofit fontScale="85000" lnSpcReduction="10000"/>
          </a:bodyPr>
          <a:lstStyle/>
          <a:p>
            <a:r>
              <a:rPr lang="en-GB" dirty="0"/>
              <a:t>CL_PROFILING_COMMAND_QUEUED</a:t>
            </a:r>
            <a:endParaRPr lang="en-GB" dirty="0"/>
          </a:p>
          <a:p>
            <a:pPr lvl="1"/>
            <a:r>
              <a:rPr lang="en-GB" dirty="0"/>
              <a:t>the device time in nanoseconds when the command is </a:t>
            </a:r>
            <a:r>
              <a:rPr lang="en-GB" dirty="0" err="1"/>
              <a:t>enqueued</a:t>
            </a:r>
            <a:r>
              <a:rPr lang="en-GB" dirty="0"/>
              <a:t> in a command-queue by the host. (</a:t>
            </a:r>
            <a:r>
              <a:rPr lang="en-GB" dirty="0" err="1"/>
              <a:t>cl_ulong</a:t>
            </a:r>
            <a:r>
              <a:rPr lang="en-GB" dirty="0"/>
              <a:t>)</a:t>
            </a:r>
            <a:endParaRPr lang="en-GB" dirty="0"/>
          </a:p>
          <a:p>
            <a:r>
              <a:rPr lang="en-GB" dirty="0"/>
              <a:t>CL_PROFILING_COMMAND_SUBMIT</a:t>
            </a:r>
            <a:endParaRPr lang="en-GB" dirty="0"/>
          </a:p>
          <a:p>
            <a:pPr lvl="1"/>
            <a:r>
              <a:rPr lang="en-GB" dirty="0"/>
              <a:t>the device time in nanoseconds when the command is submitted to compute device. (</a:t>
            </a:r>
            <a:r>
              <a:rPr lang="en-GB" dirty="0" err="1"/>
              <a:t>cl_ulong</a:t>
            </a:r>
            <a:r>
              <a:rPr lang="en-GB" dirty="0"/>
              <a:t>)</a:t>
            </a:r>
            <a:endParaRPr lang="en-GB" dirty="0"/>
          </a:p>
          <a:p>
            <a:r>
              <a:rPr lang="en-GB" dirty="0"/>
              <a:t>CL_PROFILING_COMMAND_START</a:t>
            </a:r>
            <a:endParaRPr lang="en-GB" dirty="0"/>
          </a:p>
          <a:p>
            <a:pPr lvl="1"/>
            <a:r>
              <a:rPr lang="en-GB" dirty="0"/>
              <a:t>the device time in nanoseconds when the command starts execution on the device. (</a:t>
            </a:r>
            <a:r>
              <a:rPr lang="en-GB" dirty="0" err="1"/>
              <a:t>cl_ulong</a:t>
            </a:r>
            <a:r>
              <a:rPr lang="en-GB" dirty="0"/>
              <a:t>)</a:t>
            </a:r>
            <a:endParaRPr lang="en-GB" dirty="0"/>
          </a:p>
          <a:p>
            <a:r>
              <a:rPr lang="en-GB" dirty="0"/>
              <a:t>CL_PROFILING_COMMAND_END</a:t>
            </a:r>
            <a:endParaRPr lang="en-GB" dirty="0"/>
          </a:p>
          <a:p>
            <a:pPr lvl="1"/>
            <a:r>
              <a:rPr lang="en-GB" dirty="0"/>
              <a:t>the device time in nanoseconds when the command has finished execution on the device. (</a:t>
            </a:r>
            <a:r>
              <a:rPr lang="en-GB" dirty="0" err="1"/>
              <a:t>cl_ulong</a:t>
            </a:r>
            <a:r>
              <a:rPr lang="en-GB" dirty="0"/>
              <a:t>)</a:t>
            </a:r>
            <a:endParaRPr lang="en-GB" dirty="0"/>
          </a:p>
          <a:p>
            <a:endParaRPr lang="en-GB" dirty="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Profiling Examples</a:t>
            </a:r>
            <a:endParaRPr lang="en-GB" dirty="0"/>
          </a:p>
        </p:txBody>
      </p:sp>
      <p:sp>
        <p:nvSpPr>
          <p:cNvPr id="5" name="Content Placeholder 4"/>
          <p:cNvSpPr>
            <a:spLocks noGrp="1"/>
          </p:cNvSpPr>
          <p:nvPr>
            <p:ph sz="half" idx="1"/>
          </p:nvPr>
        </p:nvSpPr>
        <p:spPr>
          <a:xfrm>
            <a:off x="107504" y="1052736"/>
            <a:ext cx="4388296" cy="5616624"/>
          </a:xfrm>
        </p:spPr>
        <p:txBody>
          <a:bodyPr>
            <a:normAutofit/>
          </a:bodyPr>
          <a:lstStyle/>
          <a:p>
            <a:pPr marL="0" indent="0">
              <a:buNone/>
            </a:pPr>
            <a:r>
              <a:rPr lang="en-GB" sz="1600" b="1" dirty="0" err="1">
                <a:solidFill>
                  <a:schemeClr val="accent3"/>
                </a:solidFill>
                <a:latin typeface="Courier New Bold" panose="02070309020205020404"/>
              </a:rPr>
              <a:t>cl_event</a:t>
            </a:r>
            <a:r>
              <a:rPr lang="en-GB" sz="1600" b="1" dirty="0">
                <a:solidFill>
                  <a:schemeClr val="accent3"/>
                </a:solidFill>
                <a:latin typeface="Courier New Bold" panose="02070309020205020404"/>
              </a:rPr>
              <a:t> </a:t>
            </a:r>
            <a:r>
              <a:rPr lang="en-GB" sz="1600" b="1" dirty="0" err="1">
                <a:latin typeface="Courier New Bold" panose="02070309020205020404"/>
              </a:rPr>
              <a:t>prof_event</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err="1">
                <a:solidFill>
                  <a:schemeClr val="accent3"/>
                </a:solidFill>
                <a:latin typeface="Courier New Bold" panose="02070309020205020404"/>
              </a:rPr>
              <a:t>cl_command_queue</a:t>
            </a:r>
            <a:r>
              <a:rPr lang="en-GB" sz="1600" b="1" dirty="0">
                <a:solidFill>
                  <a:schemeClr val="accent3"/>
                </a:solidFill>
                <a:latin typeface="Courier New Bold" panose="02070309020205020404"/>
              </a:rPr>
              <a:t> </a:t>
            </a:r>
            <a:r>
              <a:rPr lang="en-GB" sz="1600" b="1" dirty="0" err="1">
                <a:latin typeface="Courier New Bold" panose="02070309020205020404"/>
              </a:rPr>
              <a:t>comm</a:t>
            </a:r>
            <a:r>
              <a:rPr lang="en-GB" sz="1600" b="1" dirty="0">
                <a:latin typeface="Courier New Bold" panose="02070309020205020404"/>
              </a:rPr>
              <a:t>; </a:t>
            </a:r>
            <a:endParaRPr lang="en-GB" sz="1600" b="1" dirty="0">
              <a:latin typeface="Courier New Bold" panose="02070309020205020404"/>
            </a:endParaRPr>
          </a:p>
          <a:p>
            <a:pPr marL="0" indent="0">
              <a:buNone/>
            </a:pPr>
            <a:endParaRPr lang="en-GB" sz="1600" b="1" dirty="0">
              <a:latin typeface="Courier New Bold" panose="02070309020205020404"/>
            </a:endParaRPr>
          </a:p>
          <a:p>
            <a:pPr marL="0" indent="0">
              <a:buNone/>
            </a:pPr>
            <a:r>
              <a:rPr lang="en-GB" sz="1600" b="1" dirty="0" err="1">
                <a:latin typeface="Courier New Bold" panose="02070309020205020404"/>
              </a:rPr>
              <a:t>comm</a:t>
            </a:r>
            <a:r>
              <a:rPr lang="en-GB" sz="1600" b="1" dirty="0">
                <a:latin typeface="Courier New Bold" panose="02070309020205020404"/>
              </a:rPr>
              <a:t> = </a:t>
            </a:r>
            <a:r>
              <a:rPr lang="en-GB" sz="1600" b="1" dirty="0" err="1">
                <a:solidFill>
                  <a:schemeClr val="tx2">
                    <a:lumMod val="75000"/>
                  </a:schemeClr>
                </a:solidFill>
                <a:latin typeface="Courier New Bold" panose="02070309020205020404"/>
              </a:rPr>
              <a:t>clCreateCommandQueue</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       context, </a:t>
            </a:r>
            <a:r>
              <a:rPr lang="en-GB" sz="1600" b="1" dirty="0" err="1">
                <a:latin typeface="Courier New Bold" panose="02070309020205020404"/>
              </a:rPr>
              <a:t>device_id</a:t>
            </a:r>
            <a:r>
              <a:rPr lang="en-GB" sz="1600" b="1" dirty="0">
                <a:latin typeface="Courier New Bold" panose="02070309020205020404"/>
              </a:rPr>
              <a:t>, </a:t>
            </a:r>
            <a:endParaRPr lang="en-GB" sz="1600" b="1" dirty="0">
              <a:latin typeface="Courier New Bold" panose="02070309020205020404"/>
            </a:endParaRPr>
          </a:p>
          <a:p>
            <a:pPr marL="0" indent="0">
              <a:buNone/>
            </a:pPr>
            <a:r>
              <a:rPr lang="en-GB" sz="1600" b="1" dirty="0">
                <a:latin typeface="Courier New Bold" panose="02070309020205020404"/>
              </a:rPr>
              <a:t>      CL_QUEUE_PROFILING_ENABLE, </a:t>
            </a:r>
            <a:endParaRPr lang="en-GB" sz="1600" b="1" dirty="0">
              <a:latin typeface="Courier New Bold" panose="02070309020205020404"/>
            </a:endParaRPr>
          </a:p>
          <a:p>
            <a:pPr marL="0" indent="0">
              <a:buNone/>
            </a:pPr>
            <a:r>
              <a:rPr lang="en-GB" sz="1600" b="1" dirty="0">
                <a:latin typeface="Courier New Bold" panose="02070309020205020404"/>
              </a:rPr>
              <a:t>       &amp;err);</a:t>
            </a:r>
            <a:endParaRPr lang="en-GB" sz="1600" b="1" dirty="0">
              <a:latin typeface="Courier New Bold" panose="02070309020205020404"/>
            </a:endParaRPr>
          </a:p>
          <a:p>
            <a:pPr marL="0" indent="0">
              <a:buNone/>
            </a:pPr>
            <a:r>
              <a:rPr lang="en-GB" sz="1600" b="1" dirty="0">
                <a:latin typeface="Courier New Bold" panose="02070309020205020404"/>
              </a:rPr>
              <a:t> </a:t>
            </a:r>
            <a:endParaRPr lang="en-GB" sz="1600" b="1" dirty="0">
              <a:latin typeface="Courier New Bold" panose="02070309020205020404"/>
            </a:endParaRPr>
          </a:p>
          <a:p>
            <a:pPr marL="0" indent="0">
              <a:buNone/>
            </a:pPr>
            <a:r>
              <a:rPr lang="en-GB" sz="1600" b="1" dirty="0">
                <a:latin typeface="Courier New Bold" panose="02070309020205020404"/>
              </a:rPr>
              <a:t>err = </a:t>
            </a:r>
            <a:r>
              <a:rPr lang="en-GB" sz="1600" b="1" dirty="0" err="1">
                <a:solidFill>
                  <a:schemeClr val="tx2">
                    <a:lumMod val="75000"/>
                  </a:schemeClr>
                </a:solidFill>
                <a:latin typeface="Courier New Bold" panose="02070309020205020404"/>
              </a:rPr>
              <a:t>clEnqueueNDRangeKernel</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          </a:t>
            </a:r>
            <a:r>
              <a:rPr lang="en-GB" sz="1600" b="1" dirty="0" err="1">
                <a:latin typeface="Courier New Bold" panose="02070309020205020404"/>
              </a:rPr>
              <a:t>comm</a:t>
            </a:r>
            <a:r>
              <a:rPr lang="en-GB" sz="1600" b="1" dirty="0">
                <a:latin typeface="Courier New Bold" panose="02070309020205020404"/>
              </a:rPr>
              <a:t>, kernel, </a:t>
            </a:r>
            <a:endParaRPr lang="en-GB" sz="1600" b="1" dirty="0">
              <a:latin typeface="Courier New Bold" panose="02070309020205020404"/>
            </a:endParaRPr>
          </a:p>
          <a:p>
            <a:pPr marL="0" indent="0">
              <a:buNone/>
            </a:pPr>
            <a:r>
              <a:rPr lang="en-GB" sz="1600" b="1" dirty="0">
                <a:latin typeface="Courier New Bold" panose="02070309020205020404"/>
              </a:rPr>
              <a:t>          </a:t>
            </a:r>
            <a:r>
              <a:rPr lang="en-GB" sz="1600" b="1" dirty="0" err="1">
                <a:latin typeface="Courier New Bold" panose="02070309020205020404"/>
              </a:rPr>
              <a:t>nd</a:t>
            </a:r>
            <a:r>
              <a:rPr lang="en-GB" sz="1600" b="1" dirty="0">
                <a:latin typeface="Courier New Bold" panose="02070309020205020404"/>
              </a:rPr>
              <a:t>, NULL, global, NULL, </a:t>
            </a:r>
            <a:endParaRPr lang="en-GB" sz="1600" b="1" dirty="0">
              <a:latin typeface="Courier New Bold" panose="02070309020205020404"/>
            </a:endParaRPr>
          </a:p>
          <a:p>
            <a:pPr marL="0" indent="0">
              <a:buNone/>
            </a:pPr>
            <a:r>
              <a:rPr lang="en-GB" sz="1600" b="1" dirty="0">
                <a:latin typeface="Courier New Bold" panose="02070309020205020404"/>
              </a:rPr>
              <a:t>          0, NULL, </a:t>
            </a:r>
            <a:r>
              <a:rPr lang="en-GB" sz="1600" b="1" dirty="0" err="1">
                <a:latin typeface="Courier New Bold" panose="02070309020205020404"/>
              </a:rPr>
              <a:t>prof_event</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 </a:t>
            </a:r>
            <a:endParaRPr lang="en-GB" sz="1600" b="1" dirty="0">
              <a:latin typeface="Courier New Bold" panose="02070309020205020404"/>
            </a:endParaRPr>
          </a:p>
          <a:p>
            <a:pPr marL="0" indent="0">
              <a:buNone/>
            </a:pPr>
            <a:r>
              <a:rPr lang="en-GB" sz="1600" b="1" dirty="0" err="1">
                <a:solidFill>
                  <a:schemeClr val="tx2">
                    <a:lumMod val="75000"/>
                  </a:schemeClr>
                </a:solidFill>
                <a:latin typeface="Courier New Bold" panose="02070309020205020404"/>
              </a:rPr>
              <a:t>clFinish</a:t>
            </a:r>
            <a:r>
              <a:rPr lang="en-GB" sz="1600" b="1" dirty="0">
                <a:latin typeface="Courier New Bold" panose="02070309020205020404"/>
              </a:rPr>
              <a:t>(</a:t>
            </a:r>
            <a:r>
              <a:rPr lang="en-GB" sz="1600" b="1" dirty="0" err="1">
                <a:latin typeface="Courier New Bold" panose="02070309020205020404"/>
              </a:rPr>
              <a:t>comm</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err = </a:t>
            </a:r>
            <a:r>
              <a:rPr lang="en-GB" sz="1600" b="1" dirty="0" err="1">
                <a:solidFill>
                  <a:schemeClr val="tx2">
                    <a:lumMod val="75000"/>
                  </a:schemeClr>
                </a:solidFill>
                <a:latin typeface="Courier New Bold" panose="02070309020205020404"/>
              </a:rPr>
              <a:t>clWaitForEvents</a:t>
            </a:r>
            <a:r>
              <a:rPr lang="en-GB" sz="1600" b="1" dirty="0">
                <a:latin typeface="Courier New Bold" panose="02070309020205020404"/>
              </a:rPr>
              <a:t>(1, &amp;</a:t>
            </a:r>
            <a:r>
              <a:rPr lang="en-GB" sz="1600" b="1" dirty="0" err="1">
                <a:latin typeface="Courier New Bold" panose="02070309020205020404"/>
              </a:rPr>
              <a:t>prof_event</a:t>
            </a:r>
            <a:r>
              <a:rPr lang="en-GB" sz="1600" b="1" dirty="0">
                <a:latin typeface="Courier New Bold" panose="02070309020205020404"/>
              </a:rPr>
              <a:t> );</a:t>
            </a:r>
            <a:endParaRPr lang="en-GB" sz="1600" b="1" dirty="0">
              <a:latin typeface="Courier New Bold" panose="02070309020205020404"/>
            </a:endParaRPr>
          </a:p>
          <a:p>
            <a:pPr marL="0" indent="0">
              <a:buNone/>
            </a:pPr>
            <a:r>
              <a:rPr lang="en-GB" sz="1600" b="1" dirty="0">
                <a:latin typeface="Courier New Bold" panose="02070309020205020404"/>
              </a:rPr>
              <a:t> </a:t>
            </a:r>
            <a:endParaRPr lang="en-GB" sz="1600" b="1" dirty="0">
              <a:latin typeface="Courier New Bold" panose="02070309020205020404"/>
            </a:endParaRPr>
          </a:p>
          <a:p>
            <a:pPr marL="0" indent="0">
              <a:buNone/>
            </a:pPr>
            <a:endParaRPr lang="en-GB" sz="1600" b="1" dirty="0">
              <a:latin typeface="Courier New Bold" panose="02070309020205020404"/>
            </a:endParaRPr>
          </a:p>
        </p:txBody>
      </p:sp>
      <p:sp>
        <p:nvSpPr>
          <p:cNvPr id="6" name="Content Placeholder 5"/>
          <p:cNvSpPr>
            <a:spLocks noGrp="1"/>
          </p:cNvSpPr>
          <p:nvPr>
            <p:ph sz="half" idx="2"/>
          </p:nvPr>
        </p:nvSpPr>
        <p:spPr>
          <a:xfrm>
            <a:off x="4648200" y="1052736"/>
            <a:ext cx="4388296" cy="5616624"/>
          </a:xfrm>
        </p:spPr>
        <p:txBody>
          <a:bodyPr>
            <a:normAutofit/>
          </a:bodyPr>
          <a:lstStyle/>
          <a:p>
            <a:pPr marL="0" indent="0">
              <a:buNone/>
            </a:pPr>
            <a:r>
              <a:rPr lang="en-GB" sz="1600" b="1" dirty="0" err="1">
                <a:solidFill>
                  <a:schemeClr val="accent3"/>
                </a:solidFill>
                <a:latin typeface="Courier New Bold" panose="02070309020205020404"/>
              </a:rPr>
              <a:t>cl_ulong</a:t>
            </a:r>
            <a:r>
              <a:rPr lang="en-GB" sz="1600" b="1" dirty="0">
                <a:solidFill>
                  <a:schemeClr val="accent3"/>
                </a:solidFill>
                <a:latin typeface="Courier New Bold" panose="02070309020205020404"/>
              </a:rPr>
              <a:t> </a:t>
            </a:r>
            <a:r>
              <a:rPr lang="en-GB" sz="1600" b="1" dirty="0" err="1">
                <a:latin typeface="Courier New Bold" panose="02070309020205020404"/>
              </a:rPr>
              <a:t>start_time</a:t>
            </a:r>
            <a:r>
              <a:rPr lang="en-GB" sz="1600" b="1" dirty="0">
                <a:latin typeface="Courier New Bold" panose="02070309020205020404"/>
              </a:rPr>
              <a:t>, </a:t>
            </a:r>
            <a:r>
              <a:rPr lang="en-GB" sz="1600" b="1" dirty="0" err="1">
                <a:latin typeface="Courier New Bold" panose="02070309020205020404"/>
              </a:rPr>
              <a:t>end_time</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err="1">
                <a:solidFill>
                  <a:schemeClr val="accent2"/>
                </a:solidFill>
                <a:latin typeface="Courier New Bold" panose="02070309020205020404"/>
              </a:rPr>
              <a:t>size_t</a:t>
            </a:r>
            <a:r>
              <a:rPr lang="en-GB" sz="1600" b="1" dirty="0">
                <a:solidFill>
                  <a:schemeClr val="accent2"/>
                </a:solidFill>
                <a:latin typeface="Courier New Bold" panose="02070309020205020404"/>
              </a:rPr>
              <a:t> </a:t>
            </a:r>
            <a:r>
              <a:rPr lang="en-GB" sz="1600" b="1" dirty="0" err="1">
                <a:latin typeface="Courier New Bold" panose="02070309020205020404"/>
              </a:rPr>
              <a:t>return_bytes</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 </a:t>
            </a:r>
            <a:endParaRPr lang="en-GB" sz="1600" b="1" dirty="0">
              <a:latin typeface="Courier New Bold" panose="02070309020205020404"/>
            </a:endParaRPr>
          </a:p>
          <a:p>
            <a:pPr marL="0" indent="0">
              <a:buNone/>
            </a:pPr>
            <a:r>
              <a:rPr lang="en-GB" sz="1600" b="1" dirty="0">
                <a:latin typeface="Courier New Bold" panose="02070309020205020404"/>
              </a:rPr>
              <a:t>err = </a:t>
            </a:r>
            <a:r>
              <a:rPr lang="en-GB" sz="1600" b="1" dirty="0" err="1">
                <a:solidFill>
                  <a:schemeClr val="tx2">
                    <a:lumMod val="75000"/>
                  </a:schemeClr>
                </a:solidFill>
                <a:latin typeface="Courier New Bold" panose="02070309020205020404"/>
              </a:rPr>
              <a:t>clGetEventProfilingInfo</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	 </a:t>
            </a:r>
            <a:r>
              <a:rPr lang="en-GB" sz="1600" b="1" dirty="0" err="1">
                <a:latin typeface="Courier New Bold" panose="02070309020205020404"/>
              </a:rPr>
              <a:t>prof_event</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	  CL_PROFILING_COMMAND_QUEUED,</a:t>
            </a:r>
            <a:endParaRPr lang="en-GB" sz="1600" b="1" dirty="0">
              <a:latin typeface="Courier New Bold" panose="02070309020205020404"/>
            </a:endParaRPr>
          </a:p>
          <a:p>
            <a:pPr marL="0" indent="0">
              <a:buNone/>
            </a:pPr>
            <a:r>
              <a:rPr lang="en-GB" sz="1600" b="1" dirty="0">
                <a:latin typeface="Courier New Bold" panose="02070309020205020404"/>
              </a:rPr>
              <a:t>	  </a:t>
            </a:r>
            <a:r>
              <a:rPr lang="en-GB" sz="1600" b="1" dirty="0" err="1">
                <a:solidFill>
                  <a:schemeClr val="tx2">
                    <a:lumMod val="75000"/>
                  </a:schemeClr>
                </a:solidFill>
                <a:latin typeface="Courier New Bold" panose="02070309020205020404"/>
              </a:rPr>
              <a:t>sizeof</a:t>
            </a:r>
            <a:r>
              <a:rPr lang="en-GB" sz="1600" b="1" dirty="0">
                <a:latin typeface="Courier New Bold" panose="02070309020205020404"/>
              </a:rPr>
              <a:t>(</a:t>
            </a:r>
            <a:r>
              <a:rPr lang="en-GB" sz="1600" b="1" dirty="0" err="1">
                <a:solidFill>
                  <a:schemeClr val="accent3"/>
                </a:solidFill>
                <a:latin typeface="Courier New Bold" panose="02070309020205020404"/>
              </a:rPr>
              <a:t>cl_ulong</a:t>
            </a:r>
            <a:r>
              <a:rPr lang="en-GB" sz="1600" b="1" dirty="0">
                <a:latin typeface="Courier New Bold" panose="02070309020205020404"/>
              </a:rPr>
              <a:t>),  </a:t>
            </a:r>
            <a:endParaRPr lang="en-GB" sz="1600" b="1" dirty="0">
              <a:latin typeface="Courier New Bold" panose="02070309020205020404"/>
            </a:endParaRPr>
          </a:p>
          <a:p>
            <a:pPr marL="0" indent="0">
              <a:buNone/>
            </a:pPr>
            <a:r>
              <a:rPr lang="en-GB" sz="1600" b="1" dirty="0">
                <a:latin typeface="Courier New Bold" panose="02070309020205020404"/>
              </a:rPr>
              <a:t>	  &amp;</a:t>
            </a:r>
            <a:r>
              <a:rPr lang="en-GB" sz="1600" b="1" dirty="0" err="1">
                <a:latin typeface="Courier New Bold" panose="02070309020205020404"/>
              </a:rPr>
              <a:t>start_time</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	  &amp;</a:t>
            </a:r>
            <a:r>
              <a:rPr lang="en-GB" sz="1600" b="1" dirty="0" err="1">
                <a:latin typeface="Courier New Bold" panose="02070309020205020404"/>
              </a:rPr>
              <a:t>return_bytes</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 </a:t>
            </a:r>
            <a:endParaRPr lang="en-GB" sz="1600" b="1" dirty="0">
              <a:latin typeface="Courier New Bold" panose="02070309020205020404"/>
            </a:endParaRPr>
          </a:p>
          <a:p>
            <a:pPr marL="0" indent="0">
              <a:buNone/>
            </a:pPr>
            <a:r>
              <a:rPr lang="en-GB" sz="1600" b="1" dirty="0">
                <a:latin typeface="Courier New Bold" panose="02070309020205020404"/>
              </a:rPr>
              <a:t>err = </a:t>
            </a:r>
            <a:r>
              <a:rPr lang="en-GB" sz="1600" b="1" dirty="0" err="1">
                <a:solidFill>
                  <a:schemeClr val="tx2">
                    <a:lumMod val="75000"/>
                  </a:schemeClr>
                </a:solidFill>
                <a:latin typeface="Courier New Bold" panose="02070309020205020404"/>
              </a:rPr>
              <a:t>clGetEventProfilingInfo</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	  </a:t>
            </a:r>
            <a:r>
              <a:rPr lang="en-GB" sz="1600" b="1" dirty="0" err="1">
                <a:latin typeface="Courier New Bold" panose="02070309020205020404"/>
              </a:rPr>
              <a:t>prof_event</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	  CL_PROFILING_COMMAND_END,</a:t>
            </a:r>
            <a:endParaRPr lang="en-GB" sz="1600" b="1" dirty="0">
              <a:latin typeface="Courier New Bold" panose="02070309020205020404"/>
            </a:endParaRPr>
          </a:p>
          <a:p>
            <a:pPr marL="0" indent="0">
              <a:buNone/>
            </a:pPr>
            <a:r>
              <a:rPr lang="en-GB" sz="1600" b="1" dirty="0">
                <a:latin typeface="Courier New Bold" panose="02070309020205020404"/>
              </a:rPr>
              <a:t>	  </a:t>
            </a:r>
            <a:r>
              <a:rPr lang="en-GB" sz="1600" b="1" dirty="0" err="1">
                <a:solidFill>
                  <a:schemeClr val="tx2">
                    <a:lumMod val="75000"/>
                  </a:schemeClr>
                </a:solidFill>
                <a:latin typeface="Courier New Bold" panose="02070309020205020404"/>
              </a:rPr>
              <a:t>sizeof</a:t>
            </a:r>
            <a:r>
              <a:rPr lang="en-GB" sz="1600" b="1" dirty="0">
                <a:latin typeface="Courier New Bold" panose="02070309020205020404"/>
              </a:rPr>
              <a:t>(</a:t>
            </a:r>
            <a:r>
              <a:rPr lang="en-GB" sz="1600" b="1" dirty="0" err="1">
                <a:solidFill>
                  <a:schemeClr val="accent3"/>
                </a:solidFill>
                <a:latin typeface="Courier New Bold" panose="02070309020205020404"/>
              </a:rPr>
              <a:t>cl_ulong</a:t>
            </a:r>
            <a:r>
              <a:rPr lang="en-GB" sz="1600" b="1" dirty="0">
                <a:latin typeface="Courier New Bold" panose="02070309020205020404"/>
              </a:rPr>
              <a:t>), </a:t>
            </a:r>
            <a:endParaRPr lang="en-GB" sz="1600" b="1" dirty="0">
              <a:latin typeface="Courier New Bold" panose="02070309020205020404"/>
            </a:endParaRPr>
          </a:p>
          <a:p>
            <a:pPr marL="0" indent="0">
              <a:buNone/>
            </a:pPr>
            <a:r>
              <a:rPr lang="en-GB" sz="1600" b="1" dirty="0">
                <a:latin typeface="Courier New Bold" panose="02070309020205020404"/>
              </a:rPr>
              <a:t>	  &amp;</a:t>
            </a:r>
            <a:r>
              <a:rPr lang="en-GB" sz="1600" b="1" dirty="0" err="1">
                <a:latin typeface="Courier New Bold" panose="02070309020205020404"/>
              </a:rPr>
              <a:t>end_time</a:t>
            </a:r>
            <a:r>
              <a:rPr lang="en-GB" sz="1600" b="1" dirty="0">
                <a:latin typeface="Courier New Bold" panose="02070309020205020404"/>
              </a:rPr>
              <a:t>,</a:t>
            </a:r>
            <a:endParaRPr lang="en-GB" sz="1600" b="1" dirty="0">
              <a:latin typeface="Courier New Bold" panose="02070309020205020404"/>
            </a:endParaRPr>
          </a:p>
          <a:p>
            <a:pPr marL="0" indent="0">
              <a:buNone/>
            </a:pPr>
            <a:r>
              <a:rPr lang="en-GB" sz="1600" b="1" dirty="0">
                <a:latin typeface="Courier New Bold" panose="02070309020205020404"/>
              </a:rPr>
              <a:t>	  &amp;</a:t>
            </a:r>
            <a:r>
              <a:rPr lang="en-GB" sz="1600" b="1" dirty="0" err="1">
                <a:latin typeface="Courier New Bold" panose="02070309020205020404"/>
              </a:rPr>
              <a:t>return_bytes</a:t>
            </a:r>
            <a:r>
              <a:rPr lang="en-GB" sz="1600" b="1" dirty="0">
                <a:latin typeface="Courier New Bold" panose="02070309020205020404"/>
              </a:rPr>
              <a:t>);</a:t>
            </a:r>
            <a:endParaRPr lang="en-GB" sz="1600" b="1" dirty="0">
              <a:latin typeface="Courier New Bold" panose="02070309020205020404"/>
            </a:endParaRPr>
          </a:p>
          <a:p>
            <a:pPr marL="0" indent="0">
              <a:buNone/>
            </a:pPr>
            <a:endParaRPr lang="en-GB" sz="1600" b="1" dirty="0">
              <a:latin typeface="Courier New Bold" panose="02070309020205020404"/>
            </a:endParaRPr>
          </a:p>
          <a:p>
            <a:pPr marL="0" indent="0">
              <a:buNone/>
            </a:pPr>
            <a:r>
              <a:rPr lang="en-GB" sz="1600" b="1" dirty="0" err="1">
                <a:latin typeface="Courier New Bold" panose="02070309020205020404"/>
              </a:rPr>
              <a:t>run_time</a:t>
            </a:r>
            <a:r>
              <a:rPr lang="en-GB" sz="1600" b="1" dirty="0">
                <a:latin typeface="Courier New Bold" panose="02070309020205020404"/>
              </a:rPr>
              <a:t> =(</a:t>
            </a:r>
            <a:r>
              <a:rPr lang="en-GB" sz="1600" b="1" dirty="0">
                <a:solidFill>
                  <a:schemeClr val="accent2"/>
                </a:solidFill>
                <a:latin typeface="Courier New Bold" panose="02070309020205020404"/>
              </a:rPr>
              <a:t>double</a:t>
            </a:r>
            <a:r>
              <a:rPr lang="en-GB" sz="1600" b="1" dirty="0">
                <a:latin typeface="Courier New Bold" panose="02070309020205020404"/>
              </a:rPr>
              <a:t>)(</a:t>
            </a:r>
            <a:r>
              <a:rPr lang="en-GB" sz="1600" b="1" dirty="0" err="1">
                <a:latin typeface="Courier New Bold" panose="02070309020205020404"/>
              </a:rPr>
              <a:t>end_time</a:t>
            </a:r>
            <a:r>
              <a:rPr lang="en-GB" sz="1600" b="1" dirty="0">
                <a:latin typeface="Courier New Bold" panose="02070309020205020404"/>
              </a:rPr>
              <a:t> - </a:t>
            </a:r>
            <a:r>
              <a:rPr lang="en-GB" sz="1600" b="1" dirty="0" err="1">
                <a:latin typeface="Courier New Bold" panose="02070309020205020404"/>
              </a:rPr>
              <a:t>start_time</a:t>
            </a:r>
            <a:r>
              <a:rPr lang="en-GB" sz="1600" b="1" dirty="0">
                <a:latin typeface="Courier New Bold" panose="02070309020205020404"/>
              </a:rPr>
              <a:t>);</a:t>
            </a:r>
            <a:endParaRPr lang="en-GB" sz="1600" b="1" dirty="0">
              <a:latin typeface="Courier New Bold" panose="02070309020205020404"/>
            </a:endParaRPr>
          </a:p>
          <a:p>
            <a:pPr marL="0" indent="0">
              <a:buNone/>
            </a:pPr>
            <a:endParaRPr lang="en-GB" sz="1600" b="1" dirty="0">
              <a:latin typeface="Courier New Bold" panose="02070309020205020404"/>
            </a:endParaRPr>
          </a:p>
          <a:p>
            <a:pPr marL="0" indent="0">
              <a:buNone/>
            </a:pPr>
            <a:endParaRPr lang="en-GB" sz="1600" b="1" dirty="0">
              <a:latin typeface="Courier New Bold" panose="02070309020205020404"/>
            </a:endParaRPr>
          </a:p>
        </p:txBody>
      </p:sp>
      <p:sp>
        <p:nvSpPr>
          <p:cNvPr id="7" name="Oval 6"/>
          <p:cNvSpPr/>
          <p:nvPr/>
        </p:nvSpPr>
        <p:spPr>
          <a:xfrm>
            <a:off x="539552" y="2492896"/>
            <a:ext cx="367240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2483768" y="4221088"/>
            <a:ext cx="1296144"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4211960" y="1664804"/>
            <a:ext cx="4608512"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3995936" y="3944216"/>
            <a:ext cx="518457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171400"/>
            <a:ext cx="8928992" cy="1143000"/>
          </a:xfrm>
        </p:spPr>
        <p:txBody>
          <a:bodyPr>
            <a:normAutofit fontScale="90000"/>
          </a:bodyPr>
          <a:lstStyle/>
          <a:p>
            <a:r>
              <a:rPr lang="en-GB" dirty="0" smtClean="0"/>
              <a:t>Events inside Kernels … </a:t>
            </a:r>
            <a:r>
              <a:rPr lang="en-GB" dirty="0" err="1" smtClean="0"/>
              <a:t>Async</a:t>
            </a:r>
            <a:r>
              <a:rPr lang="en-GB" dirty="0" smtClean="0"/>
              <a:t>. copy</a:t>
            </a:r>
            <a:endParaRPr lang="en-GB" dirty="0"/>
          </a:p>
        </p:txBody>
      </p:sp>
      <p:sp>
        <p:nvSpPr>
          <p:cNvPr id="6" name="Content Placeholder 5"/>
          <p:cNvSpPr>
            <a:spLocks noGrp="1"/>
          </p:cNvSpPr>
          <p:nvPr>
            <p:ph sz="half" idx="1"/>
          </p:nvPr>
        </p:nvSpPr>
        <p:spPr>
          <a:xfrm>
            <a:off x="107504" y="980728"/>
            <a:ext cx="5832648" cy="5145435"/>
          </a:xfrm>
        </p:spPr>
        <p:txBody>
          <a:bodyPr>
            <a:noAutofit/>
          </a:bodyPr>
          <a:lstStyle/>
          <a:p>
            <a:pPr marL="0" indent="0">
              <a:buNone/>
            </a:pPr>
            <a:r>
              <a:rPr lang="en-GB" sz="1400" b="1" dirty="0">
                <a:latin typeface="Courier New Bold" panose="02070309020205020404"/>
              </a:rPr>
              <a:t>// A, B, C kernel </a:t>
            </a:r>
            <a:r>
              <a:rPr lang="en-GB" sz="1400" b="1" dirty="0" err="1">
                <a:latin typeface="Courier New Bold" panose="02070309020205020404"/>
              </a:rPr>
              <a:t>args</a:t>
            </a:r>
            <a:r>
              <a:rPr lang="en-GB" sz="1400" b="1" dirty="0">
                <a:latin typeface="Courier New Bold" panose="02070309020205020404"/>
              </a:rPr>
              <a:t> … global  buffers.  </a:t>
            </a:r>
            <a:endParaRPr lang="en-GB" sz="1400" b="1" dirty="0">
              <a:latin typeface="Courier New Bold" panose="02070309020205020404"/>
            </a:endParaRPr>
          </a:p>
          <a:p>
            <a:pPr marL="0" indent="0">
              <a:buNone/>
            </a:pPr>
            <a:r>
              <a:rPr lang="en-GB" sz="1400" b="1" dirty="0">
                <a:latin typeface="Courier New Bold" panose="02070309020205020404"/>
              </a:rPr>
              <a:t>// </a:t>
            </a:r>
            <a:r>
              <a:rPr lang="en-GB" sz="1400" b="1" dirty="0" err="1">
                <a:latin typeface="Courier New Bold" panose="02070309020205020404"/>
              </a:rPr>
              <a:t>Bwrk</a:t>
            </a:r>
            <a:r>
              <a:rPr lang="en-GB" sz="1400" b="1" dirty="0">
                <a:latin typeface="Courier New Bold" panose="02070309020205020404"/>
              </a:rPr>
              <a:t> is a local buffer</a:t>
            </a:r>
            <a:endParaRPr lang="en-GB" sz="1400" b="1" dirty="0">
              <a:latin typeface="Courier New Bold" panose="02070309020205020404"/>
            </a:endParaRPr>
          </a:p>
          <a:p>
            <a:pPr marL="0" indent="0">
              <a:buNone/>
            </a:pPr>
            <a:endParaRPr lang="en-GB" sz="1400" b="1" dirty="0">
              <a:latin typeface="Courier New Bold" panose="02070309020205020404"/>
            </a:endParaRPr>
          </a:p>
          <a:p>
            <a:pPr marL="0" indent="0">
              <a:buNone/>
            </a:pPr>
            <a:r>
              <a:rPr lang="en-GB" sz="1400" b="1" dirty="0">
                <a:solidFill>
                  <a:schemeClr val="accent1"/>
                </a:solidFill>
                <a:latin typeface="Courier New Bold" panose="02070309020205020404"/>
              </a:rPr>
              <a:t>for</a:t>
            </a:r>
            <a:r>
              <a:rPr lang="en-GB" sz="1400" b="1" dirty="0">
                <a:latin typeface="Courier New Bold" panose="02070309020205020404"/>
              </a:rPr>
              <a:t>(k=0;k&lt;</a:t>
            </a:r>
            <a:r>
              <a:rPr lang="en-GB" sz="1400" b="1" dirty="0" err="1">
                <a:latin typeface="Courier New Bold" panose="02070309020205020404"/>
              </a:rPr>
              <a:t>Pdim;k</a:t>
            </a:r>
            <a:r>
              <a:rPr lang="en-GB" sz="1400" b="1" dirty="0">
                <a:latin typeface="Courier New Bold" panose="02070309020205020404"/>
              </a:rPr>
              <a:t>++)</a:t>
            </a:r>
            <a:endParaRPr lang="en-GB" sz="1400" b="1" dirty="0">
              <a:latin typeface="Courier New Bold" panose="02070309020205020404"/>
            </a:endParaRPr>
          </a:p>
          <a:p>
            <a:pPr marL="0" indent="0">
              <a:buNone/>
            </a:pPr>
            <a:r>
              <a:rPr lang="en-GB" sz="1400" b="1" dirty="0">
                <a:latin typeface="Courier New Bold" panose="02070309020205020404"/>
              </a:rPr>
              <a:t>          </a:t>
            </a:r>
            <a:r>
              <a:rPr lang="en-GB" sz="1400" b="1" dirty="0" err="1">
                <a:latin typeface="Courier New Bold" panose="02070309020205020404"/>
              </a:rPr>
              <a:t>Awrk</a:t>
            </a:r>
            <a:r>
              <a:rPr lang="en-GB" sz="1400" b="1" dirty="0">
                <a:latin typeface="Courier New Bold" panose="02070309020205020404"/>
              </a:rPr>
              <a:t>[k] = A[</a:t>
            </a:r>
            <a:r>
              <a:rPr lang="en-GB" sz="1400" b="1" dirty="0" err="1">
                <a:latin typeface="Courier New Bold" panose="02070309020205020404"/>
              </a:rPr>
              <a:t>i</a:t>
            </a:r>
            <a:r>
              <a:rPr lang="en-GB" sz="1400" b="1" dirty="0">
                <a:latin typeface="Courier New Bold" panose="02070309020205020404"/>
              </a:rPr>
              <a:t>*</a:t>
            </a:r>
            <a:r>
              <a:rPr lang="en-GB" sz="1400" b="1" dirty="0" err="1">
                <a:latin typeface="Courier New Bold" panose="02070309020205020404"/>
              </a:rPr>
              <a:t>Ndim+k</a:t>
            </a:r>
            <a:r>
              <a:rPr lang="en-GB" sz="1400" b="1" dirty="0">
                <a:latin typeface="Courier New Bold" panose="02070309020205020404"/>
              </a:rPr>
              <a:t>];  </a:t>
            </a:r>
            <a:endParaRPr lang="en-GB" sz="1400" b="1" dirty="0">
              <a:latin typeface="Courier New Bold" panose="02070309020205020404"/>
            </a:endParaRPr>
          </a:p>
          <a:p>
            <a:pPr marL="0" indent="0">
              <a:buNone/>
            </a:pPr>
            <a:endParaRPr lang="en-GB" sz="1400" b="1" dirty="0">
              <a:latin typeface="Courier New Bold" panose="02070309020205020404"/>
            </a:endParaRPr>
          </a:p>
          <a:p>
            <a:pPr marL="0" indent="0">
              <a:buNone/>
            </a:pPr>
            <a:r>
              <a:rPr lang="en-GB" sz="1400" b="1" dirty="0">
                <a:solidFill>
                  <a:schemeClr val="accent1"/>
                </a:solidFill>
                <a:latin typeface="Courier New Bold" panose="02070309020205020404"/>
              </a:rPr>
              <a:t>for</a:t>
            </a:r>
            <a:r>
              <a:rPr lang="en-GB" sz="1400" b="1" dirty="0">
                <a:latin typeface="Courier New Bold" panose="02070309020205020404"/>
              </a:rPr>
              <a:t>(j=0;j&lt;</a:t>
            </a:r>
            <a:r>
              <a:rPr lang="en-GB" sz="1400" b="1" dirty="0" err="1">
                <a:latin typeface="Courier New Bold" panose="02070309020205020404"/>
              </a:rPr>
              <a:t>Mdim;j</a:t>
            </a:r>
            <a:r>
              <a:rPr lang="en-GB" sz="1400" b="1" dirty="0">
                <a:latin typeface="Courier New Bold" panose="02070309020205020404"/>
              </a:rPr>
              <a:t>++){</a:t>
            </a:r>
            <a:endParaRPr lang="en-GB" sz="1400" b="1" dirty="0">
              <a:latin typeface="Courier New Bold" panose="02070309020205020404"/>
            </a:endParaRPr>
          </a:p>
          <a:p>
            <a:pPr marL="0" indent="0">
              <a:buNone/>
            </a:pPr>
            <a:r>
              <a:rPr lang="en-GB" sz="1400" b="1" dirty="0">
                <a:latin typeface="Courier New Bold" panose="02070309020205020404"/>
              </a:rPr>
              <a:t>    </a:t>
            </a:r>
            <a:r>
              <a:rPr lang="en-GB" sz="1400" b="1" dirty="0" err="1">
                <a:latin typeface="Courier New Bold" panose="02070309020205020404"/>
              </a:rPr>
              <a:t>event_t</a:t>
            </a:r>
            <a:r>
              <a:rPr lang="en-GB" sz="1400" b="1" dirty="0">
                <a:latin typeface="Courier New Bold" panose="02070309020205020404"/>
              </a:rPr>
              <a:t> </a:t>
            </a:r>
            <a:r>
              <a:rPr lang="en-GB" sz="1400" b="1" dirty="0" err="1">
                <a:latin typeface="Courier New Bold" panose="02070309020205020404"/>
              </a:rPr>
              <a:t>ev_cp</a:t>
            </a:r>
            <a:r>
              <a:rPr lang="en-GB" sz="1400" b="1" dirty="0">
                <a:latin typeface="Courier New Bold" panose="02070309020205020404"/>
              </a:rPr>
              <a:t>  = </a:t>
            </a:r>
            <a:r>
              <a:rPr lang="en-GB" sz="1400" b="1" dirty="0" err="1">
                <a:solidFill>
                  <a:schemeClr val="tx2">
                    <a:lumMod val="75000"/>
                  </a:schemeClr>
                </a:solidFill>
                <a:latin typeface="Courier New Bold" panose="02070309020205020404"/>
              </a:rPr>
              <a:t>async_work_group_copy</a:t>
            </a:r>
            <a:r>
              <a:rPr lang="en-GB" sz="1400" b="1" dirty="0">
                <a:latin typeface="Courier New Bold" panose="02070309020205020404"/>
              </a:rPr>
              <a:t>( </a:t>
            </a:r>
            <a:endParaRPr lang="en-GB" sz="1400" b="1" dirty="0">
              <a:latin typeface="Courier New Bold" panose="02070309020205020404"/>
            </a:endParaRPr>
          </a:p>
          <a:p>
            <a:pPr marL="0" indent="0">
              <a:buNone/>
            </a:pPr>
            <a:r>
              <a:rPr lang="en-GB" sz="1400" b="1" dirty="0">
                <a:latin typeface="Courier New Bold" panose="02070309020205020404"/>
              </a:rPr>
              <a:t>        (</a:t>
            </a:r>
            <a:r>
              <a:rPr lang="en-GB" sz="1400" b="1" dirty="0">
                <a:solidFill>
                  <a:schemeClr val="accent3"/>
                </a:solidFill>
                <a:latin typeface="Courier New Bold" panose="02070309020205020404"/>
              </a:rPr>
              <a:t>__local</a:t>
            </a:r>
            <a:r>
              <a:rPr lang="en-GB" sz="1400" b="1" dirty="0">
                <a:latin typeface="Courier New Bold" panose="02070309020205020404"/>
              </a:rPr>
              <a:t> </a:t>
            </a:r>
            <a:r>
              <a:rPr lang="en-GB" sz="1400" b="1" dirty="0">
                <a:solidFill>
                  <a:schemeClr val="accent2"/>
                </a:solidFill>
                <a:latin typeface="Courier New Bold" panose="02070309020205020404"/>
              </a:rPr>
              <a:t>float</a:t>
            </a:r>
            <a:r>
              <a:rPr lang="en-GB" sz="1400" b="1" dirty="0">
                <a:latin typeface="Courier New Bold" panose="02070309020205020404"/>
              </a:rPr>
              <a:t>*) </a:t>
            </a:r>
            <a:r>
              <a:rPr lang="en-GB" sz="1400" b="1" dirty="0" err="1">
                <a:latin typeface="Courier New Bold" panose="02070309020205020404"/>
              </a:rPr>
              <a:t>Bwrk</a:t>
            </a:r>
            <a:r>
              <a:rPr lang="en-GB" sz="1400" b="1" dirty="0">
                <a:latin typeface="Courier New Bold" panose="02070309020205020404"/>
              </a:rPr>
              <a:t>, (</a:t>
            </a:r>
            <a:r>
              <a:rPr lang="en-GB" sz="1400" b="1" dirty="0">
                <a:solidFill>
                  <a:schemeClr val="accent3"/>
                </a:solidFill>
                <a:latin typeface="Courier New Bold" panose="02070309020205020404"/>
              </a:rPr>
              <a:t>__global</a:t>
            </a:r>
            <a:r>
              <a:rPr lang="en-GB" sz="1400" b="1" dirty="0">
                <a:solidFill>
                  <a:schemeClr val="accent2"/>
                </a:solidFill>
                <a:latin typeface="Courier New Bold" panose="02070309020205020404"/>
              </a:rPr>
              <a:t> float</a:t>
            </a:r>
            <a:r>
              <a:rPr lang="en-GB" sz="1400" b="1" dirty="0">
                <a:latin typeface="Courier New Bold" panose="02070309020205020404"/>
              </a:rPr>
              <a:t>*) B,</a:t>
            </a:r>
            <a:endParaRPr lang="en-GB" sz="1400" b="1" dirty="0">
              <a:latin typeface="Courier New Bold" panose="02070309020205020404"/>
            </a:endParaRPr>
          </a:p>
          <a:p>
            <a:pPr marL="0" indent="0">
              <a:buNone/>
            </a:pPr>
            <a:r>
              <a:rPr lang="en-GB" sz="1400" b="1" dirty="0">
                <a:latin typeface="Courier New Bold" panose="02070309020205020404"/>
              </a:rPr>
              <a:t>        (</a:t>
            </a:r>
            <a:r>
              <a:rPr lang="en-GB" sz="1400" b="1" dirty="0" err="1">
                <a:solidFill>
                  <a:schemeClr val="accent2"/>
                </a:solidFill>
                <a:latin typeface="Courier New Bold" panose="02070309020205020404"/>
              </a:rPr>
              <a:t>size_t</a:t>
            </a:r>
            <a:r>
              <a:rPr lang="en-GB" sz="1400" b="1" dirty="0">
                <a:latin typeface="Courier New Bold" panose="02070309020205020404"/>
              </a:rPr>
              <a:t>) </a:t>
            </a:r>
            <a:r>
              <a:rPr lang="en-GB" sz="1400" b="1" dirty="0" err="1">
                <a:latin typeface="Courier New Bold" panose="02070309020205020404"/>
              </a:rPr>
              <a:t>Pdim</a:t>
            </a:r>
            <a:r>
              <a:rPr lang="en-GB" sz="1400" b="1" dirty="0">
                <a:latin typeface="Courier New Bold" panose="02070309020205020404"/>
              </a:rPr>
              <a:t>, (</a:t>
            </a:r>
            <a:r>
              <a:rPr lang="en-GB" sz="1400" b="1" dirty="0" err="1">
                <a:solidFill>
                  <a:schemeClr val="accent3"/>
                </a:solidFill>
                <a:latin typeface="Courier New Bold" panose="02070309020205020404"/>
              </a:rPr>
              <a:t>event_t</a:t>
            </a:r>
            <a:r>
              <a:rPr lang="en-GB" sz="1400" b="1" dirty="0">
                <a:latin typeface="Courier New Bold" panose="02070309020205020404"/>
              </a:rPr>
              <a:t>) 0); </a:t>
            </a:r>
            <a:endParaRPr lang="en-GB" sz="1400" b="1" dirty="0">
              <a:latin typeface="Courier New Bold" panose="02070309020205020404"/>
            </a:endParaRPr>
          </a:p>
          <a:p>
            <a:pPr marL="0" indent="0">
              <a:buNone/>
            </a:pPr>
            <a:r>
              <a:rPr lang="en-GB" sz="1400" b="1" dirty="0">
                <a:latin typeface="Courier New Bold" panose="02070309020205020404"/>
              </a:rPr>
              <a:t> </a:t>
            </a:r>
            <a:endParaRPr lang="en-GB" sz="1400" b="1" dirty="0">
              <a:latin typeface="Courier New Bold" panose="02070309020205020404"/>
            </a:endParaRPr>
          </a:p>
          <a:p>
            <a:pPr marL="0" indent="0">
              <a:buNone/>
            </a:pPr>
            <a:r>
              <a:rPr lang="en-GB" sz="1400" b="1" dirty="0">
                <a:latin typeface="Courier New Bold" panose="02070309020205020404"/>
              </a:rPr>
              <a:t>    </a:t>
            </a:r>
            <a:r>
              <a:rPr lang="en-GB" sz="1400" b="1" dirty="0" err="1">
                <a:solidFill>
                  <a:schemeClr val="tx2">
                    <a:lumMod val="75000"/>
                  </a:schemeClr>
                </a:solidFill>
                <a:latin typeface="Courier New Bold" panose="02070309020205020404"/>
              </a:rPr>
              <a:t>wait_group_events</a:t>
            </a:r>
            <a:r>
              <a:rPr lang="en-GB" sz="1400" b="1" dirty="0">
                <a:latin typeface="Courier New Bold" panose="02070309020205020404"/>
              </a:rPr>
              <a:t>(1, &amp;</a:t>
            </a:r>
            <a:r>
              <a:rPr lang="en-GB" sz="1400" b="1" dirty="0" err="1">
                <a:latin typeface="Courier New Bold" panose="02070309020205020404"/>
              </a:rPr>
              <a:t>ev_cp</a:t>
            </a:r>
            <a:r>
              <a:rPr lang="en-GB" sz="1400" b="1" dirty="0">
                <a:latin typeface="Courier New Bold" panose="02070309020205020404"/>
              </a:rPr>
              <a:t>);</a:t>
            </a:r>
            <a:endParaRPr lang="en-GB" sz="1400" b="1" dirty="0">
              <a:latin typeface="Courier New Bold" panose="02070309020205020404"/>
            </a:endParaRPr>
          </a:p>
          <a:p>
            <a:pPr marL="0" indent="0">
              <a:buNone/>
            </a:pPr>
            <a:r>
              <a:rPr lang="en-GB" sz="1400" b="1" dirty="0">
                <a:latin typeface="Courier New Bold" panose="02070309020205020404"/>
              </a:rPr>
              <a:t> </a:t>
            </a:r>
            <a:endParaRPr lang="en-GB" sz="1400" b="1" dirty="0">
              <a:latin typeface="Courier New Bold" panose="02070309020205020404"/>
            </a:endParaRPr>
          </a:p>
          <a:p>
            <a:pPr marL="0" indent="0">
              <a:buNone/>
            </a:pPr>
            <a:r>
              <a:rPr lang="en-GB" sz="1400" b="1" dirty="0">
                <a:latin typeface="Courier New Bold" panose="02070309020205020404"/>
              </a:rPr>
              <a:t>    </a:t>
            </a:r>
            <a:r>
              <a:rPr lang="en-GB" sz="1400" b="1" dirty="0">
                <a:solidFill>
                  <a:schemeClr val="accent1"/>
                </a:solidFill>
                <a:latin typeface="Courier New Bold" panose="02070309020205020404"/>
              </a:rPr>
              <a:t>for</a:t>
            </a:r>
            <a:r>
              <a:rPr lang="en-GB" sz="1400" b="1" dirty="0">
                <a:latin typeface="Courier New Bold" panose="02070309020205020404"/>
              </a:rPr>
              <a:t>(k=0, </a:t>
            </a:r>
            <a:r>
              <a:rPr lang="en-GB" sz="1400" b="1" dirty="0" err="1">
                <a:latin typeface="Courier New Bold" panose="02070309020205020404"/>
              </a:rPr>
              <a:t>tmp</a:t>
            </a:r>
            <a:r>
              <a:rPr lang="en-GB" sz="1400" b="1" dirty="0">
                <a:latin typeface="Courier New Bold" panose="02070309020205020404"/>
              </a:rPr>
              <a:t>= 0.0;k&lt;</a:t>
            </a:r>
            <a:r>
              <a:rPr lang="en-GB" sz="1400" b="1" dirty="0" err="1">
                <a:latin typeface="Courier New Bold" panose="02070309020205020404"/>
              </a:rPr>
              <a:t>Pdim;k</a:t>
            </a:r>
            <a:r>
              <a:rPr lang="en-GB" sz="1400" b="1" dirty="0">
                <a:latin typeface="Courier New Bold" panose="02070309020205020404"/>
              </a:rPr>
              <a:t>++) </a:t>
            </a:r>
            <a:endParaRPr lang="en-GB" sz="1400" b="1" dirty="0">
              <a:latin typeface="Courier New Bold" panose="02070309020205020404"/>
            </a:endParaRPr>
          </a:p>
          <a:p>
            <a:pPr marL="0" indent="0">
              <a:buNone/>
            </a:pPr>
            <a:r>
              <a:rPr lang="en-GB" sz="1400" b="1" dirty="0">
                <a:latin typeface="Courier New Bold" panose="02070309020205020404"/>
              </a:rPr>
              <a:t>           </a:t>
            </a:r>
            <a:r>
              <a:rPr lang="en-GB" sz="1400" b="1" dirty="0" err="1">
                <a:latin typeface="Courier New Bold" panose="02070309020205020404"/>
              </a:rPr>
              <a:t>tmp</a:t>
            </a:r>
            <a:r>
              <a:rPr lang="en-GB" sz="1400" b="1" dirty="0">
                <a:latin typeface="Courier New Bold" panose="02070309020205020404"/>
              </a:rPr>
              <a:t>  += </a:t>
            </a:r>
            <a:r>
              <a:rPr lang="en-GB" sz="1400" b="1" dirty="0" err="1">
                <a:latin typeface="Courier New Bold" panose="02070309020205020404"/>
              </a:rPr>
              <a:t>Awrk</a:t>
            </a:r>
            <a:r>
              <a:rPr lang="en-GB" sz="1400" b="1" dirty="0">
                <a:latin typeface="Courier New Bold" panose="02070309020205020404"/>
              </a:rPr>
              <a:t>[k] *  </a:t>
            </a:r>
            <a:r>
              <a:rPr lang="en-GB" sz="1400" b="1" dirty="0" err="1">
                <a:latin typeface="Courier New Bold" panose="02070309020205020404"/>
              </a:rPr>
              <a:t>Bwrk</a:t>
            </a:r>
            <a:r>
              <a:rPr lang="en-GB" sz="1400" b="1" dirty="0">
                <a:latin typeface="Courier New Bold" panose="02070309020205020404"/>
              </a:rPr>
              <a:t>[k]; </a:t>
            </a:r>
            <a:endParaRPr lang="en-GB" sz="1400" b="1" dirty="0">
              <a:latin typeface="Courier New Bold" panose="02070309020205020404"/>
            </a:endParaRPr>
          </a:p>
          <a:p>
            <a:pPr marL="0" indent="0">
              <a:buNone/>
            </a:pPr>
            <a:r>
              <a:rPr lang="en-GB" sz="1400" b="1" dirty="0">
                <a:latin typeface="Courier New Bold" panose="02070309020205020404"/>
              </a:rPr>
              <a:t>    C[</a:t>
            </a:r>
            <a:r>
              <a:rPr lang="en-GB" sz="1400" b="1" dirty="0" err="1">
                <a:latin typeface="Courier New Bold" panose="02070309020205020404"/>
              </a:rPr>
              <a:t>i</a:t>
            </a:r>
            <a:r>
              <a:rPr lang="en-GB" sz="1400" b="1" dirty="0">
                <a:latin typeface="Courier New Bold" panose="02070309020205020404"/>
              </a:rPr>
              <a:t>*</a:t>
            </a:r>
            <a:r>
              <a:rPr lang="en-GB" sz="1400" b="1" dirty="0" err="1">
                <a:latin typeface="Courier New Bold" panose="02070309020205020404"/>
              </a:rPr>
              <a:t>Ndim+j</a:t>
            </a:r>
            <a:r>
              <a:rPr lang="en-GB" sz="1400" b="1" dirty="0">
                <a:latin typeface="Courier New Bold" panose="02070309020205020404"/>
              </a:rPr>
              <a:t>] = </a:t>
            </a:r>
            <a:r>
              <a:rPr lang="en-GB" sz="1400" b="1" dirty="0" err="1">
                <a:latin typeface="Courier New Bold" panose="02070309020205020404"/>
              </a:rPr>
              <a:t>tmp</a:t>
            </a:r>
            <a:r>
              <a:rPr lang="en-GB" sz="1400" b="1" dirty="0">
                <a:latin typeface="Courier New Bold" panose="02070309020205020404"/>
              </a:rPr>
              <a:t>; </a:t>
            </a:r>
            <a:endParaRPr lang="en-GB" sz="1400" b="1" dirty="0">
              <a:latin typeface="Courier New Bold" panose="02070309020205020404"/>
            </a:endParaRPr>
          </a:p>
          <a:p>
            <a:pPr marL="0" indent="0">
              <a:buNone/>
            </a:pPr>
            <a:r>
              <a:rPr lang="en-GB" sz="1400" b="1" dirty="0">
                <a:latin typeface="Courier New Bold" panose="02070309020205020404"/>
              </a:rPr>
              <a:t>}</a:t>
            </a:r>
            <a:endParaRPr lang="en-GB" sz="1400" b="1" dirty="0">
              <a:latin typeface="Courier New Bold" panose="02070309020205020404"/>
            </a:endParaRPr>
          </a:p>
          <a:p>
            <a:pPr marL="0" indent="0">
              <a:buNone/>
            </a:pPr>
            <a:endParaRPr lang="en-GB" sz="1400" b="1" dirty="0">
              <a:latin typeface="Courier New Bold" panose="02070309020205020404"/>
            </a:endParaRPr>
          </a:p>
        </p:txBody>
      </p:sp>
      <p:sp>
        <p:nvSpPr>
          <p:cNvPr id="7" name="Content Placeholder 6"/>
          <p:cNvSpPr>
            <a:spLocks noGrp="1"/>
          </p:cNvSpPr>
          <p:nvPr>
            <p:ph sz="half" idx="2"/>
          </p:nvPr>
        </p:nvSpPr>
        <p:spPr>
          <a:xfrm>
            <a:off x="4427984" y="1052737"/>
            <a:ext cx="4464496" cy="1080120"/>
          </a:xfrm>
        </p:spPr>
        <p:txBody>
          <a:bodyPr>
            <a:noAutofit/>
          </a:bodyPr>
          <a:lstStyle/>
          <a:p>
            <a:r>
              <a:rPr lang="en-GB" sz="2000" dirty="0" smtClean="0"/>
              <a:t>Compute a row of C = A * B</a:t>
            </a:r>
            <a:endParaRPr lang="en-GB" sz="2000" dirty="0" smtClean="0"/>
          </a:p>
          <a:p>
            <a:pPr lvl="1"/>
            <a:r>
              <a:rPr lang="en-GB" sz="2000" dirty="0" smtClean="0"/>
              <a:t>1 A </a:t>
            </a:r>
            <a:r>
              <a:rPr lang="en-GB" sz="2000" dirty="0" err="1" smtClean="0"/>
              <a:t>col.per</a:t>
            </a:r>
            <a:r>
              <a:rPr lang="en-GB" sz="2000" dirty="0" smtClean="0"/>
              <a:t> work-item</a:t>
            </a:r>
            <a:endParaRPr lang="en-GB" sz="2000" dirty="0" smtClean="0"/>
          </a:p>
          <a:p>
            <a:pPr lvl="1"/>
            <a:r>
              <a:rPr lang="en-GB" sz="2000" dirty="0" smtClean="0"/>
              <a:t>Work group shares rows of B</a:t>
            </a:r>
            <a:endParaRPr lang="en-GB" sz="2000" dirty="0" smtClean="0"/>
          </a:p>
        </p:txBody>
      </p:sp>
      <p:sp>
        <p:nvSpPr>
          <p:cNvPr id="8" name="TextBox 7"/>
          <p:cNvSpPr txBox="1"/>
          <p:nvPr/>
        </p:nvSpPr>
        <p:spPr>
          <a:xfrm>
            <a:off x="6084168" y="2738896"/>
            <a:ext cx="2592288" cy="1200329"/>
          </a:xfrm>
          <a:prstGeom prst="rect">
            <a:avLst/>
          </a:prstGeom>
          <a:noFill/>
        </p:spPr>
        <p:txBody>
          <a:bodyPr wrap="square" rtlCol="0">
            <a:spAutoFit/>
          </a:bodyPr>
          <a:lstStyle/>
          <a:p>
            <a:r>
              <a:rPr lang="en-GB" dirty="0" smtClean="0">
                <a:solidFill>
                  <a:schemeClr val="accent1"/>
                </a:solidFill>
              </a:rPr>
              <a:t>Start an </a:t>
            </a:r>
            <a:r>
              <a:rPr lang="en-GB" dirty="0" err="1" smtClean="0">
                <a:solidFill>
                  <a:schemeClr val="accent1"/>
                </a:solidFill>
              </a:rPr>
              <a:t>async</a:t>
            </a:r>
            <a:r>
              <a:rPr lang="en-GB" dirty="0" smtClean="0">
                <a:solidFill>
                  <a:schemeClr val="accent1"/>
                </a:solidFill>
              </a:rPr>
              <a:t>. copy for row of B returning an event to track progress.</a:t>
            </a:r>
            <a:endParaRPr lang="en-GB" dirty="0">
              <a:solidFill>
                <a:schemeClr val="accent1"/>
              </a:solidFill>
            </a:endParaRPr>
          </a:p>
        </p:txBody>
      </p:sp>
      <p:cxnSp>
        <p:nvCxnSpPr>
          <p:cNvPr id="10" name="Straight Arrow Connector 9"/>
          <p:cNvCxnSpPr/>
          <p:nvPr/>
        </p:nvCxnSpPr>
        <p:spPr>
          <a:xfrm flipH="1" flipV="1">
            <a:off x="5076056" y="2924944"/>
            <a:ext cx="1008112" cy="1440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26324" y="4149082"/>
            <a:ext cx="2592288" cy="923330"/>
          </a:xfrm>
          <a:prstGeom prst="rect">
            <a:avLst/>
          </a:prstGeom>
          <a:noFill/>
        </p:spPr>
        <p:txBody>
          <a:bodyPr wrap="square" rtlCol="0">
            <a:spAutoFit/>
          </a:bodyPr>
          <a:lstStyle/>
          <a:p>
            <a:r>
              <a:rPr lang="en-GB" dirty="0" smtClean="0">
                <a:solidFill>
                  <a:schemeClr val="accent1"/>
                </a:solidFill>
              </a:rPr>
              <a:t>Wait for </a:t>
            </a:r>
            <a:r>
              <a:rPr lang="en-GB" dirty="0" err="1" smtClean="0">
                <a:solidFill>
                  <a:schemeClr val="accent1"/>
                </a:solidFill>
              </a:rPr>
              <a:t>async</a:t>
            </a:r>
            <a:r>
              <a:rPr lang="en-GB" dirty="0" smtClean="0">
                <a:solidFill>
                  <a:schemeClr val="accent1"/>
                </a:solidFill>
              </a:rPr>
              <a:t>. copy to complete before proceeding.</a:t>
            </a:r>
            <a:endParaRPr lang="en-GB" dirty="0">
              <a:solidFill>
                <a:schemeClr val="accent1"/>
              </a:solidFill>
            </a:endParaRPr>
          </a:p>
        </p:txBody>
      </p:sp>
      <p:cxnSp>
        <p:nvCxnSpPr>
          <p:cNvPr id="12" name="Straight Arrow Connector 11"/>
          <p:cNvCxnSpPr>
            <a:stCxn id="11" idx="1"/>
          </p:cNvCxnSpPr>
          <p:nvPr/>
        </p:nvCxnSpPr>
        <p:spPr>
          <a:xfrm flipH="1" flipV="1">
            <a:off x="3757700" y="4199895"/>
            <a:ext cx="2168624" cy="4108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35896" y="5301208"/>
            <a:ext cx="2592288" cy="1200329"/>
          </a:xfrm>
          <a:prstGeom prst="rect">
            <a:avLst/>
          </a:prstGeom>
          <a:noFill/>
        </p:spPr>
        <p:txBody>
          <a:bodyPr wrap="square" rtlCol="0">
            <a:spAutoFit/>
          </a:bodyPr>
          <a:lstStyle/>
          <a:p>
            <a:r>
              <a:rPr lang="en-GB" dirty="0" smtClean="0">
                <a:solidFill>
                  <a:schemeClr val="accent1"/>
                </a:solidFill>
              </a:rPr>
              <a:t>Compute element of C using </a:t>
            </a:r>
            <a:r>
              <a:rPr lang="en-GB" dirty="0" smtClean="0">
                <a:solidFill>
                  <a:schemeClr val="accent2"/>
                </a:solidFill>
              </a:rPr>
              <a:t>A</a:t>
            </a:r>
            <a:r>
              <a:rPr lang="en-GB" dirty="0" smtClean="0">
                <a:solidFill>
                  <a:schemeClr val="accent1"/>
                </a:solidFill>
              </a:rPr>
              <a:t> from </a:t>
            </a:r>
            <a:r>
              <a:rPr lang="en-GB" dirty="0" smtClean="0">
                <a:solidFill>
                  <a:schemeClr val="accent2"/>
                </a:solidFill>
              </a:rPr>
              <a:t>private</a:t>
            </a:r>
            <a:r>
              <a:rPr lang="en-GB" dirty="0" smtClean="0">
                <a:solidFill>
                  <a:schemeClr val="accent2">
                    <a:lumMod val="40000"/>
                    <a:lumOff val="60000"/>
                  </a:schemeClr>
                </a:solidFill>
              </a:rPr>
              <a:t> </a:t>
            </a:r>
            <a:r>
              <a:rPr lang="en-GB" dirty="0" smtClean="0">
                <a:solidFill>
                  <a:schemeClr val="accent1"/>
                </a:solidFill>
              </a:rPr>
              <a:t>memory and </a:t>
            </a:r>
            <a:r>
              <a:rPr lang="en-GB" dirty="0" smtClean="0">
                <a:solidFill>
                  <a:schemeClr val="accent6">
                    <a:lumMod val="75000"/>
                  </a:schemeClr>
                </a:solidFill>
              </a:rPr>
              <a:t>B </a:t>
            </a:r>
            <a:r>
              <a:rPr lang="en-GB" dirty="0" smtClean="0">
                <a:solidFill>
                  <a:schemeClr val="accent1"/>
                </a:solidFill>
              </a:rPr>
              <a:t>from </a:t>
            </a:r>
            <a:r>
              <a:rPr lang="en-GB" dirty="0" smtClean="0">
                <a:solidFill>
                  <a:schemeClr val="accent6">
                    <a:lumMod val="75000"/>
                  </a:schemeClr>
                </a:solidFill>
              </a:rPr>
              <a:t>local </a:t>
            </a:r>
            <a:r>
              <a:rPr lang="en-GB" dirty="0" smtClean="0">
                <a:solidFill>
                  <a:schemeClr val="accent1"/>
                </a:solidFill>
              </a:rPr>
              <a:t>memory.</a:t>
            </a:r>
            <a:endParaRPr lang="en-GB" dirty="0">
              <a:solidFill>
                <a:schemeClr val="accent1"/>
              </a:solidFill>
            </a:endParaRPr>
          </a:p>
        </p:txBody>
      </p:sp>
      <p:cxnSp>
        <p:nvCxnSpPr>
          <p:cNvPr id="16" name="Straight Arrow Connector 15"/>
          <p:cNvCxnSpPr>
            <a:stCxn id="15" idx="1"/>
          </p:cNvCxnSpPr>
          <p:nvPr/>
        </p:nvCxnSpPr>
        <p:spPr>
          <a:xfrm flipH="1" flipV="1">
            <a:off x="2627784" y="5301208"/>
            <a:ext cx="1008112" cy="6001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GB" dirty="0" smtClean="0"/>
              <a:t>Events and the C++ interface</a:t>
            </a:r>
            <a:br>
              <a:rPr lang="en-GB" dirty="0" smtClean="0"/>
            </a:br>
            <a:r>
              <a:rPr lang="en-GB" dirty="0" smtClean="0"/>
              <a:t>(for profiling)</a:t>
            </a:r>
            <a:endParaRPr lang="en-GB" dirty="0"/>
          </a:p>
        </p:txBody>
      </p:sp>
      <p:sp>
        <p:nvSpPr>
          <p:cNvPr id="5" name="Content Placeholder 4"/>
          <p:cNvSpPr>
            <a:spLocks noGrp="1"/>
          </p:cNvSpPr>
          <p:nvPr>
            <p:ph idx="1"/>
          </p:nvPr>
        </p:nvSpPr>
        <p:spPr>
          <a:xfrm>
            <a:off x="0" y="1340768"/>
            <a:ext cx="9144000" cy="5400600"/>
          </a:xfrm>
        </p:spPr>
        <p:txBody>
          <a:bodyPr>
            <a:normAutofit fontScale="77500" lnSpcReduction="20000"/>
          </a:bodyPr>
          <a:lstStyle/>
          <a:p>
            <a:r>
              <a:rPr lang="en-GB" dirty="0" err="1"/>
              <a:t>Enqueue</a:t>
            </a:r>
            <a:r>
              <a:rPr lang="en-GB" dirty="0"/>
              <a:t> the kernel with a returned event</a:t>
            </a:r>
            <a:endParaRPr lang="en-GB" dirty="0"/>
          </a:p>
          <a:p>
            <a:pPr marL="457200" lvl="1" indent="0">
              <a:buNone/>
            </a:pPr>
            <a:r>
              <a:rPr lang="en-GB" sz="2300" b="1" dirty="0">
                <a:solidFill>
                  <a:schemeClr val="accent3"/>
                </a:solidFill>
                <a:latin typeface="Courier New Bold" panose="02070309020205020404"/>
              </a:rPr>
              <a:t>Event</a:t>
            </a:r>
            <a:r>
              <a:rPr lang="en-GB" sz="2300" b="1" dirty="0">
                <a:latin typeface="Courier New Bold" panose="02070309020205020404"/>
              </a:rPr>
              <a:t> event </a:t>
            </a:r>
            <a:r>
              <a:rPr lang="en-GB" sz="2300" b="1" dirty="0" smtClean="0">
                <a:latin typeface="Courier New Bold" panose="02070309020205020404"/>
              </a:rPr>
              <a:t>=</a:t>
            </a:r>
            <a:endParaRPr lang="en-GB" sz="2300" b="1" dirty="0" smtClean="0">
              <a:latin typeface="Courier New Bold" panose="02070309020205020404"/>
            </a:endParaRPr>
          </a:p>
          <a:p>
            <a:pPr marL="457200" lvl="1" indent="0">
              <a:buNone/>
            </a:pPr>
            <a:r>
              <a:rPr lang="en-GB" sz="2300" b="1" dirty="0">
                <a:solidFill>
                  <a:schemeClr val="tx2">
                    <a:lumMod val="75000"/>
                  </a:schemeClr>
                </a:solidFill>
                <a:latin typeface="Courier New Bold" panose="02070309020205020404"/>
              </a:rPr>
              <a:t> </a:t>
            </a:r>
            <a:r>
              <a:rPr lang="en-GB" sz="2300" b="1" dirty="0" smtClean="0">
                <a:solidFill>
                  <a:schemeClr val="tx2">
                    <a:lumMod val="75000"/>
                  </a:schemeClr>
                </a:solidFill>
                <a:latin typeface="Courier New Bold" panose="02070309020205020404"/>
              </a:rPr>
              <a:t> </a:t>
            </a:r>
            <a:r>
              <a:rPr lang="en-GB" sz="2300" b="1" dirty="0" err="1" smtClean="0">
                <a:solidFill>
                  <a:schemeClr val="tx2">
                    <a:lumMod val="75000"/>
                  </a:schemeClr>
                </a:solidFill>
                <a:latin typeface="Courier New Bold" panose="02070309020205020404"/>
              </a:rPr>
              <a:t>vadd</a:t>
            </a:r>
            <a:r>
              <a:rPr lang="en-GB" sz="2300" b="1" dirty="0" smtClean="0">
                <a:latin typeface="Courier New Bold" panose="02070309020205020404"/>
              </a:rPr>
              <a:t>(</a:t>
            </a:r>
            <a:endParaRPr lang="en-GB" sz="2300" b="1" dirty="0" smtClean="0">
              <a:latin typeface="Courier New Bold" panose="02070309020205020404"/>
            </a:endParaRPr>
          </a:p>
          <a:p>
            <a:pPr marL="457200" lvl="1" indent="0">
              <a:buNone/>
            </a:pPr>
            <a:r>
              <a:rPr lang="en-GB" sz="2300" b="1" dirty="0">
                <a:latin typeface="Courier New Bold" panose="02070309020205020404"/>
              </a:rPr>
              <a:t> </a:t>
            </a:r>
            <a:r>
              <a:rPr lang="en-GB" sz="2300" b="1" dirty="0" smtClean="0">
                <a:latin typeface="Courier New Bold" panose="02070309020205020404"/>
              </a:rPr>
              <a:t>   </a:t>
            </a:r>
            <a:r>
              <a:rPr lang="en-GB" sz="2300" b="1" dirty="0" err="1" smtClean="0">
                <a:latin typeface="Courier New Bold" panose="02070309020205020404"/>
              </a:rPr>
              <a:t>EnqueueArgs</a:t>
            </a:r>
            <a:r>
              <a:rPr lang="en-GB" sz="2300" b="1" dirty="0">
                <a:latin typeface="Courier New Bold" panose="02070309020205020404"/>
              </a:rPr>
              <a:t>(</a:t>
            </a:r>
            <a:r>
              <a:rPr lang="en-GB" sz="2300" b="1" dirty="0" err="1" smtClean="0">
                <a:latin typeface="Courier New Bold" panose="02070309020205020404"/>
              </a:rPr>
              <a:t>commands,NDRange</a:t>
            </a:r>
            <a:r>
              <a:rPr lang="en-GB" sz="2300" b="1" dirty="0" smtClean="0">
                <a:latin typeface="Courier New Bold" panose="02070309020205020404"/>
              </a:rPr>
              <a:t>(count</a:t>
            </a:r>
            <a:r>
              <a:rPr lang="en-GB" sz="2300" b="1" dirty="0">
                <a:latin typeface="Courier New Bold" panose="02070309020205020404"/>
              </a:rPr>
              <a:t>), </a:t>
            </a:r>
            <a:r>
              <a:rPr lang="en-GB" sz="2300" b="1" dirty="0" err="1">
                <a:latin typeface="Courier New Bold" panose="02070309020205020404"/>
              </a:rPr>
              <a:t>NDRange</a:t>
            </a:r>
            <a:r>
              <a:rPr lang="en-GB" sz="2300" b="1" dirty="0">
                <a:latin typeface="Courier New Bold" panose="02070309020205020404"/>
              </a:rPr>
              <a:t>(local))</a:t>
            </a:r>
            <a:r>
              <a:rPr lang="en-GB" sz="2300" b="1" dirty="0" smtClean="0">
                <a:latin typeface="Courier New Bold" panose="02070309020205020404"/>
              </a:rPr>
              <a:t>,</a:t>
            </a:r>
            <a:endParaRPr lang="en-GB" sz="2300" b="1" dirty="0" smtClean="0">
              <a:latin typeface="Courier New Bold" panose="02070309020205020404"/>
            </a:endParaRPr>
          </a:p>
          <a:p>
            <a:pPr marL="457200" lvl="1" indent="0">
              <a:buNone/>
            </a:pPr>
            <a:r>
              <a:rPr lang="en-GB" sz="2300" b="1" dirty="0">
                <a:latin typeface="Courier New Bold" panose="02070309020205020404"/>
              </a:rPr>
              <a:t> </a:t>
            </a:r>
            <a:r>
              <a:rPr lang="en-GB" sz="2300" b="1" dirty="0" smtClean="0">
                <a:latin typeface="Courier New Bold" panose="02070309020205020404"/>
              </a:rPr>
              <a:t>   </a:t>
            </a:r>
            <a:r>
              <a:rPr lang="en-GB" sz="2300" b="1" dirty="0" err="1" smtClean="0">
                <a:latin typeface="Courier New Bold" panose="02070309020205020404"/>
              </a:rPr>
              <a:t>a_in</a:t>
            </a:r>
            <a:r>
              <a:rPr lang="en-GB" sz="2300" b="1" dirty="0">
                <a:latin typeface="Courier New Bold" panose="02070309020205020404"/>
              </a:rPr>
              <a:t>, </a:t>
            </a:r>
            <a:r>
              <a:rPr lang="en-GB" sz="2300" b="1" dirty="0" err="1">
                <a:latin typeface="Courier New Bold" panose="02070309020205020404"/>
              </a:rPr>
              <a:t>b_in</a:t>
            </a:r>
            <a:r>
              <a:rPr lang="en-GB" sz="2300" b="1" dirty="0">
                <a:latin typeface="Courier New Bold" panose="02070309020205020404"/>
              </a:rPr>
              <a:t>, </a:t>
            </a:r>
            <a:r>
              <a:rPr lang="en-GB" sz="2300" b="1" dirty="0" err="1">
                <a:latin typeface="Courier New Bold" panose="02070309020205020404"/>
              </a:rPr>
              <a:t>c_out</a:t>
            </a:r>
            <a:r>
              <a:rPr lang="en-GB" sz="2300" b="1" dirty="0">
                <a:latin typeface="Courier New Bold" panose="02070309020205020404"/>
              </a:rPr>
              <a:t>, count</a:t>
            </a:r>
            <a:r>
              <a:rPr lang="en-GB" sz="2300" b="1" dirty="0" smtClean="0">
                <a:latin typeface="Courier New Bold" panose="02070309020205020404"/>
              </a:rPr>
              <a:t>);</a:t>
            </a:r>
            <a:endParaRPr lang="en-GB" sz="2300" b="1" dirty="0" smtClean="0">
              <a:latin typeface="Courier New Bold" panose="02070309020205020404"/>
            </a:endParaRPr>
          </a:p>
          <a:p>
            <a:pPr marL="457200" lvl="1" indent="0">
              <a:buNone/>
            </a:pPr>
            <a:endParaRPr lang="en-GB" dirty="0"/>
          </a:p>
          <a:p>
            <a:r>
              <a:rPr lang="en-GB" dirty="0"/>
              <a:t>What for the command attached to the event to complete</a:t>
            </a:r>
            <a:endParaRPr lang="en-GB" dirty="0"/>
          </a:p>
          <a:p>
            <a:pPr marL="457200" lvl="1" indent="0">
              <a:buNone/>
            </a:pPr>
            <a:r>
              <a:rPr lang="en-GB" dirty="0" err="1"/>
              <a:t>event.wait</a:t>
            </a:r>
            <a:r>
              <a:rPr lang="en-GB" dirty="0"/>
              <a:t>()</a:t>
            </a:r>
            <a:r>
              <a:rPr lang="en-GB" dirty="0" smtClean="0"/>
              <a:t>;</a:t>
            </a:r>
            <a:endParaRPr lang="en-GB" dirty="0" smtClean="0"/>
          </a:p>
          <a:p>
            <a:pPr marL="457200" lvl="1" indent="0">
              <a:buNone/>
            </a:pPr>
            <a:endParaRPr lang="en-GB" dirty="0"/>
          </a:p>
          <a:p>
            <a:r>
              <a:rPr lang="en-GB" dirty="0"/>
              <a:t>Extract timing data from the event:</a:t>
            </a:r>
            <a:endParaRPr lang="en-GB" dirty="0"/>
          </a:p>
          <a:p>
            <a:pPr marL="0" indent="0">
              <a:buNone/>
            </a:pPr>
            <a:endParaRPr lang="en-GB" sz="2600" b="1" dirty="0" smtClean="0">
              <a:solidFill>
                <a:schemeClr val="accent3"/>
              </a:solidFill>
              <a:latin typeface="Courier New Bold" panose="02070309020205020404"/>
            </a:endParaRPr>
          </a:p>
          <a:p>
            <a:pPr marL="0" indent="0">
              <a:buNone/>
            </a:pPr>
            <a:r>
              <a:rPr lang="en-GB" sz="2600" b="1" dirty="0" smtClean="0">
                <a:solidFill>
                  <a:schemeClr val="accent3"/>
                </a:solidFill>
                <a:latin typeface="Courier New Bold" panose="02070309020205020404"/>
              </a:rPr>
              <a:t>   </a:t>
            </a:r>
            <a:r>
              <a:rPr lang="en-GB" sz="2300" b="1" dirty="0" smtClean="0">
                <a:solidFill>
                  <a:schemeClr val="accent3"/>
                </a:solidFill>
                <a:latin typeface="Courier New Bold" panose="02070309020205020404"/>
              </a:rPr>
              <a:t>  </a:t>
            </a:r>
            <a:r>
              <a:rPr lang="en-GB" sz="2300" b="1" dirty="0" err="1" smtClean="0">
                <a:solidFill>
                  <a:schemeClr val="accent3"/>
                </a:solidFill>
                <a:latin typeface="Courier New Bold" panose="02070309020205020404"/>
              </a:rPr>
              <a:t>cl_ulong</a:t>
            </a:r>
            <a:r>
              <a:rPr lang="en-GB" sz="2300" b="1" dirty="0" smtClean="0">
                <a:solidFill>
                  <a:schemeClr val="accent3"/>
                </a:solidFill>
                <a:latin typeface="Courier New Bold" panose="02070309020205020404"/>
              </a:rPr>
              <a:t> </a:t>
            </a:r>
            <a:r>
              <a:rPr lang="en-GB" sz="2300" b="1" dirty="0" err="1" smtClean="0">
                <a:latin typeface="Courier New Bold" panose="02070309020205020404"/>
              </a:rPr>
              <a:t>ev_start_time</a:t>
            </a:r>
            <a:r>
              <a:rPr lang="en-GB" sz="2300" b="1" dirty="0" smtClean="0">
                <a:latin typeface="Courier New Bold" panose="02070309020205020404"/>
              </a:rPr>
              <a:t> =</a:t>
            </a:r>
            <a:endParaRPr lang="en-GB" sz="2300" b="1" dirty="0" smtClean="0">
              <a:latin typeface="Courier New Bold" panose="02070309020205020404"/>
            </a:endParaRPr>
          </a:p>
          <a:p>
            <a:pPr marL="0" indent="0">
              <a:buNone/>
            </a:pPr>
            <a:r>
              <a:rPr lang="en-GB" sz="2300" b="1" dirty="0" smtClean="0">
                <a:latin typeface="Courier New Bold" panose="02070309020205020404"/>
              </a:rPr>
              <a:t>       </a:t>
            </a:r>
            <a:r>
              <a:rPr lang="en-GB" sz="2300" b="1" dirty="0" err="1" smtClean="0">
                <a:latin typeface="Courier New Bold" panose="02070309020205020404"/>
              </a:rPr>
              <a:t>event.getProfilingInfo</a:t>
            </a:r>
            <a:r>
              <a:rPr lang="en-GB" sz="2300" b="1" dirty="0" smtClean="0">
                <a:latin typeface="Courier New Bold" panose="02070309020205020404"/>
              </a:rPr>
              <a:t>&lt;CL_PROFILING_COMMAND_START</a:t>
            </a:r>
            <a:r>
              <a:rPr lang="en-GB" sz="2300" b="1" dirty="0">
                <a:latin typeface="Courier New Bold" panose="02070309020205020404"/>
              </a:rPr>
              <a:t>&gt;(); </a:t>
            </a:r>
            <a:endParaRPr lang="en-GB" sz="2300" b="1" dirty="0">
              <a:latin typeface="Courier New Bold" panose="02070309020205020404"/>
            </a:endParaRPr>
          </a:p>
          <a:p>
            <a:endParaRPr lang="en-GB" sz="2300" b="1" dirty="0">
              <a:latin typeface="Courier New Bold" panose="02070309020205020404"/>
            </a:endParaRPr>
          </a:p>
          <a:p>
            <a:pPr marL="0" indent="0">
              <a:buNone/>
            </a:pPr>
            <a:r>
              <a:rPr lang="en-GB" sz="2300" b="1" dirty="0">
                <a:latin typeface="Courier New Bold" panose="02070309020205020404"/>
              </a:rPr>
              <a:t> </a:t>
            </a:r>
            <a:r>
              <a:rPr lang="en-GB" sz="2300" b="1" dirty="0" smtClean="0">
                <a:latin typeface="Courier New Bold" panose="02070309020205020404"/>
              </a:rPr>
              <a:t>    </a:t>
            </a:r>
            <a:r>
              <a:rPr lang="en-GB" sz="2300" b="1" dirty="0" err="1" smtClean="0">
                <a:solidFill>
                  <a:schemeClr val="accent3"/>
                </a:solidFill>
                <a:latin typeface="Courier New Bold" panose="02070309020205020404"/>
              </a:rPr>
              <a:t>cl_ulong</a:t>
            </a:r>
            <a:r>
              <a:rPr lang="en-GB" sz="2300" b="1" dirty="0" smtClean="0">
                <a:latin typeface="Courier New Bold" panose="02070309020205020404"/>
              </a:rPr>
              <a:t> </a:t>
            </a:r>
            <a:r>
              <a:rPr lang="en-GB" sz="2300" b="1" dirty="0" err="1">
                <a:latin typeface="Courier New Bold" panose="02070309020205020404"/>
              </a:rPr>
              <a:t>ev_end_time</a:t>
            </a:r>
            <a:r>
              <a:rPr lang="en-GB" sz="2300" b="1" dirty="0">
                <a:latin typeface="Courier New Bold" panose="02070309020205020404"/>
              </a:rPr>
              <a:t> </a:t>
            </a:r>
            <a:r>
              <a:rPr lang="en-GB" sz="2300" b="1" dirty="0" smtClean="0">
                <a:latin typeface="Courier New Bold" panose="02070309020205020404"/>
              </a:rPr>
              <a:t>=</a:t>
            </a:r>
            <a:endParaRPr lang="en-GB" sz="2300" b="1" dirty="0" smtClean="0">
              <a:latin typeface="Courier New Bold" panose="02070309020205020404"/>
            </a:endParaRPr>
          </a:p>
          <a:p>
            <a:pPr marL="0" indent="0">
              <a:buNone/>
            </a:pPr>
            <a:r>
              <a:rPr lang="en-GB" sz="2300" b="1" dirty="0" smtClean="0">
                <a:latin typeface="Courier New Bold" panose="02070309020205020404"/>
              </a:rPr>
              <a:t>       </a:t>
            </a:r>
            <a:r>
              <a:rPr lang="en-GB" sz="2300" b="1" dirty="0" err="1" smtClean="0">
                <a:latin typeface="Courier New Bold" panose="02070309020205020404"/>
              </a:rPr>
              <a:t>event.getProfilingInfo</a:t>
            </a:r>
            <a:r>
              <a:rPr lang="en-GB" sz="2300" b="1" dirty="0" smtClean="0">
                <a:latin typeface="Courier New Bold" panose="02070309020205020404"/>
              </a:rPr>
              <a:t>&lt;CL_PROFILING_COMMAND_END</a:t>
            </a:r>
            <a:r>
              <a:rPr lang="en-GB" sz="2300" b="1" dirty="0">
                <a:latin typeface="Courier New Bold" panose="02070309020205020404"/>
              </a:rPr>
              <a:t>&gt;();</a:t>
            </a:r>
            <a:endParaRPr lang="en-GB" sz="2300" b="1" dirty="0">
              <a:latin typeface="Courier New Bold" panose="02070309020205020404"/>
            </a:endParaRPr>
          </a:p>
          <a:p>
            <a:endParaRPr lang="en-GB" sz="3100" dirty="0">
              <a:latin typeface="Letter Gothic Std"/>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Pinned memory</a:t>
            </a:r>
            <a:endParaRPr lang="en-GB" dirty="0"/>
          </a:p>
        </p:txBody>
      </p:sp>
      <p:sp>
        <p:nvSpPr>
          <p:cNvPr id="7" name="Text Placeholder 6"/>
          <p:cNvSpPr>
            <a:spLocks noGrp="1"/>
          </p:cNvSpPr>
          <p:nvPr>
            <p:ph type="body" idx="1"/>
          </p:nvPr>
        </p:nvSpPr>
        <p:spPr/>
        <p:txBody>
          <a:bodyPr/>
          <a:lstStyle/>
          <a:p>
            <a:r>
              <a:rPr lang="en-GB" dirty="0" smtClean="0">
                <a:solidFill>
                  <a:schemeClr val="tx1"/>
                </a:solidFill>
              </a:rPr>
              <a:t>Appendix </a:t>
            </a:r>
            <a:r>
              <a:rPr lang="en-GB" dirty="0">
                <a:solidFill>
                  <a:schemeClr val="tx1"/>
                </a:solidFill>
              </a:rPr>
              <a:t>C</a:t>
            </a:r>
            <a:endParaRPr lang="en-GB" dirty="0">
              <a:solidFill>
                <a:schemeClr val="tx1"/>
              </a:solidFill>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Pinned Memory</a:t>
            </a:r>
            <a:endParaRPr lang="en-US" dirty="0"/>
          </a:p>
        </p:txBody>
      </p:sp>
      <p:sp>
        <p:nvSpPr>
          <p:cNvPr id="3" name="Content Placeholder 2"/>
          <p:cNvSpPr>
            <a:spLocks noGrp="1"/>
          </p:cNvSpPr>
          <p:nvPr>
            <p:ph idx="1"/>
          </p:nvPr>
        </p:nvSpPr>
        <p:spPr/>
        <p:txBody>
          <a:bodyPr/>
          <a:lstStyle/>
          <a:p>
            <a:r>
              <a:rPr lang="en-US" dirty="0" smtClean="0"/>
              <a:t>In general, the fewer transfers you can do between host and device, the better</a:t>
            </a:r>
            <a:endParaRPr lang="en-US" dirty="0" smtClean="0"/>
          </a:p>
          <a:p>
            <a:r>
              <a:rPr lang="en-US" dirty="0" smtClean="0"/>
              <a:t>But some are unavoidable</a:t>
            </a:r>
            <a:endParaRPr lang="en-US" dirty="0" smtClean="0"/>
          </a:p>
          <a:p>
            <a:r>
              <a:rPr lang="en-US" dirty="0" smtClean="0"/>
              <a:t>It is possible to speed up these transfers, by using </a:t>
            </a:r>
            <a:r>
              <a:rPr lang="en-US" b="1" i="1" u="sng" dirty="0" smtClean="0">
                <a:solidFill>
                  <a:srgbClr val="0000FF"/>
                </a:solidFill>
              </a:rPr>
              <a:t>pinned memor</a:t>
            </a:r>
            <a:r>
              <a:rPr lang="en-US" b="1" i="1" u="sng" dirty="0">
                <a:solidFill>
                  <a:srgbClr val="0000FF"/>
                </a:solidFill>
              </a:rPr>
              <a:t>y</a:t>
            </a:r>
            <a:r>
              <a:rPr lang="en-US" dirty="0" smtClean="0"/>
              <a:t> (also called </a:t>
            </a:r>
            <a:r>
              <a:rPr lang="en-US" b="1" dirty="0" smtClean="0"/>
              <a:t>page-locked </a:t>
            </a:r>
            <a:r>
              <a:rPr lang="en-US" dirty="0" smtClean="0"/>
              <a:t>memory)</a:t>
            </a:r>
            <a:endParaRPr lang="en-US" dirty="0" smtClean="0"/>
          </a:p>
          <a:p>
            <a:r>
              <a:rPr lang="en-US" dirty="0" smtClean="0"/>
              <a:t>If supported, can enable much faster host &lt;-&gt; device communications</a:t>
            </a:r>
            <a:endParaRPr lang="en-US"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Pinned Memory</a:t>
            </a:r>
            <a:endParaRPr lang="en-US" dirty="0"/>
          </a:p>
        </p:txBody>
      </p:sp>
      <p:sp>
        <p:nvSpPr>
          <p:cNvPr id="3" name="Content Placeholder 2"/>
          <p:cNvSpPr>
            <a:spLocks noGrp="1"/>
          </p:cNvSpPr>
          <p:nvPr>
            <p:ph idx="1"/>
          </p:nvPr>
        </p:nvSpPr>
        <p:spPr/>
        <p:txBody>
          <a:bodyPr/>
          <a:lstStyle/>
          <a:p>
            <a:r>
              <a:rPr lang="en-US" dirty="0" smtClean="0"/>
              <a:t>A regular </a:t>
            </a:r>
            <a:r>
              <a:rPr lang="en-US" dirty="0" err="1" smtClean="0"/>
              <a:t>enqueueRead</a:t>
            </a:r>
            <a:r>
              <a:rPr lang="en-US" dirty="0" smtClean="0"/>
              <a:t>/</a:t>
            </a:r>
            <a:r>
              <a:rPr lang="en-US" dirty="0" err="1" smtClean="0"/>
              <a:t>enqueueWrite</a:t>
            </a:r>
            <a:r>
              <a:rPr lang="en-US" dirty="0" smtClean="0"/>
              <a:t> command might manage ~6GB/s</a:t>
            </a:r>
            <a:endParaRPr lang="en-US" dirty="0" smtClean="0"/>
          </a:p>
          <a:p>
            <a:r>
              <a:rPr lang="en-US" dirty="0" smtClean="0"/>
              <a:t>But PCI-E Gen 3.0 can sustain transfer rates of up to 16GB/s</a:t>
            </a:r>
            <a:endParaRPr lang="en-US" dirty="0" smtClean="0"/>
          </a:p>
          <a:p>
            <a:r>
              <a:rPr lang="en-US" dirty="0" smtClean="0"/>
              <a:t>So, where has our bandwidth gone?</a:t>
            </a:r>
            <a:endParaRPr lang="en-US" dirty="0" smtClean="0"/>
          </a:p>
          <a:p>
            <a:r>
              <a:rPr lang="en-US" dirty="0" smtClean="0"/>
              <a:t>The operating system</a:t>
            </a:r>
            <a:endParaRPr lang="en-US" dirty="0" smtClean="0"/>
          </a:p>
          <a:p>
            <a:r>
              <a:rPr lang="en-US" dirty="0" smtClean="0"/>
              <a:t>Why? Let's consider when memory is actually allocated…</a:t>
            </a:r>
            <a:endParaRPr lang="en-US" dirty="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lstStyle/>
          <a:p>
            <a:r>
              <a:rPr lang="en-US" dirty="0" smtClean="0"/>
              <a:t>Consider a laptop which has 16GB of RAM.</a:t>
            </a:r>
            <a:endParaRPr lang="en-US" dirty="0" smtClean="0"/>
          </a:p>
          <a:p>
            <a:endParaRPr lang="en-US" dirty="0"/>
          </a:p>
          <a:p>
            <a:r>
              <a:rPr lang="en-US" dirty="0" smtClean="0"/>
              <a:t>What is the output of the code on the right if run on this laptop?</a:t>
            </a:r>
            <a:endParaRPr lang="en-US" dirty="0" smtClean="0"/>
          </a:p>
          <a:p>
            <a:endParaRPr lang="en-US" dirty="0"/>
          </a:p>
          <a:p>
            <a:r>
              <a:rPr lang="en-US" dirty="0" smtClean="0"/>
              <a:t>Bonus Question: if compiled with </a:t>
            </a:r>
            <a:r>
              <a:rPr lang="en-US" b="1" dirty="0" smtClean="0">
                <a:solidFill>
                  <a:srgbClr val="3366FF"/>
                </a:solidFill>
                <a:latin typeface="Courier New" panose="02070309020205020404"/>
                <a:cs typeface="Courier New" panose="02070309020205020404"/>
              </a:rPr>
              <a:t>–m32</a:t>
            </a:r>
            <a:r>
              <a:rPr lang="en-US" dirty="0" smtClean="0"/>
              <a:t>, what will the output be?</a:t>
            </a:r>
            <a:endParaRPr lang="en-US" dirty="0"/>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panose="02070309020205020404"/>
                <a:cs typeface="Courier New" panose="02070309020205020404"/>
              </a:rPr>
              <a:t>#include &lt;</a:t>
            </a:r>
            <a:r>
              <a:rPr lang="en-US" sz="1400" b="1" dirty="0" err="1">
                <a:solidFill>
                  <a:srgbClr val="3366FF"/>
                </a:solidFill>
                <a:latin typeface="Courier New" panose="02070309020205020404"/>
                <a:cs typeface="Courier New" panose="02070309020205020404"/>
              </a:rPr>
              <a:t>stdlib.h</a:t>
            </a:r>
            <a:r>
              <a:rPr lang="en-US" sz="1400" b="1" dirty="0">
                <a:solidFill>
                  <a:srgbClr val="3366FF"/>
                </a:solidFill>
                <a:latin typeface="Courier New" panose="02070309020205020404"/>
                <a:cs typeface="Courier New" panose="02070309020205020404"/>
              </a:rPr>
              <a:t>&gt;</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#include &lt;</a:t>
            </a:r>
            <a:r>
              <a:rPr lang="en-US" sz="1400" b="1" dirty="0" err="1">
                <a:solidFill>
                  <a:srgbClr val="3366FF"/>
                </a:solidFill>
                <a:latin typeface="Courier New" panose="02070309020205020404"/>
                <a:cs typeface="Courier New" panose="02070309020205020404"/>
              </a:rPr>
              <a:t>stdio.h</a:t>
            </a:r>
            <a:r>
              <a:rPr lang="en-US" sz="1400" b="1" dirty="0">
                <a:solidFill>
                  <a:srgbClr val="3366FF"/>
                </a:solidFill>
                <a:latin typeface="Courier New" panose="02070309020205020404"/>
                <a:cs typeface="Courier New" panose="02070309020205020404"/>
              </a:rPr>
              <a:t>&gt;</a:t>
            </a:r>
            <a:endParaRPr lang="en-US" sz="1400" b="1" dirty="0">
              <a:solidFill>
                <a:srgbClr val="3366FF"/>
              </a:solidFill>
              <a:latin typeface="Courier New" panose="02070309020205020404"/>
              <a:cs typeface="Courier New" panose="02070309020205020404"/>
            </a:endParaRPr>
          </a:p>
          <a:p>
            <a:endParaRPr lang="en-US" sz="1400" b="1" dirty="0">
              <a:solidFill>
                <a:srgbClr val="3366FF"/>
              </a:solidFill>
              <a:latin typeface="Courier New" panose="02070309020205020404"/>
              <a:cs typeface="Courier New" panose="02070309020205020404"/>
            </a:endParaRPr>
          </a:p>
          <a:p>
            <a:r>
              <a:rPr lang="en-US" sz="1400" b="1" dirty="0" err="1">
                <a:solidFill>
                  <a:srgbClr val="3366FF"/>
                </a:solidFill>
                <a:latin typeface="Courier New" panose="02070309020205020404"/>
                <a:cs typeface="Courier New" panose="02070309020205020404"/>
              </a:rPr>
              <a:t>int</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main</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a:t>
            </a:r>
            <a:r>
              <a:rPr lang="en-US" sz="1400" b="1" dirty="0" err="1">
                <a:solidFill>
                  <a:srgbClr val="3366FF"/>
                </a:solidFill>
                <a:latin typeface="Courier New" panose="02070309020205020404"/>
                <a:cs typeface="Courier New" panose="02070309020205020404"/>
              </a:rPr>
              <a:t>int</a:t>
            </a:r>
            <a:r>
              <a:rPr lang="en-US" sz="1400" b="1" dirty="0">
                <a:solidFill>
                  <a:srgbClr val="3366FF"/>
                </a:solidFill>
                <a:latin typeface="Courier New" panose="02070309020205020404"/>
                <a:cs typeface="Courier New" panose="02070309020205020404"/>
              </a:rPr>
              <a:t> </a:t>
            </a:r>
            <a:r>
              <a:rPr lang="en-US" sz="1400" b="1" dirty="0" err="1">
                <a:solidFill>
                  <a:srgbClr val="3366FF"/>
                </a:solidFill>
                <a:latin typeface="Courier New" panose="02070309020205020404"/>
                <a:cs typeface="Courier New" panose="02070309020205020404"/>
              </a:rPr>
              <a:t>argc</a:t>
            </a:r>
            <a:r>
              <a:rPr lang="en-US" sz="1400" b="1" dirty="0">
                <a:solidFill>
                  <a:srgbClr val="3366FF"/>
                </a:solidFill>
                <a:latin typeface="Courier New" panose="02070309020205020404"/>
                <a:cs typeface="Courier New" panose="02070309020205020404"/>
              </a:rPr>
              <a:t>, char **</a:t>
            </a:r>
            <a:r>
              <a:rPr lang="en-US" sz="1400" b="1" dirty="0" err="1">
                <a:solidFill>
                  <a:srgbClr val="3366FF"/>
                </a:solidFill>
                <a:latin typeface="Courier New" panose="02070309020205020404"/>
                <a:cs typeface="Courier New" panose="02070309020205020404"/>
              </a:rPr>
              <a:t>argv</a:t>
            </a:r>
            <a:r>
              <a:rPr lang="en-US" sz="1400" b="1" dirty="0">
                <a:solidFill>
                  <a:srgbClr val="3366FF"/>
                </a:solidFill>
                <a:latin typeface="Courier New" panose="02070309020205020404"/>
                <a:cs typeface="Courier New" panose="02070309020205020404"/>
              </a:rPr>
              <a:t>)</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  //64 billion floats</a:t>
            </a:r>
            <a:endParaRPr lang="en-US"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size_t len    = 64 * 1024*1024*1024;</a:t>
            </a:r>
            <a:endParaRPr lang="sk-SK" sz="1400" b="1" dirty="0">
              <a:solidFill>
                <a:srgbClr val="3366FF"/>
              </a:solidFill>
              <a:latin typeface="Courier New" panose="02070309020205020404"/>
              <a:cs typeface="Courier New" panose="02070309020205020404"/>
            </a:endParaRPr>
          </a:p>
          <a:p>
            <a:endParaRPr lang="sk-SK"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//256GB allocation</a:t>
            </a:r>
            <a:endParaRPr lang="sk-SK"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float *buffer = </a:t>
            </a:r>
            <a:br>
              <a:rPr lang="sk-SK" sz="1400" b="1" dirty="0" smtClean="0">
                <a:solidFill>
                  <a:srgbClr val="3366FF"/>
                </a:solidFill>
                <a:latin typeface="Courier New" panose="02070309020205020404"/>
                <a:cs typeface="Courier New" panose="02070309020205020404"/>
              </a:rPr>
            </a:br>
            <a:r>
              <a:rPr lang="sk-SK" sz="1400" b="1" dirty="0" smtClean="0">
                <a:solidFill>
                  <a:srgbClr val="3366FF"/>
                </a:solidFill>
                <a:latin typeface="Courier New" panose="02070309020205020404"/>
                <a:cs typeface="Courier New" panose="02070309020205020404"/>
              </a:rPr>
              <a:t>             malloc</a:t>
            </a:r>
            <a:r>
              <a:rPr lang="sk-SK" sz="1400" b="1" dirty="0">
                <a:solidFill>
                  <a:srgbClr val="3366FF"/>
                </a:solidFill>
                <a:latin typeface="Courier New" panose="02070309020205020404"/>
                <a:cs typeface="Courier New" panose="02070309020205020404"/>
              </a:rPr>
              <a:t>(len*sizeof(float));</a:t>
            </a:r>
            <a:endParaRPr lang="sk-SK" sz="1400" b="1" dirty="0">
              <a:solidFill>
                <a:srgbClr val="3366FF"/>
              </a:solidFill>
              <a:latin typeface="Courier New" panose="02070309020205020404"/>
              <a:cs typeface="Courier New" panose="02070309020205020404"/>
            </a:endParaRPr>
          </a:p>
          <a:p>
            <a:endParaRPr lang="sk-SK"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if (NULL == buffer)</a:t>
            </a:r>
            <a:endParaRPr lang="sk-SK"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a:t>
            </a:r>
            <a:endParaRPr lang="sk-SK"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fprintf(stderr, "malloc failed\n");</a:t>
            </a:r>
            <a:endParaRPr lang="sk-SK" sz="1400" b="1" dirty="0">
              <a:solidFill>
                <a:srgbClr val="3366FF"/>
              </a:solidFill>
              <a:latin typeface="Courier New" panose="02070309020205020404"/>
              <a:cs typeface="Courier New" panose="02070309020205020404"/>
            </a:endParaRPr>
          </a:p>
          <a:p>
            <a:r>
              <a:rPr lang="is-IS" sz="1400" b="1" dirty="0">
                <a:solidFill>
                  <a:srgbClr val="3366FF"/>
                </a:solidFill>
                <a:latin typeface="Courier New" panose="02070309020205020404"/>
                <a:cs typeface="Courier New" panose="02070309020205020404"/>
              </a:rPr>
              <a:t>    return 1;</a:t>
            </a:r>
            <a:endParaRPr lang="is-IS" sz="1400" b="1" dirty="0">
              <a:solidFill>
                <a:srgbClr val="3366FF"/>
              </a:solidFill>
              <a:latin typeface="Courier New" panose="02070309020205020404"/>
              <a:cs typeface="Courier New" panose="02070309020205020404"/>
            </a:endParaRPr>
          </a:p>
          <a:p>
            <a:r>
              <a:rPr lang="is-IS" sz="1400" b="1" dirty="0">
                <a:solidFill>
                  <a:srgbClr val="3366FF"/>
                </a:solidFill>
                <a:latin typeface="Courier New" panose="02070309020205020404"/>
                <a:cs typeface="Courier New" panose="02070309020205020404"/>
              </a:rPr>
              <a:t>  }</a:t>
            </a:r>
            <a:endParaRPr lang="is-IS" sz="1400" b="1" dirty="0">
              <a:solidFill>
                <a:srgbClr val="3366FF"/>
              </a:solidFill>
              <a:latin typeface="Courier New" panose="02070309020205020404"/>
              <a:cs typeface="Courier New" panose="02070309020205020404"/>
            </a:endParaRPr>
          </a:p>
          <a:p>
            <a:endParaRPr lang="is-I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  </a:t>
            </a:r>
            <a:r>
              <a:rPr lang="en-US" sz="1400" b="1" dirty="0" err="1">
                <a:solidFill>
                  <a:srgbClr val="3366FF"/>
                </a:solidFill>
                <a:latin typeface="Courier New" panose="02070309020205020404"/>
                <a:cs typeface="Courier New" panose="02070309020205020404"/>
              </a:rPr>
              <a:t>printf</a:t>
            </a:r>
            <a:r>
              <a:rPr lang="en-US" sz="1400" b="1" dirty="0">
                <a:solidFill>
                  <a:srgbClr val="3366FF"/>
                </a:solidFill>
                <a:latin typeface="Courier New" panose="02070309020205020404"/>
                <a:cs typeface="Courier New" panose="02070309020205020404"/>
              </a:rPr>
              <a:t>("got </a:t>
            </a:r>
            <a:r>
              <a:rPr lang="en-US" sz="1400" b="1" dirty="0" err="1">
                <a:solidFill>
                  <a:srgbClr val="3366FF"/>
                </a:solidFill>
                <a:latin typeface="Courier New" panose="02070309020205020404"/>
                <a:cs typeface="Courier New" panose="02070309020205020404"/>
              </a:rPr>
              <a:t>ptr</a:t>
            </a:r>
            <a:r>
              <a:rPr lang="en-US" sz="1400" b="1" dirty="0">
                <a:solidFill>
                  <a:srgbClr val="3366FF"/>
                </a:solidFill>
                <a:latin typeface="Courier New" panose="02070309020205020404"/>
                <a:cs typeface="Courier New" panose="02070309020205020404"/>
              </a:rPr>
              <a:t> %p\n", buffer);</a:t>
            </a:r>
            <a:endParaRPr lang="en-US" sz="1400" b="1" dirty="0">
              <a:solidFill>
                <a:srgbClr val="3366FF"/>
              </a:solidFill>
              <a:latin typeface="Courier New" panose="02070309020205020404"/>
              <a:cs typeface="Courier New" panose="02070309020205020404"/>
            </a:endParaRPr>
          </a:p>
          <a:p>
            <a:r>
              <a:rPr lang="is-IS" sz="1400" b="1" dirty="0">
                <a:solidFill>
                  <a:srgbClr val="3366FF"/>
                </a:solidFill>
                <a:latin typeface="Courier New" panose="02070309020205020404"/>
                <a:cs typeface="Courier New" panose="02070309020205020404"/>
              </a:rPr>
              <a:t>  return 0;</a:t>
            </a:r>
            <a:endParaRPr lang="is-IS" sz="1400" b="1" dirty="0">
              <a:solidFill>
                <a:srgbClr val="3366FF"/>
              </a:solidFill>
              <a:latin typeface="Courier New" panose="02070309020205020404"/>
              <a:cs typeface="Courier New" panose="02070309020205020404"/>
            </a:endParaRPr>
          </a:p>
          <a:p>
            <a:r>
              <a:rPr lang="is-IS" sz="1400" b="1" dirty="0">
                <a:solidFill>
                  <a:srgbClr val="3366FF"/>
                </a:solidFill>
                <a:latin typeface="Courier New" panose="02070309020205020404"/>
                <a:cs typeface="Courier New" panose="02070309020205020404"/>
              </a:rPr>
              <a:t>}</a:t>
            </a:r>
            <a:endParaRPr lang="en-US" sz="1400" b="1" dirty="0">
              <a:solidFill>
                <a:srgbClr val="3366FF"/>
              </a:solidFill>
              <a:latin typeface="Courier New" panose="02070309020205020404"/>
              <a:cs typeface="Courier New" panose="020703090202050204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smtClean="0"/>
              <a:t>OpenCL Timeline</a:t>
            </a:r>
            <a:endParaRPr lang="en-GB" dirty="0"/>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smtClean="0"/>
              <a:t>Launched Jun’08 … 6 months from “</a:t>
            </a:r>
            <a:r>
              <a:rPr lang="en-GB" dirty="0" err="1" smtClean="0"/>
              <a:t>strawman</a:t>
            </a:r>
            <a:r>
              <a:rPr lang="en-GB" dirty="0" smtClean="0"/>
              <a:t>” to OpenCL 1.0</a:t>
            </a:r>
            <a:endParaRPr lang="en-GB" dirty="0" smtClean="0"/>
          </a:p>
          <a:p>
            <a:r>
              <a:rPr lang="en-GB" dirty="0" smtClean="0"/>
              <a:t>Rapid innovation to match pace of hardware innovation</a:t>
            </a:r>
            <a:endParaRPr lang="en-GB" dirty="0" smtClean="0"/>
          </a:p>
          <a:p>
            <a:pPr lvl="1"/>
            <a:r>
              <a:rPr lang="en-GB" dirty="0" smtClean="0"/>
              <a:t>18 months from 1.0 to 1.1 and from 1.1 to 1.2</a:t>
            </a:r>
            <a:endParaRPr lang="en-GB" dirty="0" smtClean="0"/>
          </a:p>
          <a:p>
            <a:pPr lvl="1"/>
            <a:r>
              <a:rPr lang="en-GB" dirty="0" smtClean="0"/>
              <a:t>Goal: a new OpenCL every 18-24 months</a:t>
            </a:r>
            <a:endParaRPr lang="en-GB" dirty="0" smtClean="0"/>
          </a:p>
          <a:p>
            <a:pPr lvl="1"/>
            <a:r>
              <a:rPr lang="en-GB" dirty="0" smtClean="0"/>
              <a:t>Committed to backwards compatibility to protect software investments</a:t>
            </a:r>
            <a:endParaRPr lang="en-GB" dirty="0"/>
          </a:p>
        </p:txBody>
      </p:sp>
      <p:sp>
        <p:nvSpPr>
          <p:cNvPr id="20" name="Line 4"/>
          <p:cNvSpPr>
            <a:spLocks noChangeShapeType="1"/>
          </p:cNvSpPr>
          <p:nvPr/>
        </p:nvSpPr>
        <p:spPr bwMode="auto">
          <a:xfrm>
            <a:off x="217935" y="5292263"/>
            <a:ext cx="8382000" cy="0"/>
          </a:xfrm>
          <a:prstGeom prst="line">
            <a:avLst/>
          </a:prstGeom>
          <a:noFill/>
          <a:ln w="28575">
            <a:solidFill>
              <a:schemeClr val="tx2"/>
            </a:solidFill>
            <a:round/>
            <a:tailEnd type="triangle" w="med" len="med"/>
          </a:ln>
        </p:spPr>
        <p:txBody>
          <a:bodyPr>
            <a:spAutoFit/>
          </a:bodyPr>
          <a:lstStyle/>
          <a:p>
            <a:pPr>
              <a:defRPr/>
            </a:pPr>
            <a:endParaRPr lang="en-US" b="1">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sp>
        <p:nvSpPr>
          <p:cNvPr id="21" name="Text Box 9"/>
          <p:cNvSpPr txBox="1">
            <a:spLocks noChangeArrowheads="1"/>
          </p:cNvSpPr>
          <p:nvPr/>
        </p:nvSpPr>
        <p:spPr bwMode="auto">
          <a:xfrm>
            <a:off x="6897" y="5559614"/>
            <a:ext cx="1828799" cy="871482"/>
          </a:xfrm>
          <a:prstGeom prst="rect">
            <a:avLst/>
          </a:prstGeom>
          <a:noFill/>
          <a:ln w="3175" algn="ctr">
            <a:noFill/>
            <a:miter lim="800000"/>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anose="020B0603020202020204" pitchFamily="34" charset="0"/>
                <a:ea typeface="Tahoma" panose="020B0604030504040204" pitchFamily="34" charset="0"/>
                <a:cs typeface="Tahoma" panose="020B0604030504040204" pitchFamily="34" charset="0"/>
              </a:rPr>
              <a:t>OpenCL 1.0 released. Conformance tests released Dec08</a:t>
            </a:r>
            <a:endParaRPr lang="en-US" sz="1400" b="1" dirty="0">
              <a:solidFill>
                <a:schemeClr val="tx2"/>
              </a:solidFill>
              <a:latin typeface="Trebuchet MS" panose="020B0603020202020204" pitchFamily="34" charset="0"/>
              <a:ea typeface="Tahoma" panose="020B0604030504040204" pitchFamily="34" charset="0"/>
              <a:cs typeface="Tahoma" panose="020B0604030504040204" pitchFamily="34" charset="0"/>
            </a:endParaRPr>
          </a:p>
        </p:txBody>
      </p:sp>
      <p:sp>
        <p:nvSpPr>
          <p:cNvPr id="22" name="Text Box 21"/>
          <p:cNvSpPr txBox="1">
            <a:spLocks noChangeArrowheads="1"/>
          </p:cNvSpPr>
          <p:nvPr/>
        </p:nvSpPr>
        <p:spPr bwMode="auto">
          <a:xfrm>
            <a:off x="314398" y="4876546"/>
            <a:ext cx="928600" cy="400071"/>
          </a:xfrm>
          <a:prstGeom prst="rect">
            <a:avLst/>
          </a:prstGeom>
          <a:noFill/>
          <a:ln w="3175" algn="ctr">
            <a:noFill/>
            <a:miter lim="800000"/>
          </a:ln>
        </p:spPr>
        <p:txBody>
          <a:bodyPr wrap="none" lIns="91398" tIns="45701" rIns="91398" bIns="45701">
            <a:spAutoFit/>
          </a:bodyPr>
          <a:lstStyle/>
          <a:p>
            <a:pPr>
              <a:defRPr/>
            </a:pPr>
            <a:r>
              <a:rPr lang="en-US" sz="2000" b="1" dirty="0">
                <a:solidFill>
                  <a:schemeClr val="accent2"/>
                </a:solidFill>
                <a:latin typeface="Trebuchet MS" panose="020B0603020202020204" pitchFamily="34" charset="0"/>
                <a:ea typeface="Tahoma" panose="020B0604030504040204" pitchFamily="34" charset="0"/>
                <a:cs typeface="Tahoma" panose="020B0604030504040204" pitchFamily="34" charset="0"/>
              </a:rPr>
              <a:t>Dec08</a:t>
            </a:r>
            <a:endParaRPr lang="en-US" sz="2000" b="1" dirty="0">
              <a:solidFill>
                <a:schemeClr val="accent2"/>
              </a:solidFill>
              <a:latin typeface="Trebuchet MS" panose="020B0603020202020204" pitchFamily="34" charset="0"/>
              <a:ea typeface="Tahoma" panose="020B0604030504040204" pitchFamily="34" charset="0"/>
              <a:cs typeface="Tahoma" panose="020B0604030504040204" pitchFamily="34" charset="0"/>
            </a:endParaRPr>
          </a:p>
        </p:txBody>
      </p:sp>
      <p:sp>
        <p:nvSpPr>
          <p:cNvPr id="23" name="Line 25"/>
          <p:cNvSpPr>
            <a:spLocks noChangeShapeType="1"/>
          </p:cNvSpPr>
          <p:nvPr/>
        </p:nvSpPr>
        <p:spPr bwMode="auto">
          <a:xfrm flipV="1">
            <a:off x="751334" y="5326040"/>
            <a:ext cx="0" cy="228600"/>
          </a:xfrm>
          <a:prstGeom prst="line">
            <a:avLst/>
          </a:prstGeom>
          <a:noFill/>
          <a:ln w="19050" cmpd="sng">
            <a:solidFill>
              <a:schemeClr val="tx2"/>
            </a:solidFill>
            <a:round/>
            <a:tailEnd type="triangle" w="med" len="med"/>
          </a:ln>
          <a:effectLst/>
        </p:spPr>
        <p:txBody>
          <a:bodyPr wrap="none">
            <a:spAutoFit/>
          </a:bodyPr>
          <a:lstStyle/>
          <a:p>
            <a:pPr>
              <a:defRPr/>
            </a:pPr>
            <a:endParaRPr lang="en-US" b="1">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sp>
        <p:nvSpPr>
          <p:cNvPr id="24" name="Text Box 22"/>
          <p:cNvSpPr txBox="1">
            <a:spLocks noChangeArrowheads="1"/>
          </p:cNvSpPr>
          <p:nvPr/>
        </p:nvSpPr>
        <p:spPr bwMode="auto">
          <a:xfrm>
            <a:off x="2165543" y="5277029"/>
            <a:ext cx="924718" cy="400071"/>
          </a:xfrm>
          <a:prstGeom prst="rect">
            <a:avLst/>
          </a:prstGeom>
          <a:noFill/>
          <a:ln w="3175" algn="ctr">
            <a:noFill/>
            <a:miter lim="800000"/>
          </a:ln>
        </p:spPr>
        <p:txBody>
          <a:bodyPr wrap="none" lIns="91398" tIns="45701" rIns="91398" bIns="45701">
            <a:spAutoFit/>
          </a:bodyPr>
          <a:lstStyle/>
          <a:p>
            <a:pPr>
              <a:defRPr/>
            </a:pPr>
            <a:r>
              <a:rPr lang="en-US" sz="2000" b="1" dirty="0" smtClean="0">
                <a:solidFill>
                  <a:schemeClr val="accent2"/>
                </a:solidFill>
                <a:latin typeface="Trebuchet MS" panose="020B0603020202020204" pitchFamily="34" charset="0"/>
                <a:ea typeface="Tahoma" panose="020B0604030504040204" pitchFamily="34" charset="0"/>
                <a:cs typeface="Tahoma" panose="020B0604030504040204" pitchFamily="34" charset="0"/>
              </a:rPr>
              <a:t>Jun10</a:t>
            </a:r>
            <a:endParaRPr lang="en-US" sz="2000" b="1" dirty="0">
              <a:solidFill>
                <a:schemeClr val="accent2"/>
              </a:solidFill>
              <a:latin typeface="Trebuchet MS" panose="020B0603020202020204" pitchFamily="34" charset="0"/>
              <a:ea typeface="Tahoma" panose="020B0604030504040204" pitchFamily="34" charset="0"/>
              <a:cs typeface="Tahoma" panose="020B0604030504040204" pitchFamily="34" charset="0"/>
            </a:endParaRPr>
          </a:p>
        </p:txBody>
      </p:sp>
      <p:sp>
        <p:nvSpPr>
          <p:cNvPr id="25" name="Text Box 9"/>
          <p:cNvSpPr txBox="1">
            <a:spLocks noChangeArrowheads="1"/>
          </p:cNvSpPr>
          <p:nvPr/>
        </p:nvSpPr>
        <p:spPr bwMode="auto">
          <a:xfrm>
            <a:off x="1691680" y="4156466"/>
            <a:ext cx="1800200" cy="871482"/>
          </a:xfrm>
          <a:prstGeom prst="rect">
            <a:avLst/>
          </a:prstGeom>
          <a:noFill/>
          <a:ln w="3175" algn="ctr">
            <a:noFill/>
            <a:miter lim="800000"/>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anose="020B0603020202020204" pitchFamily="34" charset="0"/>
                <a:ea typeface="Tahoma" panose="020B0604030504040204" pitchFamily="34" charset="0"/>
                <a:cs typeface="Tahoma" panose="020B0604030504040204" pitchFamily="34" charset="0"/>
              </a:rPr>
              <a:t>OpenCL </a:t>
            </a:r>
            <a:r>
              <a:rPr lang="en-US" sz="1400" b="1" dirty="0">
                <a:solidFill>
                  <a:schemeClr val="tx2"/>
                </a:solidFill>
                <a:latin typeface="Trebuchet MS" panose="020B0603020202020204" pitchFamily="34" charset="0"/>
                <a:ea typeface="Tahoma" panose="020B0604030504040204" pitchFamily="34" charset="0"/>
                <a:cs typeface="Tahoma" panose="020B0604030504040204" pitchFamily="34" charset="0"/>
              </a:rPr>
              <a:t>1.1 </a:t>
            </a:r>
            <a:br>
              <a:rPr lang="en-US" sz="1400" b="1" dirty="0" smtClean="0">
                <a:solidFill>
                  <a:schemeClr val="tx2"/>
                </a:solidFill>
                <a:latin typeface="Trebuchet MS" panose="020B0603020202020204" pitchFamily="34" charset="0"/>
                <a:ea typeface="Tahoma" panose="020B0604030504040204" pitchFamily="34" charset="0"/>
                <a:cs typeface="Tahoma" panose="020B0604030504040204" pitchFamily="34" charset="0"/>
              </a:rPr>
            </a:br>
            <a:r>
              <a:rPr lang="en-US" sz="1400" b="1" dirty="0" smtClean="0">
                <a:solidFill>
                  <a:schemeClr val="tx2"/>
                </a:solidFill>
                <a:latin typeface="Trebuchet MS" panose="020B0603020202020204" pitchFamily="34" charset="0"/>
                <a:ea typeface="Tahoma" panose="020B0604030504040204" pitchFamily="34" charset="0"/>
                <a:cs typeface="Tahoma" panose="020B0604030504040204" pitchFamily="34" charset="0"/>
              </a:rPr>
              <a:t>Specification and </a:t>
            </a:r>
            <a:br>
              <a:rPr lang="en-US" sz="1400" b="1" dirty="0" smtClean="0">
                <a:solidFill>
                  <a:schemeClr val="tx2"/>
                </a:solidFill>
                <a:latin typeface="Trebuchet MS" panose="020B0603020202020204" pitchFamily="34" charset="0"/>
                <a:ea typeface="Tahoma" panose="020B0604030504040204" pitchFamily="34" charset="0"/>
                <a:cs typeface="Tahoma" panose="020B0604030504040204" pitchFamily="34" charset="0"/>
              </a:rPr>
            </a:br>
            <a:r>
              <a:rPr lang="en-US" sz="1400" b="1" dirty="0" smtClean="0">
                <a:solidFill>
                  <a:schemeClr val="tx2"/>
                </a:solidFill>
                <a:latin typeface="Trebuchet MS" panose="020B0603020202020204" pitchFamily="34" charset="0"/>
                <a:ea typeface="Tahoma" panose="020B0604030504040204" pitchFamily="34" charset="0"/>
                <a:cs typeface="Tahoma" panose="020B0604030504040204" pitchFamily="34" charset="0"/>
              </a:rPr>
              <a:t>conformance tests </a:t>
            </a:r>
            <a:br>
              <a:rPr lang="en-US" sz="1400" b="1" dirty="0" smtClean="0">
                <a:solidFill>
                  <a:schemeClr val="tx2"/>
                </a:solidFill>
                <a:latin typeface="Trebuchet MS" panose="020B0603020202020204" pitchFamily="34" charset="0"/>
                <a:ea typeface="Tahoma" panose="020B0604030504040204" pitchFamily="34" charset="0"/>
                <a:cs typeface="Tahoma" panose="020B0604030504040204" pitchFamily="34" charset="0"/>
              </a:rPr>
            </a:br>
            <a:r>
              <a:rPr lang="en-US" sz="1400" b="1" dirty="0" smtClean="0">
                <a:solidFill>
                  <a:schemeClr val="tx2"/>
                </a:solidFill>
                <a:latin typeface="Trebuchet MS" panose="020B0603020202020204" pitchFamily="34" charset="0"/>
                <a:ea typeface="Tahoma" panose="020B0604030504040204" pitchFamily="34" charset="0"/>
                <a:cs typeface="Tahoma" panose="020B0604030504040204" pitchFamily="34" charset="0"/>
              </a:rPr>
              <a:t>released </a:t>
            </a:r>
            <a:endParaRPr lang="en-US" sz="1400" b="1" dirty="0">
              <a:solidFill>
                <a:schemeClr val="tx2"/>
              </a:solidFill>
              <a:latin typeface="Trebuchet MS" panose="020B0603020202020204" pitchFamily="34" charset="0"/>
              <a:ea typeface="Tahoma" panose="020B0604030504040204" pitchFamily="34" charset="0"/>
              <a:cs typeface="Tahoma" panose="020B0604030504040204" pitchFamily="34" charset="0"/>
            </a:endParaRPr>
          </a:p>
        </p:txBody>
      </p:sp>
      <p:sp>
        <p:nvSpPr>
          <p:cNvPr id="26" name="Line 25"/>
          <p:cNvSpPr>
            <a:spLocks noChangeShapeType="1"/>
          </p:cNvSpPr>
          <p:nvPr/>
        </p:nvSpPr>
        <p:spPr bwMode="auto">
          <a:xfrm>
            <a:off x="2591257" y="4988065"/>
            <a:ext cx="0" cy="244226"/>
          </a:xfrm>
          <a:prstGeom prst="line">
            <a:avLst/>
          </a:prstGeom>
          <a:noFill/>
          <a:ln w="19050" cmpd="sng">
            <a:solidFill>
              <a:schemeClr val="tx2"/>
            </a:solidFill>
            <a:round/>
            <a:tailEnd type="triangle" w="med" len="med"/>
          </a:ln>
          <a:effectLst/>
        </p:spPr>
        <p:txBody>
          <a:bodyPr wrap="square">
            <a:spAutoFit/>
          </a:bodyPr>
          <a:lstStyle/>
          <a:p>
            <a:pPr>
              <a:defRPr/>
            </a:pPr>
            <a:endParaRPr lang="en-US" b="1">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sp>
        <p:nvSpPr>
          <p:cNvPr id="27" name="Text Box 22"/>
          <p:cNvSpPr txBox="1">
            <a:spLocks noChangeArrowheads="1"/>
          </p:cNvSpPr>
          <p:nvPr/>
        </p:nvSpPr>
        <p:spPr bwMode="auto">
          <a:xfrm>
            <a:off x="4133485" y="4876546"/>
            <a:ext cx="936740" cy="400071"/>
          </a:xfrm>
          <a:prstGeom prst="rect">
            <a:avLst/>
          </a:prstGeom>
          <a:noFill/>
          <a:ln w="3175" algn="ctr">
            <a:noFill/>
            <a:miter lim="800000"/>
          </a:ln>
        </p:spPr>
        <p:txBody>
          <a:bodyPr wrap="none" lIns="91398" tIns="45701" rIns="91398" bIns="45701">
            <a:spAutoFit/>
          </a:bodyPr>
          <a:lstStyle/>
          <a:p>
            <a:pPr>
              <a:defRPr/>
            </a:pPr>
            <a:r>
              <a:rPr lang="en-US" sz="2000" b="1" dirty="0" smtClean="0">
                <a:solidFill>
                  <a:schemeClr val="accent2"/>
                </a:solidFill>
                <a:latin typeface="Trebuchet MS" panose="020B0603020202020204" pitchFamily="34" charset="0"/>
                <a:ea typeface="Tahoma" panose="020B0604030504040204" pitchFamily="34" charset="0"/>
                <a:cs typeface="Tahoma" panose="020B0604030504040204" pitchFamily="34" charset="0"/>
              </a:rPr>
              <a:t>Nov11</a:t>
            </a:r>
            <a:endParaRPr lang="en-US" sz="2000" b="1" dirty="0">
              <a:solidFill>
                <a:schemeClr val="accent2"/>
              </a:solidFill>
              <a:latin typeface="Trebuchet MS" panose="020B0603020202020204" pitchFamily="34" charset="0"/>
              <a:ea typeface="Tahoma" panose="020B0604030504040204" pitchFamily="34" charset="0"/>
              <a:cs typeface="Tahoma" panose="020B0604030504040204" pitchFamily="34" charset="0"/>
            </a:endParaRPr>
          </a:p>
        </p:txBody>
      </p:sp>
      <p:sp>
        <p:nvSpPr>
          <p:cNvPr id="28" name="Line 25"/>
          <p:cNvSpPr>
            <a:spLocks noChangeShapeType="1"/>
          </p:cNvSpPr>
          <p:nvPr/>
        </p:nvSpPr>
        <p:spPr bwMode="auto">
          <a:xfrm flipV="1">
            <a:off x="4580039" y="5318594"/>
            <a:ext cx="0" cy="228600"/>
          </a:xfrm>
          <a:prstGeom prst="line">
            <a:avLst/>
          </a:prstGeom>
          <a:noFill/>
          <a:ln w="19050" cmpd="sng">
            <a:solidFill>
              <a:schemeClr val="tx2"/>
            </a:solidFill>
            <a:round/>
            <a:tailEnd type="triangle" w="med" len="med"/>
          </a:ln>
        </p:spPr>
        <p:txBody>
          <a:bodyPr wrap="none">
            <a:spAutoFit/>
          </a:bodyPr>
          <a:lstStyle/>
          <a:p>
            <a:pPr>
              <a:defRPr/>
            </a:pPr>
            <a:endParaRPr lang="en-US" b="1">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sp>
        <p:nvSpPr>
          <p:cNvPr id="29" name="Text Box 9"/>
          <p:cNvSpPr txBox="1">
            <a:spLocks noChangeArrowheads="1"/>
          </p:cNvSpPr>
          <p:nvPr/>
        </p:nvSpPr>
        <p:spPr bwMode="auto">
          <a:xfrm>
            <a:off x="3684342" y="5559614"/>
            <a:ext cx="1791393" cy="871482"/>
          </a:xfrm>
          <a:prstGeom prst="rect">
            <a:avLst/>
          </a:prstGeom>
          <a:noFill/>
          <a:ln w="3175" algn="ctr">
            <a:noFill/>
            <a:miter lim="800000"/>
          </a:ln>
        </p:spPr>
        <p:txBody>
          <a:bodyPr wrap="square" lIns="91398" tIns="45701" rIns="91398" bIns="45701">
            <a:spAutoFit/>
          </a:bodyPr>
          <a:lstStyle>
            <a:defPPr>
              <a:defRPr lang="en-US"/>
            </a:defPPr>
            <a:lvl1pPr algn="ctr">
              <a:lnSpc>
                <a:spcPct val="80000"/>
              </a:lnSpc>
              <a:defRPr sz="1200" b="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nSpc>
                <a:spcPct val="90000"/>
              </a:lnSpc>
            </a:pPr>
            <a:r>
              <a:rPr lang="en-US" sz="1400" dirty="0">
                <a:solidFill>
                  <a:schemeClr val="tx2"/>
                </a:solidFill>
                <a:latin typeface="Trebuchet MS" panose="020B0603020202020204" pitchFamily="34" charset="0"/>
              </a:rPr>
              <a:t>OpenCL 1.2 </a:t>
            </a:r>
            <a:br>
              <a:rPr lang="en-US" sz="1400" dirty="0">
                <a:solidFill>
                  <a:schemeClr val="tx2"/>
                </a:solidFill>
                <a:latin typeface="Trebuchet MS" panose="020B0603020202020204" pitchFamily="34" charset="0"/>
              </a:rPr>
            </a:br>
            <a:r>
              <a:rPr lang="en-US" sz="1400" dirty="0">
                <a:solidFill>
                  <a:schemeClr val="tx2"/>
                </a:solidFill>
                <a:latin typeface="Trebuchet MS" panose="020B0603020202020204" pitchFamily="34" charset="0"/>
              </a:rPr>
              <a:t>Specification and conformance tests </a:t>
            </a:r>
            <a:r>
              <a:rPr lang="en-US" sz="1400" dirty="0" smtClean="0">
                <a:solidFill>
                  <a:schemeClr val="tx2"/>
                </a:solidFill>
                <a:latin typeface="Trebuchet MS" panose="020B0603020202020204" pitchFamily="34" charset="0"/>
              </a:rPr>
              <a:t>released</a:t>
            </a:r>
            <a:endParaRPr lang="en-US" sz="1400" dirty="0">
              <a:solidFill>
                <a:schemeClr val="tx2"/>
              </a:solidFill>
              <a:latin typeface="Trebuchet MS" panose="020B0603020202020204" pitchFamily="34" charset="0"/>
            </a:endParaRPr>
          </a:p>
        </p:txBody>
      </p:sp>
      <p:sp>
        <p:nvSpPr>
          <p:cNvPr id="30" name="Text Box 22"/>
          <p:cNvSpPr txBox="1">
            <a:spLocks noChangeArrowheads="1"/>
          </p:cNvSpPr>
          <p:nvPr/>
        </p:nvSpPr>
        <p:spPr bwMode="auto">
          <a:xfrm>
            <a:off x="7884368" y="4869160"/>
            <a:ext cx="998657" cy="307777"/>
          </a:xfrm>
          <a:prstGeom prst="rect">
            <a:avLst/>
          </a:prstGeom>
          <a:noFill/>
          <a:ln w="3175" algn="ctr">
            <a:noFill/>
            <a:miter lim="800000"/>
          </a:ln>
        </p:spPr>
        <p:txBody>
          <a:bodyPr wrap="square" lIns="0" tIns="0" rIns="0" bIns="0">
            <a:spAutoFit/>
          </a:bodyPr>
          <a:lstStyle/>
          <a:p>
            <a:pPr algn="ctr">
              <a:defRPr/>
            </a:pPr>
            <a:r>
              <a:rPr lang="en-US" sz="2000" b="1" dirty="0" smtClean="0">
                <a:solidFill>
                  <a:schemeClr val="accent2"/>
                </a:solidFill>
                <a:latin typeface="Trebuchet MS" panose="020B0603020202020204" pitchFamily="34" charset="0"/>
                <a:ea typeface="Tahoma" panose="020B0604030504040204" pitchFamily="34" charset="0"/>
                <a:cs typeface="Tahoma" panose="020B0604030504040204" pitchFamily="34" charset="0"/>
              </a:rPr>
              <a:t>Nov13</a:t>
            </a:r>
            <a:endParaRPr lang="en-US" sz="2000" b="1" dirty="0">
              <a:solidFill>
                <a:schemeClr val="accent2"/>
              </a:solidFill>
              <a:latin typeface="Trebuchet MS" panose="020B0603020202020204" pitchFamily="34" charset="0"/>
              <a:ea typeface="Tahoma" panose="020B0604030504040204" pitchFamily="34" charset="0"/>
              <a:cs typeface="Tahoma" panose="020B0604030504040204" pitchFamily="34" charset="0"/>
            </a:endParaRPr>
          </a:p>
        </p:txBody>
      </p:sp>
      <p:sp>
        <p:nvSpPr>
          <p:cNvPr id="31" name="Line 25"/>
          <p:cNvSpPr>
            <a:spLocks noChangeShapeType="1"/>
          </p:cNvSpPr>
          <p:nvPr/>
        </p:nvSpPr>
        <p:spPr bwMode="auto">
          <a:xfrm flipV="1">
            <a:off x="8428832" y="5306174"/>
            <a:ext cx="0" cy="228600"/>
          </a:xfrm>
          <a:prstGeom prst="line">
            <a:avLst/>
          </a:prstGeom>
          <a:noFill/>
          <a:ln w="19050" cmpd="sng">
            <a:solidFill>
              <a:schemeClr val="tx2"/>
            </a:solidFill>
            <a:round/>
            <a:tailEnd type="triangle" w="med" len="med"/>
          </a:ln>
        </p:spPr>
        <p:txBody>
          <a:bodyPr wrap="none">
            <a:spAutoFit/>
          </a:bodyPr>
          <a:lstStyle/>
          <a:p>
            <a:pPr>
              <a:defRPr/>
            </a:pPr>
            <a:endParaRPr lang="en-US" b="1">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sp>
        <p:nvSpPr>
          <p:cNvPr id="32" name="Text Box 9"/>
          <p:cNvSpPr txBox="1">
            <a:spLocks noChangeArrowheads="1"/>
          </p:cNvSpPr>
          <p:nvPr/>
        </p:nvSpPr>
        <p:spPr bwMode="auto">
          <a:xfrm>
            <a:off x="7236296" y="5596626"/>
            <a:ext cx="1863401" cy="1065381"/>
          </a:xfrm>
          <a:prstGeom prst="rect">
            <a:avLst/>
          </a:prstGeom>
          <a:noFill/>
          <a:ln w="3175" algn="ctr">
            <a:noFill/>
            <a:miter lim="800000"/>
          </a:ln>
        </p:spPr>
        <p:txBody>
          <a:bodyPr wrap="square" lIns="91398" tIns="45701" rIns="91398" bIns="45701">
            <a:spAutoFit/>
          </a:bodyPr>
          <a:lstStyle>
            <a:defPPr>
              <a:defRPr lang="en-US"/>
            </a:defPPr>
            <a:lvl1pPr algn="ctr">
              <a:lnSpc>
                <a:spcPct val="80000"/>
              </a:lnSpc>
              <a:defRPr sz="1200" b="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nSpc>
                <a:spcPct val="90000"/>
              </a:lnSpc>
            </a:pPr>
            <a:r>
              <a:rPr lang="en-US" sz="1400" dirty="0">
                <a:solidFill>
                  <a:schemeClr val="tx2"/>
                </a:solidFill>
                <a:latin typeface="Trebuchet MS" panose="020B0603020202020204" pitchFamily="34" charset="0"/>
              </a:rPr>
              <a:t>OpenCL </a:t>
            </a:r>
            <a:r>
              <a:rPr lang="en-US" sz="1400" dirty="0" smtClean="0">
                <a:solidFill>
                  <a:schemeClr val="tx2"/>
                </a:solidFill>
                <a:latin typeface="Trebuchet MS" panose="020B0603020202020204" pitchFamily="34" charset="0"/>
              </a:rPr>
              <a:t> 2.0 </a:t>
            </a:r>
            <a:br>
              <a:rPr lang="en-US" sz="1400" dirty="0">
                <a:solidFill>
                  <a:schemeClr val="tx2"/>
                </a:solidFill>
                <a:latin typeface="Trebuchet MS" panose="020B0603020202020204" pitchFamily="34" charset="0"/>
              </a:rPr>
            </a:br>
            <a:r>
              <a:rPr lang="en-US" sz="1400" dirty="0">
                <a:solidFill>
                  <a:schemeClr val="tx2"/>
                </a:solidFill>
                <a:latin typeface="Trebuchet MS" panose="020B0603020202020204" pitchFamily="34" charset="0"/>
              </a:rPr>
              <a:t>Specification </a:t>
            </a:r>
            <a:r>
              <a:rPr lang="en-US" sz="1400" dirty="0" smtClean="0">
                <a:solidFill>
                  <a:schemeClr val="tx2"/>
                </a:solidFill>
                <a:latin typeface="Trebuchet MS" panose="020B0603020202020204" pitchFamily="34" charset="0"/>
              </a:rPr>
              <a:t>finalized and </a:t>
            </a:r>
            <a:r>
              <a:rPr lang="en-US" sz="1400" dirty="0">
                <a:solidFill>
                  <a:schemeClr val="tx2"/>
                </a:solidFill>
                <a:latin typeface="Trebuchet MS" panose="020B0603020202020204" pitchFamily="34" charset="0"/>
              </a:rPr>
              <a:t>conformance tests </a:t>
            </a:r>
            <a:r>
              <a:rPr lang="en-US" sz="1400" dirty="0" smtClean="0">
                <a:solidFill>
                  <a:schemeClr val="tx2"/>
                </a:solidFill>
                <a:latin typeface="Trebuchet MS" panose="020B0603020202020204" pitchFamily="34" charset="0"/>
              </a:rPr>
              <a:t>released</a:t>
            </a:r>
            <a:endParaRPr lang="en-US" sz="1400" dirty="0">
              <a:solidFill>
                <a:schemeClr val="tx2"/>
              </a:solidFill>
              <a:latin typeface="Trebuchet MS" panose="020B0603020202020204" pitchFamily="34" charset="0"/>
            </a:endParaRPr>
          </a:p>
        </p:txBody>
      </p:sp>
      <p:sp>
        <p:nvSpPr>
          <p:cNvPr id="33" name="Text Box 22"/>
          <p:cNvSpPr txBox="1">
            <a:spLocks noChangeArrowheads="1"/>
          </p:cNvSpPr>
          <p:nvPr/>
        </p:nvSpPr>
        <p:spPr bwMode="auto">
          <a:xfrm>
            <a:off x="6204143" y="5282630"/>
            <a:ext cx="848951" cy="400071"/>
          </a:xfrm>
          <a:prstGeom prst="rect">
            <a:avLst/>
          </a:prstGeom>
          <a:noFill/>
          <a:ln w="3175" algn="ctr">
            <a:noFill/>
            <a:miter lim="800000"/>
          </a:ln>
        </p:spPr>
        <p:txBody>
          <a:bodyPr wrap="none" lIns="91398" tIns="45701" rIns="91398" bIns="45701">
            <a:spAutoFit/>
          </a:bodyPr>
          <a:lstStyle/>
          <a:p>
            <a:pPr>
              <a:defRPr/>
            </a:pPr>
            <a:r>
              <a:rPr lang="en-US" sz="2000" b="1" dirty="0" smtClean="0">
                <a:solidFill>
                  <a:schemeClr val="accent2"/>
                </a:solidFill>
                <a:latin typeface="Trebuchet MS" panose="020B0603020202020204" pitchFamily="34" charset="0"/>
                <a:ea typeface="Tahoma" panose="020B0604030504040204" pitchFamily="34" charset="0"/>
                <a:cs typeface="Tahoma" panose="020B0604030504040204" pitchFamily="34" charset="0"/>
              </a:rPr>
              <a:t>Jul13</a:t>
            </a:r>
            <a:endParaRPr lang="en-US" sz="2000" b="1" dirty="0">
              <a:solidFill>
                <a:schemeClr val="accent2"/>
              </a:solidFill>
              <a:latin typeface="Trebuchet MS" panose="020B0603020202020204" pitchFamily="34" charset="0"/>
              <a:ea typeface="Tahoma" panose="020B0604030504040204" pitchFamily="34" charset="0"/>
              <a:cs typeface="Tahoma" panose="020B0604030504040204" pitchFamily="34" charset="0"/>
            </a:endParaRPr>
          </a:p>
        </p:txBody>
      </p:sp>
      <p:sp>
        <p:nvSpPr>
          <p:cNvPr id="34" name="Text Box 9"/>
          <p:cNvSpPr txBox="1">
            <a:spLocks noChangeArrowheads="1"/>
          </p:cNvSpPr>
          <p:nvPr/>
        </p:nvSpPr>
        <p:spPr bwMode="auto">
          <a:xfrm>
            <a:off x="5549102" y="4077072"/>
            <a:ext cx="2047234" cy="871482"/>
          </a:xfrm>
          <a:prstGeom prst="rect">
            <a:avLst/>
          </a:prstGeom>
          <a:noFill/>
          <a:ln w="3175" algn="ctr">
            <a:noFill/>
            <a:miter lim="800000"/>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anose="020B0603020202020204" pitchFamily="34" charset="0"/>
                <a:ea typeface="Tahoma" panose="020B0604030504040204" pitchFamily="34" charset="0"/>
                <a:cs typeface="Tahoma" panose="020B0604030504040204" pitchFamily="34" charset="0"/>
              </a:rPr>
              <a:t>OpenCL 2.0 </a:t>
            </a:r>
            <a:br>
              <a:rPr lang="en-US" sz="1400" b="1" dirty="0" smtClean="0">
                <a:solidFill>
                  <a:schemeClr val="tx2"/>
                </a:solidFill>
                <a:latin typeface="Trebuchet MS" panose="020B0603020202020204" pitchFamily="34" charset="0"/>
                <a:ea typeface="Tahoma" panose="020B0604030504040204" pitchFamily="34" charset="0"/>
                <a:cs typeface="Tahoma" panose="020B0604030504040204" pitchFamily="34" charset="0"/>
              </a:rPr>
            </a:br>
            <a:r>
              <a:rPr lang="en-US" sz="1400" b="1" dirty="0" smtClean="0">
                <a:solidFill>
                  <a:schemeClr val="tx2"/>
                </a:solidFill>
                <a:latin typeface="Trebuchet MS" panose="020B0603020202020204" pitchFamily="34" charset="0"/>
                <a:ea typeface="Tahoma" panose="020B0604030504040204" pitchFamily="34" charset="0"/>
                <a:cs typeface="Tahoma" panose="020B0604030504040204" pitchFamily="34" charset="0"/>
              </a:rPr>
              <a:t>Provisional Specification released for public review</a:t>
            </a:r>
            <a:endParaRPr lang="en-US" sz="1400" b="1" dirty="0">
              <a:solidFill>
                <a:schemeClr val="tx2"/>
              </a:solidFill>
              <a:latin typeface="Trebuchet MS" panose="020B0603020202020204" pitchFamily="34" charset="0"/>
              <a:ea typeface="Tahoma" panose="020B0604030504040204" pitchFamily="34" charset="0"/>
              <a:cs typeface="Tahoma" panose="020B0604030504040204" pitchFamily="34" charset="0"/>
            </a:endParaRPr>
          </a:p>
        </p:txBody>
      </p:sp>
      <p:sp>
        <p:nvSpPr>
          <p:cNvPr id="35" name="Line 25"/>
          <p:cNvSpPr>
            <a:spLocks noChangeShapeType="1"/>
          </p:cNvSpPr>
          <p:nvPr/>
        </p:nvSpPr>
        <p:spPr bwMode="auto">
          <a:xfrm>
            <a:off x="6629857" y="4993666"/>
            <a:ext cx="0" cy="244226"/>
          </a:xfrm>
          <a:prstGeom prst="line">
            <a:avLst/>
          </a:prstGeom>
          <a:noFill/>
          <a:ln w="19050" cmpd="sng">
            <a:solidFill>
              <a:schemeClr val="tx2"/>
            </a:solidFill>
            <a:round/>
            <a:tailEnd type="triangle" w="med" len="med"/>
          </a:ln>
          <a:effectLst/>
        </p:spPr>
        <p:txBody>
          <a:bodyPr wrap="square">
            <a:spAutoFit/>
          </a:bodyPr>
          <a:lstStyle/>
          <a:p>
            <a:pPr>
              <a:defRPr/>
            </a:pPr>
            <a:endParaRPr lang="en-US" b="1">
              <a:solidFill>
                <a:schemeClr val="tx1"/>
              </a:solidFill>
              <a:latin typeface="Trebuchet MS" panose="020B0603020202020204" pitchFamily="34" charset="0"/>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7664" y="2204864"/>
            <a:ext cx="5688632" cy="2062103"/>
          </a:xfrm>
          <a:prstGeom prst="rect">
            <a:avLst/>
          </a:prstGeom>
          <a:noFill/>
        </p:spPr>
        <p:txBody>
          <a:bodyPr wrap="square" rtlCol="0">
            <a:spAutoFit/>
          </a:bodyPr>
          <a:lstStyle/>
          <a:p>
            <a:r>
              <a:rPr lang="en-US" sz="3200" dirty="0" smtClean="0">
                <a:solidFill>
                  <a:srgbClr val="000000"/>
                </a:solidFill>
                <a:latin typeface="Menlo" panose="020B0609030804020204"/>
                <a:ea typeface="Menlo" panose="020B0609030804020204"/>
                <a:cs typeface="Menlo" panose="020B0609030804020204"/>
              </a:rPr>
              <a:t>% </a:t>
            </a:r>
            <a:r>
              <a:rPr lang="en-US" sz="3200" dirty="0" err="1">
                <a:solidFill>
                  <a:srgbClr val="000000"/>
                </a:solidFill>
                <a:latin typeface="Menlo" panose="020B0609030804020204"/>
                <a:ea typeface="Menlo" panose="020B0609030804020204"/>
                <a:cs typeface="Menlo" panose="020B0609030804020204"/>
              </a:rPr>
              <a:t>gcc</a:t>
            </a:r>
            <a:r>
              <a:rPr lang="en-US" sz="3200" dirty="0">
                <a:solidFill>
                  <a:srgbClr val="000000"/>
                </a:solidFill>
                <a:latin typeface="Menlo" panose="020B0609030804020204"/>
                <a:ea typeface="Menlo" panose="020B0609030804020204"/>
                <a:cs typeface="Menlo" panose="020B0609030804020204"/>
              </a:rPr>
              <a:t> </a:t>
            </a:r>
            <a:r>
              <a:rPr lang="en-US" sz="3200" dirty="0" err="1">
                <a:solidFill>
                  <a:srgbClr val="000000"/>
                </a:solidFill>
                <a:latin typeface="Menlo" panose="020B0609030804020204"/>
                <a:ea typeface="Menlo" panose="020B0609030804020204"/>
                <a:cs typeface="Menlo" panose="020B0609030804020204"/>
              </a:rPr>
              <a:t>test.c</a:t>
            </a:r>
            <a:r>
              <a:rPr lang="en-US" sz="3200" dirty="0">
                <a:solidFill>
                  <a:srgbClr val="000000"/>
                </a:solidFill>
                <a:latin typeface="Menlo" panose="020B0609030804020204"/>
                <a:ea typeface="Menlo" panose="020B0609030804020204"/>
                <a:cs typeface="Menlo" panose="020B0609030804020204"/>
              </a:rPr>
              <a:t> -o test          </a:t>
            </a:r>
            <a:endParaRPr lang="en-US" sz="3200" dirty="0">
              <a:solidFill>
                <a:srgbClr val="000000"/>
              </a:solidFill>
              <a:latin typeface="Menlo" panose="020B0609030804020204"/>
              <a:ea typeface="Menlo" panose="020B0609030804020204"/>
              <a:cs typeface="Menlo" panose="020B0609030804020204"/>
            </a:endParaRPr>
          </a:p>
          <a:p>
            <a:endParaRPr lang="en-US" sz="3200" dirty="0">
              <a:solidFill>
                <a:srgbClr val="000000"/>
              </a:solidFill>
              <a:latin typeface="Menlo" panose="020B0609030804020204"/>
              <a:ea typeface="Menlo" panose="020B0609030804020204"/>
              <a:cs typeface="Menlo" panose="020B0609030804020204"/>
            </a:endParaRPr>
          </a:p>
          <a:p>
            <a:r>
              <a:rPr lang="en-US" sz="3200" dirty="0" smtClean="0">
                <a:solidFill>
                  <a:srgbClr val="000000"/>
                </a:solidFill>
                <a:latin typeface="Menlo" panose="020B0609030804020204"/>
                <a:ea typeface="Menlo" panose="020B0609030804020204"/>
                <a:cs typeface="Menlo" panose="020B0609030804020204"/>
              </a:rPr>
              <a:t>% </a:t>
            </a:r>
            <a:r>
              <a:rPr lang="en-US" sz="3200" dirty="0">
                <a:solidFill>
                  <a:srgbClr val="000000"/>
                </a:solidFill>
                <a:latin typeface="Menlo" panose="020B0609030804020204"/>
                <a:ea typeface="Menlo" panose="020B0609030804020204"/>
                <a:cs typeface="Menlo" panose="020B0609030804020204"/>
              </a:rPr>
              <a:t>./test</a:t>
            </a:r>
            <a:endParaRPr lang="en-US" sz="3200" dirty="0">
              <a:solidFill>
                <a:srgbClr val="000000"/>
              </a:solidFill>
              <a:latin typeface="Menlo" panose="020B0609030804020204"/>
              <a:ea typeface="Menlo" panose="020B0609030804020204"/>
              <a:cs typeface="Menlo" panose="020B0609030804020204"/>
            </a:endParaRPr>
          </a:p>
          <a:p>
            <a:r>
              <a:rPr lang="en-US" sz="3200" dirty="0">
                <a:solidFill>
                  <a:srgbClr val="000000"/>
                </a:solidFill>
                <a:latin typeface="Menlo" panose="020B0609030804020204"/>
                <a:ea typeface="Menlo" panose="020B0609030804020204"/>
                <a:cs typeface="Menlo" panose="020B0609030804020204"/>
              </a:rPr>
              <a:t>got </a:t>
            </a:r>
            <a:r>
              <a:rPr lang="en-US" sz="3200" dirty="0" err="1">
                <a:solidFill>
                  <a:srgbClr val="000000"/>
                </a:solidFill>
                <a:latin typeface="Menlo" panose="020B0609030804020204"/>
                <a:ea typeface="Menlo" panose="020B0609030804020204"/>
                <a:cs typeface="Menlo" panose="020B0609030804020204"/>
              </a:rPr>
              <a:t>ptr</a:t>
            </a:r>
            <a:r>
              <a:rPr lang="en-US" sz="3200" dirty="0">
                <a:solidFill>
                  <a:srgbClr val="000000"/>
                </a:solidFill>
                <a:latin typeface="Menlo" panose="020B0609030804020204"/>
                <a:ea typeface="Menlo" panose="020B0609030804020204"/>
                <a:cs typeface="Menlo" panose="020B0609030804020204"/>
              </a:rPr>
              <a:t> 0x7f84b0c03350</a:t>
            </a:r>
            <a:endParaRPr lang="en-US" sz="3200" dirty="0">
              <a:latin typeface="Menlo Regular" panose="020B0609030804020204"/>
              <a:cs typeface="Menlo Regular" panose="020B0609030804020204"/>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normAutofit/>
          </a:bodyPr>
          <a:lstStyle/>
          <a:p>
            <a:r>
              <a:rPr lang="en-US" dirty="0" smtClean="0"/>
              <a:t>A non-NULL pointer was returned</a:t>
            </a:r>
            <a:endParaRPr lang="en-US" dirty="0" smtClean="0"/>
          </a:p>
          <a:p>
            <a:r>
              <a:rPr lang="en-US" dirty="0" smtClean="0"/>
              <a:t>Both OS X and Linux will </a:t>
            </a:r>
            <a:r>
              <a:rPr lang="en-US" i="1" dirty="0" smtClean="0"/>
              <a:t>oversubscribe</a:t>
            </a:r>
            <a:r>
              <a:rPr lang="en-US" dirty="0" smtClean="0"/>
              <a:t> memory</a:t>
            </a:r>
            <a:endParaRPr lang="en-US" dirty="0" smtClean="0"/>
          </a:p>
          <a:p>
            <a:r>
              <a:rPr lang="en-US" dirty="0" smtClean="0"/>
              <a:t>When will this memory actually get allocated?</a:t>
            </a:r>
            <a:endParaRPr lang="en-US" dirty="0"/>
          </a:p>
          <a:p>
            <a:r>
              <a:rPr lang="en-US" dirty="0" smtClean="0"/>
              <a:t>Checking the return value of </a:t>
            </a:r>
            <a:r>
              <a:rPr lang="en-US" dirty="0" err="1" smtClean="0"/>
              <a:t>malloc</a:t>
            </a:r>
            <a:r>
              <a:rPr lang="en-US" dirty="0" smtClean="0"/>
              <a:t>/</a:t>
            </a:r>
            <a:r>
              <a:rPr lang="en-US" dirty="0" err="1" smtClean="0"/>
              <a:t>calloc</a:t>
            </a:r>
            <a:r>
              <a:rPr lang="en-US" dirty="0" smtClean="0"/>
              <a:t> is useless – </a:t>
            </a:r>
            <a:r>
              <a:rPr lang="en-US" dirty="0" err="1" smtClean="0"/>
              <a:t>malloc</a:t>
            </a:r>
            <a:r>
              <a:rPr lang="en-US" dirty="0" smtClean="0"/>
              <a:t> </a:t>
            </a:r>
            <a:r>
              <a:rPr lang="en-US" i="1" dirty="0" smtClean="0"/>
              <a:t>never*</a:t>
            </a:r>
            <a:r>
              <a:rPr lang="en-US" dirty="0" smtClean="0"/>
              <a:t> returns NULL!</a:t>
            </a:r>
            <a:endParaRPr lang="en-US" dirty="0" smtClean="0"/>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panose="02070309020205020404"/>
                <a:cs typeface="Courier New" panose="02070309020205020404"/>
              </a:rPr>
              <a:t>#include &lt;</a:t>
            </a:r>
            <a:r>
              <a:rPr lang="en-US" sz="1400" b="1" dirty="0" err="1">
                <a:solidFill>
                  <a:srgbClr val="3366FF"/>
                </a:solidFill>
                <a:latin typeface="Courier New" panose="02070309020205020404"/>
                <a:cs typeface="Courier New" panose="02070309020205020404"/>
              </a:rPr>
              <a:t>stdlib.h</a:t>
            </a:r>
            <a:r>
              <a:rPr lang="en-US" sz="1400" b="1" dirty="0">
                <a:solidFill>
                  <a:srgbClr val="3366FF"/>
                </a:solidFill>
                <a:latin typeface="Courier New" panose="02070309020205020404"/>
                <a:cs typeface="Courier New" panose="02070309020205020404"/>
              </a:rPr>
              <a:t>&gt;</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#include &lt;</a:t>
            </a:r>
            <a:r>
              <a:rPr lang="en-US" sz="1400" b="1" dirty="0" err="1">
                <a:solidFill>
                  <a:srgbClr val="3366FF"/>
                </a:solidFill>
                <a:latin typeface="Courier New" panose="02070309020205020404"/>
                <a:cs typeface="Courier New" panose="02070309020205020404"/>
              </a:rPr>
              <a:t>stdio.h</a:t>
            </a:r>
            <a:r>
              <a:rPr lang="en-US" sz="1400" b="1" dirty="0">
                <a:solidFill>
                  <a:srgbClr val="3366FF"/>
                </a:solidFill>
                <a:latin typeface="Courier New" panose="02070309020205020404"/>
                <a:cs typeface="Courier New" panose="02070309020205020404"/>
              </a:rPr>
              <a:t>&gt;</a:t>
            </a:r>
            <a:endParaRPr lang="en-US" sz="1400" b="1" dirty="0">
              <a:solidFill>
                <a:srgbClr val="3366FF"/>
              </a:solidFill>
              <a:latin typeface="Courier New" panose="02070309020205020404"/>
              <a:cs typeface="Courier New" panose="02070309020205020404"/>
            </a:endParaRPr>
          </a:p>
          <a:p>
            <a:endParaRPr lang="en-US" sz="1400" b="1" dirty="0">
              <a:solidFill>
                <a:srgbClr val="3366FF"/>
              </a:solidFill>
              <a:latin typeface="Courier New" panose="02070309020205020404"/>
              <a:cs typeface="Courier New" panose="02070309020205020404"/>
            </a:endParaRPr>
          </a:p>
          <a:p>
            <a:r>
              <a:rPr lang="en-US" sz="1400" b="1" dirty="0" err="1">
                <a:solidFill>
                  <a:srgbClr val="3366FF"/>
                </a:solidFill>
                <a:latin typeface="Courier New" panose="02070309020205020404"/>
                <a:cs typeface="Courier New" panose="02070309020205020404"/>
              </a:rPr>
              <a:t>int</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main</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a:t>
            </a:r>
            <a:r>
              <a:rPr lang="en-US" sz="1400" b="1" dirty="0" err="1">
                <a:solidFill>
                  <a:srgbClr val="3366FF"/>
                </a:solidFill>
                <a:latin typeface="Courier New" panose="02070309020205020404"/>
                <a:cs typeface="Courier New" panose="02070309020205020404"/>
              </a:rPr>
              <a:t>int</a:t>
            </a:r>
            <a:r>
              <a:rPr lang="en-US" sz="1400" b="1" dirty="0">
                <a:solidFill>
                  <a:srgbClr val="3366FF"/>
                </a:solidFill>
                <a:latin typeface="Courier New" panose="02070309020205020404"/>
                <a:cs typeface="Courier New" panose="02070309020205020404"/>
              </a:rPr>
              <a:t> </a:t>
            </a:r>
            <a:r>
              <a:rPr lang="en-US" sz="1400" b="1" dirty="0" err="1">
                <a:solidFill>
                  <a:srgbClr val="3366FF"/>
                </a:solidFill>
                <a:latin typeface="Courier New" panose="02070309020205020404"/>
                <a:cs typeface="Courier New" panose="02070309020205020404"/>
              </a:rPr>
              <a:t>argc</a:t>
            </a:r>
            <a:r>
              <a:rPr lang="en-US" sz="1400" b="1" dirty="0">
                <a:solidFill>
                  <a:srgbClr val="3366FF"/>
                </a:solidFill>
                <a:latin typeface="Courier New" panose="02070309020205020404"/>
                <a:cs typeface="Courier New" panose="02070309020205020404"/>
              </a:rPr>
              <a:t>, char **</a:t>
            </a:r>
            <a:r>
              <a:rPr lang="en-US" sz="1400" b="1" dirty="0" err="1">
                <a:solidFill>
                  <a:srgbClr val="3366FF"/>
                </a:solidFill>
                <a:latin typeface="Courier New" panose="02070309020205020404"/>
                <a:cs typeface="Courier New" panose="02070309020205020404"/>
              </a:rPr>
              <a:t>argv</a:t>
            </a:r>
            <a:r>
              <a:rPr lang="en-US" sz="1400" b="1" dirty="0">
                <a:solidFill>
                  <a:srgbClr val="3366FF"/>
                </a:solidFill>
                <a:latin typeface="Courier New" panose="02070309020205020404"/>
                <a:cs typeface="Courier New" panose="02070309020205020404"/>
              </a:rPr>
              <a:t>)</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  //64 billion floats</a:t>
            </a:r>
            <a:endParaRPr lang="en-US"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size_t len    = 64 * 1024*1024*1024;</a:t>
            </a:r>
            <a:endParaRPr lang="sk-SK" sz="1400" b="1" dirty="0">
              <a:solidFill>
                <a:srgbClr val="3366FF"/>
              </a:solidFill>
              <a:latin typeface="Courier New" panose="02070309020205020404"/>
              <a:cs typeface="Courier New" panose="02070309020205020404"/>
            </a:endParaRPr>
          </a:p>
          <a:p>
            <a:endParaRPr lang="sk-SK"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//256GB allocation</a:t>
            </a:r>
            <a:endParaRPr lang="sk-SK"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float *buffer = </a:t>
            </a:r>
            <a:br>
              <a:rPr lang="sk-SK" sz="1400" b="1" dirty="0" smtClean="0">
                <a:solidFill>
                  <a:srgbClr val="3366FF"/>
                </a:solidFill>
                <a:latin typeface="Courier New" panose="02070309020205020404"/>
                <a:cs typeface="Courier New" panose="02070309020205020404"/>
              </a:rPr>
            </a:br>
            <a:r>
              <a:rPr lang="sk-SK" sz="1400" b="1" dirty="0" smtClean="0">
                <a:solidFill>
                  <a:srgbClr val="3366FF"/>
                </a:solidFill>
                <a:latin typeface="Courier New" panose="02070309020205020404"/>
                <a:cs typeface="Courier New" panose="02070309020205020404"/>
              </a:rPr>
              <a:t>             malloc</a:t>
            </a:r>
            <a:r>
              <a:rPr lang="sk-SK" sz="1400" b="1" dirty="0">
                <a:solidFill>
                  <a:srgbClr val="3366FF"/>
                </a:solidFill>
                <a:latin typeface="Courier New" panose="02070309020205020404"/>
                <a:cs typeface="Courier New" panose="02070309020205020404"/>
              </a:rPr>
              <a:t>(len*sizeof(float));</a:t>
            </a:r>
            <a:endParaRPr lang="sk-SK" sz="1400" b="1" dirty="0">
              <a:solidFill>
                <a:srgbClr val="3366FF"/>
              </a:solidFill>
              <a:latin typeface="Courier New" panose="02070309020205020404"/>
              <a:cs typeface="Courier New" panose="02070309020205020404"/>
            </a:endParaRPr>
          </a:p>
          <a:p>
            <a:endParaRPr lang="sk-SK"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if (NULL == buffer)</a:t>
            </a:r>
            <a:endParaRPr lang="sk-SK"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a:t>
            </a:r>
            <a:endParaRPr lang="sk-SK" sz="1400" b="1" dirty="0">
              <a:solidFill>
                <a:srgbClr val="3366FF"/>
              </a:solidFill>
              <a:latin typeface="Courier New" panose="02070309020205020404"/>
              <a:cs typeface="Courier New" panose="02070309020205020404"/>
            </a:endParaRPr>
          </a:p>
          <a:p>
            <a:r>
              <a:rPr lang="sk-SK" sz="1400" b="1" dirty="0">
                <a:solidFill>
                  <a:srgbClr val="3366FF"/>
                </a:solidFill>
                <a:latin typeface="Courier New" panose="02070309020205020404"/>
                <a:cs typeface="Courier New" panose="02070309020205020404"/>
              </a:rPr>
              <a:t>    fprintf(stderr, "malloc failed\n");</a:t>
            </a:r>
            <a:endParaRPr lang="sk-SK" sz="1400" b="1" dirty="0">
              <a:solidFill>
                <a:srgbClr val="3366FF"/>
              </a:solidFill>
              <a:latin typeface="Courier New" panose="02070309020205020404"/>
              <a:cs typeface="Courier New" panose="02070309020205020404"/>
            </a:endParaRPr>
          </a:p>
          <a:p>
            <a:r>
              <a:rPr lang="is-IS" sz="1400" b="1" dirty="0">
                <a:solidFill>
                  <a:srgbClr val="3366FF"/>
                </a:solidFill>
                <a:latin typeface="Courier New" panose="02070309020205020404"/>
                <a:cs typeface="Courier New" panose="02070309020205020404"/>
              </a:rPr>
              <a:t>    return 1;</a:t>
            </a:r>
            <a:endParaRPr lang="is-IS" sz="1400" b="1" dirty="0">
              <a:solidFill>
                <a:srgbClr val="3366FF"/>
              </a:solidFill>
              <a:latin typeface="Courier New" panose="02070309020205020404"/>
              <a:cs typeface="Courier New" panose="02070309020205020404"/>
            </a:endParaRPr>
          </a:p>
          <a:p>
            <a:r>
              <a:rPr lang="is-IS" sz="1400" b="1" dirty="0">
                <a:solidFill>
                  <a:srgbClr val="3366FF"/>
                </a:solidFill>
                <a:latin typeface="Courier New" panose="02070309020205020404"/>
                <a:cs typeface="Courier New" panose="02070309020205020404"/>
              </a:rPr>
              <a:t>  }</a:t>
            </a:r>
            <a:endParaRPr lang="is-IS" sz="1400" b="1" dirty="0">
              <a:solidFill>
                <a:srgbClr val="3366FF"/>
              </a:solidFill>
              <a:latin typeface="Courier New" panose="02070309020205020404"/>
              <a:cs typeface="Courier New" panose="02070309020205020404"/>
            </a:endParaRPr>
          </a:p>
          <a:p>
            <a:endParaRPr lang="is-I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  </a:t>
            </a:r>
            <a:r>
              <a:rPr lang="en-US" sz="1400" b="1" dirty="0" err="1">
                <a:solidFill>
                  <a:srgbClr val="3366FF"/>
                </a:solidFill>
                <a:latin typeface="Courier New" panose="02070309020205020404"/>
                <a:cs typeface="Courier New" panose="02070309020205020404"/>
              </a:rPr>
              <a:t>printf</a:t>
            </a:r>
            <a:r>
              <a:rPr lang="en-US" sz="1400" b="1" dirty="0">
                <a:solidFill>
                  <a:srgbClr val="3366FF"/>
                </a:solidFill>
                <a:latin typeface="Courier New" panose="02070309020205020404"/>
                <a:cs typeface="Courier New" panose="02070309020205020404"/>
              </a:rPr>
              <a:t>("got </a:t>
            </a:r>
            <a:r>
              <a:rPr lang="en-US" sz="1400" b="1" dirty="0" err="1">
                <a:solidFill>
                  <a:srgbClr val="3366FF"/>
                </a:solidFill>
                <a:latin typeface="Courier New" panose="02070309020205020404"/>
                <a:cs typeface="Courier New" panose="02070309020205020404"/>
              </a:rPr>
              <a:t>ptr</a:t>
            </a:r>
            <a:r>
              <a:rPr lang="en-US" sz="1400" b="1" dirty="0">
                <a:solidFill>
                  <a:srgbClr val="3366FF"/>
                </a:solidFill>
                <a:latin typeface="Courier New" panose="02070309020205020404"/>
                <a:cs typeface="Courier New" panose="02070309020205020404"/>
              </a:rPr>
              <a:t> %p\n", buffer);</a:t>
            </a:r>
            <a:endParaRPr lang="en-US" sz="1400" b="1" dirty="0">
              <a:solidFill>
                <a:srgbClr val="3366FF"/>
              </a:solidFill>
              <a:latin typeface="Courier New" panose="02070309020205020404"/>
              <a:cs typeface="Courier New" panose="02070309020205020404"/>
            </a:endParaRPr>
          </a:p>
          <a:p>
            <a:r>
              <a:rPr lang="is-IS" sz="1400" b="1" dirty="0">
                <a:solidFill>
                  <a:srgbClr val="3366FF"/>
                </a:solidFill>
                <a:latin typeface="Courier New" panose="02070309020205020404"/>
                <a:cs typeface="Courier New" panose="02070309020205020404"/>
              </a:rPr>
              <a:t>  return 0;</a:t>
            </a:r>
            <a:endParaRPr lang="is-IS" sz="1400" b="1" dirty="0">
              <a:solidFill>
                <a:srgbClr val="3366FF"/>
              </a:solidFill>
              <a:latin typeface="Courier New" panose="02070309020205020404"/>
              <a:cs typeface="Courier New" panose="02070309020205020404"/>
            </a:endParaRPr>
          </a:p>
          <a:p>
            <a:r>
              <a:rPr lang="is-IS" sz="1400" b="1" dirty="0">
                <a:solidFill>
                  <a:srgbClr val="3366FF"/>
                </a:solidFill>
                <a:latin typeface="Courier New" panose="02070309020205020404"/>
                <a:cs typeface="Courier New" panose="02070309020205020404"/>
              </a:rPr>
              <a:t>}</a:t>
            </a:r>
            <a:endParaRPr lang="en-US" sz="1400" b="1" dirty="0">
              <a:solidFill>
                <a:srgbClr val="3366FF"/>
              </a:solidFill>
              <a:latin typeface="Courier New" panose="02070309020205020404"/>
              <a:cs typeface="Courier New" panose="02070309020205020404"/>
            </a:endParaRPr>
          </a:p>
        </p:txBody>
      </p:sp>
      <p:sp>
        <p:nvSpPr>
          <p:cNvPr id="3" name="TextBox 2"/>
          <p:cNvSpPr txBox="1"/>
          <p:nvPr/>
        </p:nvSpPr>
        <p:spPr>
          <a:xfrm>
            <a:off x="107504" y="6488668"/>
            <a:ext cx="5270531" cy="369332"/>
          </a:xfrm>
          <a:prstGeom prst="rect">
            <a:avLst/>
          </a:prstGeom>
          <a:noFill/>
        </p:spPr>
        <p:txBody>
          <a:bodyPr wrap="none" rtlCol="0">
            <a:spAutoFit/>
          </a:bodyPr>
          <a:lstStyle/>
          <a:p>
            <a:r>
              <a:rPr lang="en-GB" dirty="0" smtClean="0"/>
              <a:t>* This might not be true for an embedded system</a:t>
            </a:r>
            <a:endParaRPr lang="en-GB" dirty="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lstStyle/>
          <a:p>
            <a:r>
              <a:rPr lang="en-US" dirty="0" smtClean="0"/>
              <a:t>This program does not actually allocate any memory</a:t>
            </a:r>
            <a:endParaRPr lang="en-US" dirty="0" smtClean="0"/>
          </a:p>
          <a:p>
            <a:r>
              <a:rPr lang="en-US" dirty="0" smtClean="0"/>
              <a:t>We call </a:t>
            </a:r>
            <a:r>
              <a:rPr lang="en-US" dirty="0" err="1" smtClean="0"/>
              <a:t>malloc</a:t>
            </a:r>
            <a:r>
              <a:rPr lang="en-US" dirty="0" smtClean="0"/>
              <a:t>, but we never use it!</a:t>
            </a:r>
            <a:endParaRPr lang="en-US" dirty="0" smtClean="0"/>
          </a:p>
        </p:txBody>
      </p:sp>
      <p:sp>
        <p:nvSpPr>
          <p:cNvPr id="8" name="TextBox 7"/>
          <p:cNvSpPr txBox="1"/>
          <p:nvPr/>
        </p:nvSpPr>
        <p:spPr>
          <a:xfrm>
            <a:off x="4644008" y="1556792"/>
            <a:ext cx="4392488" cy="3323987"/>
          </a:xfrm>
          <a:prstGeom prst="rect">
            <a:avLst/>
          </a:prstGeom>
          <a:noFill/>
        </p:spPr>
        <p:txBody>
          <a:bodyPr wrap="square" rtlCol="0">
            <a:spAutoFit/>
          </a:bodyPr>
          <a:lstStyle/>
          <a:p>
            <a:r>
              <a:rPr lang="en-US" sz="1400" b="1" dirty="0">
                <a:solidFill>
                  <a:srgbClr val="3366FF"/>
                </a:solidFill>
                <a:latin typeface="Courier New" panose="02070309020205020404"/>
                <a:cs typeface="Courier New" panose="02070309020205020404"/>
              </a:rPr>
              <a:t>#include &lt;</a:t>
            </a:r>
            <a:r>
              <a:rPr lang="en-US" sz="1400" b="1" dirty="0" err="1">
                <a:solidFill>
                  <a:srgbClr val="3366FF"/>
                </a:solidFill>
                <a:latin typeface="Courier New" panose="02070309020205020404"/>
                <a:cs typeface="Courier New" panose="02070309020205020404"/>
              </a:rPr>
              <a:t>stdlib.h</a:t>
            </a:r>
            <a:r>
              <a:rPr lang="en-US" sz="1400" b="1" dirty="0">
                <a:solidFill>
                  <a:srgbClr val="3366FF"/>
                </a:solidFill>
                <a:latin typeface="Courier New" panose="02070309020205020404"/>
                <a:cs typeface="Courier New" panose="02070309020205020404"/>
              </a:rPr>
              <a:t>&gt;</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#include &lt;</a:t>
            </a:r>
            <a:r>
              <a:rPr lang="en-US" sz="1400" b="1" dirty="0" err="1">
                <a:solidFill>
                  <a:srgbClr val="3366FF"/>
                </a:solidFill>
                <a:latin typeface="Courier New" panose="02070309020205020404"/>
                <a:cs typeface="Courier New" panose="02070309020205020404"/>
              </a:rPr>
              <a:t>stdio.h</a:t>
            </a:r>
            <a:r>
              <a:rPr lang="en-US" sz="1400" b="1" dirty="0" smtClean="0">
                <a:solidFill>
                  <a:srgbClr val="3366FF"/>
                </a:solidFill>
                <a:latin typeface="Courier New" panose="02070309020205020404"/>
                <a:cs typeface="Courier New" panose="02070309020205020404"/>
              </a:rPr>
              <a:t>&gt;</a:t>
            </a:r>
            <a:endParaRPr lang="en-US" sz="1400" b="1" dirty="0" smtClean="0">
              <a:solidFill>
                <a:srgbClr val="3366FF"/>
              </a:solidFill>
              <a:latin typeface="Courier New" panose="02070309020205020404"/>
              <a:cs typeface="Courier New" panose="02070309020205020404"/>
            </a:endParaRPr>
          </a:p>
          <a:p>
            <a:endParaRPr lang="en-US" sz="1400" b="1" dirty="0">
              <a:solidFill>
                <a:srgbClr val="3366FF"/>
              </a:solidFill>
              <a:latin typeface="Courier New" panose="02070309020205020404"/>
              <a:cs typeface="Courier New" panose="02070309020205020404"/>
            </a:endParaRPr>
          </a:p>
          <a:p>
            <a:r>
              <a:rPr lang="en-US" sz="1400" b="1" dirty="0" err="1" smtClean="0">
                <a:solidFill>
                  <a:srgbClr val="3366FF"/>
                </a:solidFill>
                <a:latin typeface="Courier New" panose="02070309020205020404"/>
                <a:cs typeface="Courier New" panose="02070309020205020404"/>
              </a:rPr>
              <a:t>int</a:t>
            </a:r>
            <a:r>
              <a:rPr lang="en-US" sz="1400" b="1" dirty="0" smtClean="0">
                <a:solidFill>
                  <a:srgbClr val="3366FF"/>
                </a:solidFill>
                <a:latin typeface="Courier New" panose="02070309020205020404"/>
                <a:cs typeface="Courier New" panose="02070309020205020404"/>
              </a:rPr>
              <a:t> </a:t>
            </a:r>
            <a:endParaRPr lang="en-US" sz="1400" b="1" dirty="0" smtClean="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main </a:t>
            </a:r>
            <a:endParaRPr lang="en-US" sz="1400" b="1" dirty="0" smtClean="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a:t>
            </a:r>
            <a:r>
              <a:rPr lang="en-US" sz="1400" b="1" dirty="0" err="1" smtClean="0">
                <a:solidFill>
                  <a:srgbClr val="3366FF"/>
                </a:solidFill>
                <a:latin typeface="Courier New" panose="02070309020205020404"/>
                <a:cs typeface="Courier New" panose="02070309020205020404"/>
              </a:rPr>
              <a:t>int</a:t>
            </a:r>
            <a:r>
              <a:rPr lang="en-US" sz="1400" b="1" dirty="0" smtClean="0">
                <a:solidFill>
                  <a:srgbClr val="3366FF"/>
                </a:solidFill>
                <a:latin typeface="Courier New" panose="02070309020205020404"/>
                <a:cs typeface="Courier New" panose="02070309020205020404"/>
              </a:rPr>
              <a:t> </a:t>
            </a:r>
            <a:r>
              <a:rPr lang="en-US" sz="1400" b="1" dirty="0" err="1" smtClean="0">
                <a:solidFill>
                  <a:srgbClr val="3366FF"/>
                </a:solidFill>
                <a:latin typeface="Courier New" panose="02070309020205020404"/>
                <a:cs typeface="Courier New" panose="02070309020205020404"/>
              </a:rPr>
              <a:t>argc</a:t>
            </a:r>
            <a:r>
              <a:rPr lang="en-US" sz="1400" b="1" dirty="0" smtClean="0">
                <a:solidFill>
                  <a:srgbClr val="3366FF"/>
                </a:solidFill>
                <a:latin typeface="Courier New" panose="02070309020205020404"/>
                <a:cs typeface="Courier New" panose="02070309020205020404"/>
              </a:rPr>
              <a:t>, char **</a:t>
            </a:r>
            <a:r>
              <a:rPr lang="en-US" sz="1400" b="1" dirty="0" err="1" smtClean="0">
                <a:solidFill>
                  <a:srgbClr val="3366FF"/>
                </a:solidFill>
                <a:latin typeface="Courier New" panose="02070309020205020404"/>
                <a:cs typeface="Courier New" panose="02070309020205020404"/>
              </a:rPr>
              <a:t>argv</a:t>
            </a:r>
            <a:r>
              <a:rPr lang="en-US" sz="1400" b="1" dirty="0" smtClean="0">
                <a:solidFill>
                  <a:srgbClr val="3366FF"/>
                </a:solidFill>
                <a:latin typeface="Courier New" panose="02070309020205020404"/>
                <a:cs typeface="Courier New" panose="02070309020205020404"/>
              </a:rPr>
              <a:t>)</a:t>
            </a:r>
            <a:endParaRPr lang="en-US" sz="1400" b="1" dirty="0" smtClean="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a:t>
            </a:r>
            <a:endParaRPr lang="en-US" sz="1400" b="1" dirty="0" smtClean="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 </a:t>
            </a:r>
            <a:r>
              <a:rPr lang="en-US" sz="1400" b="1" dirty="0" smtClean="0">
                <a:solidFill>
                  <a:srgbClr val="3366FF"/>
                </a:solidFill>
                <a:latin typeface="Courier New" panose="02070309020205020404"/>
                <a:cs typeface="Courier New" panose="02070309020205020404"/>
              </a:rPr>
              <a:t> </a:t>
            </a:r>
            <a:r>
              <a:rPr lang="en-US" sz="1400" b="1" dirty="0" err="1" smtClean="0">
                <a:solidFill>
                  <a:srgbClr val="3366FF"/>
                </a:solidFill>
                <a:latin typeface="Courier New" panose="02070309020205020404"/>
                <a:cs typeface="Courier New" panose="02070309020205020404"/>
              </a:rPr>
              <a:t>size_t</a:t>
            </a:r>
            <a:r>
              <a:rPr lang="en-US" sz="1400" b="1" dirty="0" smtClean="0">
                <a:solidFill>
                  <a:srgbClr val="3366FF"/>
                </a:solidFill>
                <a:latin typeface="Courier New" panose="02070309020205020404"/>
                <a:cs typeface="Courier New" panose="02070309020205020404"/>
              </a:rPr>
              <a:t> </a:t>
            </a:r>
            <a:r>
              <a:rPr lang="en-US" sz="1400" b="1" dirty="0" err="1" smtClean="0">
                <a:solidFill>
                  <a:srgbClr val="3366FF"/>
                </a:solidFill>
                <a:latin typeface="Courier New" panose="02070309020205020404"/>
                <a:cs typeface="Courier New" panose="02070309020205020404"/>
              </a:rPr>
              <a:t>len</a:t>
            </a:r>
            <a:r>
              <a:rPr lang="en-US" sz="1400" b="1" dirty="0" smtClean="0">
                <a:solidFill>
                  <a:srgbClr val="3366FF"/>
                </a:solidFill>
                <a:latin typeface="Courier New" panose="02070309020205020404"/>
                <a:cs typeface="Courier New" panose="02070309020205020404"/>
              </a:rPr>
              <a:t>    = 16 * 1024*1024;</a:t>
            </a:r>
            <a:endParaRPr lang="en-US" sz="1400" b="1" dirty="0" smtClean="0">
              <a:solidFill>
                <a:srgbClr val="3366FF"/>
              </a:solidFill>
              <a:latin typeface="Courier New" panose="02070309020205020404"/>
              <a:cs typeface="Courier New" panose="02070309020205020404"/>
            </a:endParaRPr>
          </a:p>
          <a:p>
            <a:endParaRPr lang="en-US" sz="1400" b="1" dirty="0" smtClean="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  float *buffer = </a:t>
            </a:r>
            <a:br>
              <a:rPr lang="en-US" sz="1400" b="1" dirty="0" smtClean="0">
                <a:solidFill>
                  <a:srgbClr val="3366FF"/>
                </a:solidFill>
                <a:latin typeface="Courier New" panose="02070309020205020404"/>
                <a:cs typeface="Courier New" panose="02070309020205020404"/>
              </a:rPr>
            </a:br>
            <a:r>
              <a:rPr lang="en-US" sz="1400" b="1" dirty="0" smtClean="0">
                <a:solidFill>
                  <a:srgbClr val="3366FF"/>
                </a:solidFill>
                <a:latin typeface="Courier New" panose="02070309020205020404"/>
                <a:cs typeface="Courier New" panose="02070309020205020404"/>
              </a:rPr>
              <a:t>             </a:t>
            </a:r>
            <a:r>
              <a:rPr lang="en-US" sz="1400" b="1" dirty="0" err="1" smtClean="0">
                <a:solidFill>
                  <a:srgbClr val="3366FF"/>
                </a:solidFill>
                <a:latin typeface="Courier New" panose="02070309020205020404"/>
                <a:cs typeface="Courier New" panose="02070309020205020404"/>
              </a:rPr>
              <a:t>malloc</a:t>
            </a:r>
            <a:r>
              <a:rPr lang="en-US" sz="1400" b="1" dirty="0" smtClean="0">
                <a:solidFill>
                  <a:srgbClr val="3366FF"/>
                </a:solidFill>
                <a:latin typeface="Courier New" panose="02070309020205020404"/>
                <a:cs typeface="Courier New" panose="02070309020205020404"/>
              </a:rPr>
              <a:t>(</a:t>
            </a:r>
            <a:r>
              <a:rPr lang="en-US" sz="1400" b="1" dirty="0" err="1" smtClean="0">
                <a:solidFill>
                  <a:srgbClr val="3366FF"/>
                </a:solidFill>
                <a:latin typeface="Courier New" panose="02070309020205020404"/>
                <a:cs typeface="Courier New" panose="02070309020205020404"/>
              </a:rPr>
              <a:t>len</a:t>
            </a:r>
            <a:r>
              <a:rPr lang="en-US" sz="1400" b="1" dirty="0" smtClean="0">
                <a:solidFill>
                  <a:srgbClr val="3366FF"/>
                </a:solidFill>
                <a:latin typeface="Courier New" panose="02070309020205020404"/>
                <a:cs typeface="Courier New" panose="02070309020205020404"/>
              </a:rPr>
              <a:t>*</a:t>
            </a:r>
            <a:r>
              <a:rPr lang="en-US" sz="1400" b="1" dirty="0" err="1" smtClean="0">
                <a:solidFill>
                  <a:srgbClr val="3366FF"/>
                </a:solidFill>
                <a:latin typeface="Courier New" panose="02070309020205020404"/>
                <a:cs typeface="Courier New" panose="02070309020205020404"/>
              </a:rPr>
              <a:t>sizeof</a:t>
            </a:r>
            <a:r>
              <a:rPr lang="en-US" sz="1400" b="1" dirty="0" smtClean="0">
                <a:solidFill>
                  <a:srgbClr val="3366FF"/>
                </a:solidFill>
                <a:latin typeface="Courier New" panose="02070309020205020404"/>
                <a:cs typeface="Courier New" panose="02070309020205020404"/>
              </a:rPr>
              <a:t>(float));</a:t>
            </a:r>
            <a:endParaRPr lang="en-US" sz="1400" b="1" dirty="0" smtClean="0">
              <a:solidFill>
                <a:srgbClr val="3366FF"/>
              </a:solidFill>
              <a:latin typeface="Courier New" panose="02070309020205020404"/>
              <a:cs typeface="Courier New" panose="02070309020205020404"/>
            </a:endParaRPr>
          </a:p>
          <a:p>
            <a:endParaRPr lang="en-US" sz="1400" b="1" dirty="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  return 0;</a:t>
            </a:r>
            <a:endParaRPr lang="en-US" sz="1400" b="1" dirty="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a:t>
            </a:r>
            <a:endParaRPr lang="en-US" sz="1400" b="1" dirty="0" smtClean="0">
              <a:solidFill>
                <a:srgbClr val="3366FF"/>
              </a:solidFill>
              <a:latin typeface="Courier New" panose="02070309020205020404"/>
              <a:cs typeface="Courier New" panose="02070309020205020404"/>
            </a:endParaRPr>
          </a:p>
          <a:p>
            <a:endParaRPr lang="en-US" sz="1400" b="1" dirty="0">
              <a:solidFill>
                <a:srgbClr val="3366FF"/>
              </a:solidFill>
              <a:latin typeface="Courier New" panose="02070309020205020404"/>
              <a:cs typeface="Courier New" panose="02070309020205020404"/>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normAutofit fontScale="92500"/>
          </a:bodyPr>
          <a:lstStyle/>
          <a:p>
            <a:r>
              <a:rPr lang="en-US" dirty="0" smtClean="0"/>
              <a:t>So what happens here?</a:t>
            </a:r>
            <a:endParaRPr lang="en-US" dirty="0" smtClean="0"/>
          </a:p>
          <a:p>
            <a:r>
              <a:rPr lang="en-US" dirty="0" smtClean="0"/>
              <a:t>The pointer we got back, when accessed, will trigger a page fault in the kernel.</a:t>
            </a:r>
            <a:endParaRPr lang="en-US" dirty="0" smtClean="0"/>
          </a:p>
          <a:p>
            <a:r>
              <a:rPr lang="en-US" dirty="0" smtClean="0"/>
              <a:t>The kernel will then allocate us some memory, and allow us to write to it.</a:t>
            </a:r>
            <a:endParaRPr lang="en-US" dirty="0" smtClean="0"/>
          </a:p>
          <a:p>
            <a:r>
              <a:rPr lang="en-US" dirty="0" smtClean="0"/>
              <a:t>But how much was allocated in this code? Only 4096 bytes (one page)</a:t>
            </a:r>
            <a:endParaRPr lang="en-US" dirty="0" smtClean="0"/>
          </a:p>
        </p:txBody>
      </p:sp>
      <p:sp>
        <p:nvSpPr>
          <p:cNvPr id="8" name="TextBox 7"/>
          <p:cNvSpPr txBox="1"/>
          <p:nvPr/>
        </p:nvSpPr>
        <p:spPr>
          <a:xfrm>
            <a:off x="4644008" y="1556792"/>
            <a:ext cx="4392488" cy="3754874"/>
          </a:xfrm>
          <a:prstGeom prst="rect">
            <a:avLst/>
          </a:prstGeom>
          <a:noFill/>
        </p:spPr>
        <p:txBody>
          <a:bodyPr wrap="square" rtlCol="0">
            <a:spAutoFit/>
          </a:bodyPr>
          <a:lstStyle/>
          <a:p>
            <a:r>
              <a:rPr lang="en-US" sz="1400" b="1" dirty="0">
                <a:solidFill>
                  <a:srgbClr val="3366FF"/>
                </a:solidFill>
                <a:latin typeface="Courier New" panose="02070309020205020404"/>
                <a:cs typeface="Courier New" panose="02070309020205020404"/>
              </a:rPr>
              <a:t>#include &lt;</a:t>
            </a:r>
            <a:r>
              <a:rPr lang="en-US" sz="1400" b="1" dirty="0" err="1">
                <a:solidFill>
                  <a:srgbClr val="3366FF"/>
                </a:solidFill>
                <a:latin typeface="Courier New" panose="02070309020205020404"/>
                <a:cs typeface="Courier New" panose="02070309020205020404"/>
              </a:rPr>
              <a:t>stdlib.h</a:t>
            </a:r>
            <a:r>
              <a:rPr lang="en-US" sz="1400" b="1" dirty="0">
                <a:solidFill>
                  <a:srgbClr val="3366FF"/>
                </a:solidFill>
                <a:latin typeface="Courier New" panose="02070309020205020404"/>
                <a:cs typeface="Courier New" panose="02070309020205020404"/>
              </a:rPr>
              <a:t>&gt;</a:t>
            </a:r>
            <a:endParaRPr lang="en-US" sz="1400" b="1" dirty="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#include &lt;</a:t>
            </a:r>
            <a:r>
              <a:rPr lang="en-US" sz="1400" b="1" dirty="0" err="1">
                <a:solidFill>
                  <a:srgbClr val="3366FF"/>
                </a:solidFill>
                <a:latin typeface="Courier New" panose="02070309020205020404"/>
                <a:cs typeface="Courier New" panose="02070309020205020404"/>
              </a:rPr>
              <a:t>stdio.h</a:t>
            </a:r>
            <a:r>
              <a:rPr lang="en-US" sz="1400" b="1" dirty="0" smtClean="0">
                <a:solidFill>
                  <a:srgbClr val="3366FF"/>
                </a:solidFill>
                <a:latin typeface="Courier New" panose="02070309020205020404"/>
                <a:cs typeface="Courier New" panose="02070309020205020404"/>
              </a:rPr>
              <a:t>&gt;</a:t>
            </a:r>
            <a:endParaRPr lang="en-US" sz="1400" b="1" dirty="0" smtClean="0">
              <a:solidFill>
                <a:srgbClr val="3366FF"/>
              </a:solidFill>
              <a:latin typeface="Courier New" panose="02070309020205020404"/>
              <a:cs typeface="Courier New" panose="02070309020205020404"/>
            </a:endParaRPr>
          </a:p>
          <a:p>
            <a:endParaRPr lang="en-US" sz="1400" b="1" dirty="0">
              <a:solidFill>
                <a:srgbClr val="3366FF"/>
              </a:solidFill>
              <a:latin typeface="Courier New" panose="02070309020205020404"/>
              <a:cs typeface="Courier New" panose="02070309020205020404"/>
            </a:endParaRPr>
          </a:p>
          <a:p>
            <a:r>
              <a:rPr lang="en-US" sz="1400" b="1" dirty="0" err="1" smtClean="0">
                <a:solidFill>
                  <a:srgbClr val="3366FF"/>
                </a:solidFill>
                <a:latin typeface="Courier New" panose="02070309020205020404"/>
                <a:cs typeface="Courier New" panose="02070309020205020404"/>
              </a:rPr>
              <a:t>int</a:t>
            </a:r>
            <a:r>
              <a:rPr lang="en-US" sz="1400" b="1" dirty="0" smtClean="0">
                <a:solidFill>
                  <a:srgbClr val="3366FF"/>
                </a:solidFill>
                <a:latin typeface="Courier New" panose="02070309020205020404"/>
                <a:cs typeface="Courier New" panose="02070309020205020404"/>
              </a:rPr>
              <a:t> </a:t>
            </a:r>
            <a:endParaRPr lang="en-US" sz="1400" b="1" dirty="0" smtClean="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main </a:t>
            </a:r>
            <a:endParaRPr lang="en-US" sz="1400" b="1" dirty="0" smtClean="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a:t>
            </a:r>
            <a:r>
              <a:rPr lang="en-US" sz="1400" b="1" dirty="0" err="1" smtClean="0">
                <a:solidFill>
                  <a:srgbClr val="3366FF"/>
                </a:solidFill>
                <a:latin typeface="Courier New" panose="02070309020205020404"/>
                <a:cs typeface="Courier New" panose="02070309020205020404"/>
              </a:rPr>
              <a:t>int</a:t>
            </a:r>
            <a:r>
              <a:rPr lang="en-US" sz="1400" b="1" dirty="0" smtClean="0">
                <a:solidFill>
                  <a:srgbClr val="3366FF"/>
                </a:solidFill>
                <a:latin typeface="Courier New" panose="02070309020205020404"/>
                <a:cs typeface="Courier New" panose="02070309020205020404"/>
              </a:rPr>
              <a:t> </a:t>
            </a:r>
            <a:r>
              <a:rPr lang="en-US" sz="1400" b="1" dirty="0" err="1" smtClean="0">
                <a:solidFill>
                  <a:srgbClr val="3366FF"/>
                </a:solidFill>
                <a:latin typeface="Courier New" panose="02070309020205020404"/>
                <a:cs typeface="Courier New" panose="02070309020205020404"/>
              </a:rPr>
              <a:t>argc</a:t>
            </a:r>
            <a:r>
              <a:rPr lang="en-US" sz="1400" b="1" dirty="0" smtClean="0">
                <a:solidFill>
                  <a:srgbClr val="3366FF"/>
                </a:solidFill>
                <a:latin typeface="Courier New" panose="02070309020205020404"/>
                <a:cs typeface="Courier New" panose="02070309020205020404"/>
              </a:rPr>
              <a:t>, char **</a:t>
            </a:r>
            <a:r>
              <a:rPr lang="en-US" sz="1400" b="1" dirty="0" err="1" smtClean="0">
                <a:solidFill>
                  <a:srgbClr val="3366FF"/>
                </a:solidFill>
                <a:latin typeface="Courier New" panose="02070309020205020404"/>
                <a:cs typeface="Courier New" panose="02070309020205020404"/>
              </a:rPr>
              <a:t>argv</a:t>
            </a:r>
            <a:r>
              <a:rPr lang="en-US" sz="1400" b="1" dirty="0" smtClean="0">
                <a:solidFill>
                  <a:srgbClr val="3366FF"/>
                </a:solidFill>
                <a:latin typeface="Courier New" panose="02070309020205020404"/>
                <a:cs typeface="Courier New" panose="02070309020205020404"/>
              </a:rPr>
              <a:t>)</a:t>
            </a:r>
            <a:endParaRPr lang="en-US" sz="1400" b="1" dirty="0" smtClean="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a:t>
            </a:r>
            <a:endParaRPr lang="en-US" sz="1400" b="1" dirty="0" smtClean="0">
              <a:solidFill>
                <a:srgbClr val="3366FF"/>
              </a:solidFill>
              <a:latin typeface="Courier New" panose="02070309020205020404"/>
              <a:cs typeface="Courier New" panose="02070309020205020404"/>
            </a:endParaRPr>
          </a:p>
          <a:p>
            <a:r>
              <a:rPr lang="en-US" sz="1400" b="1" dirty="0">
                <a:solidFill>
                  <a:srgbClr val="3366FF"/>
                </a:solidFill>
                <a:latin typeface="Courier New" panose="02070309020205020404"/>
                <a:cs typeface="Courier New" panose="02070309020205020404"/>
              </a:rPr>
              <a:t> </a:t>
            </a:r>
            <a:r>
              <a:rPr lang="en-US" sz="1400" b="1" dirty="0" smtClean="0">
                <a:solidFill>
                  <a:srgbClr val="3366FF"/>
                </a:solidFill>
                <a:latin typeface="Courier New" panose="02070309020205020404"/>
                <a:cs typeface="Courier New" panose="02070309020205020404"/>
              </a:rPr>
              <a:t> </a:t>
            </a:r>
            <a:r>
              <a:rPr lang="en-US" sz="1400" b="1" dirty="0" err="1" smtClean="0">
                <a:solidFill>
                  <a:srgbClr val="3366FF"/>
                </a:solidFill>
                <a:latin typeface="Courier New" panose="02070309020205020404"/>
                <a:cs typeface="Courier New" panose="02070309020205020404"/>
              </a:rPr>
              <a:t>size_t</a:t>
            </a:r>
            <a:r>
              <a:rPr lang="en-US" sz="1400" b="1" dirty="0" smtClean="0">
                <a:solidFill>
                  <a:srgbClr val="3366FF"/>
                </a:solidFill>
                <a:latin typeface="Courier New" panose="02070309020205020404"/>
                <a:cs typeface="Courier New" panose="02070309020205020404"/>
              </a:rPr>
              <a:t> </a:t>
            </a:r>
            <a:r>
              <a:rPr lang="en-US" sz="1400" b="1" dirty="0" err="1" smtClean="0">
                <a:solidFill>
                  <a:srgbClr val="3366FF"/>
                </a:solidFill>
                <a:latin typeface="Courier New" panose="02070309020205020404"/>
                <a:cs typeface="Courier New" panose="02070309020205020404"/>
              </a:rPr>
              <a:t>len</a:t>
            </a:r>
            <a:r>
              <a:rPr lang="en-US" sz="1400" b="1" dirty="0" smtClean="0">
                <a:solidFill>
                  <a:srgbClr val="3366FF"/>
                </a:solidFill>
                <a:latin typeface="Courier New" panose="02070309020205020404"/>
                <a:cs typeface="Courier New" panose="02070309020205020404"/>
              </a:rPr>
              <a:t>    = 16 * 1024*1024;</a:t>
            </a:r>
            <a:endParaRPr lang="en-US" sz="1400" b="1" dirty="0" smtClean="0">
              <a:solidFill>
                <a:srgbClr val="3366FF"/>
              </a:solidFill>
              <a:latin typeface="Courier New" panose="02070309020205020404"/>
              <a:cs typeface="Courier New" panose="02070309020205020404"/>
            </a:endParaRPr>
          </a:p>
          <a:p>
            <a:endParaRPr lang="en-US" sz="1400" b="1" dirty="0" smtClean="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  float *buffer = </a:t>
            </a:r>
            <a:br>
              <a:rPr lang="en-US" sz="1400" b="1" dirty="0" smtClean="0">
                <a:solidFill>
                  <a:srgbClr val="3366FF"/>
                </a:solidFill>
                <a:latin typeface="Courier New" panose="02070309020205020404"/>
                <a:cs typeface="Courier New" panose="02070309020205020404"/>
              </a:rPr>
            </a:br>
            <a:r>
              <a:rPr lang="en-US" sz="1400" b="1" dirty="0" smtClean="0">
                <a:solidFill>
                  <a:srgbClr val="3366FF"/>
                </a:solidFill>
                <a:latin typeface="Courier New" panose="02070309020205020404"/>
                <a:cs typeface="Courier New" panose="02070309020205020404"/>
              </a:rPr>
              <a:t>             </a:t>
            </a:r>
            <a:r>
              <a:rPr lang="en-US" sz="1400" b="1" dirty="0" err="1" smtClean="0">
                <a:solidFill>
                  <a:srgbClr val="3366FF"/>
                </a:solidFill>
                <a:latin typeface="Courier New" panose="02070309020205020404"/>
                <a:cs typeface="Courier New" panose="02070309020205020404"/>
              </a:rPr>
              <a:t>malloc</a:t>
            </a:r>
            <a:r>
              <a:rPr lang="en-US" sz="1400" b="1" dirty="0" smtClean="0">
                <a:solidFill>
                  <a:srgbClr val="3366FF"/>
                </a:solidFill>
                <a:latin typeface="Courier New" panose="02070309020205020404"/>
                <a:cs typeface="Courier New" panose="02070309020205020404"/>
              </a:rPr>
              <a:t>(</a:t>
            </a:r>
            <a:r>
              <a:rPr lang="en-US" sz="1400" b="1" dirty="0" err="1" smtClean="0">
                <a:solidFill>
                  <a:srgbClr val="3366FF"/>
                </a:solidFill>
                <a:latin typeface="Courier New" panose="02070309020205020404"/>
                <a:cs typeface="Courier New" panose="02070309020205020404"/>
              </a:rPr>
              <a:t>len</a:t>
            </a:r>
            <a:r>
              <a:rPr lang="en-US" sz="1400" b="1" dirty="0" smtClean="0">
                <a:solidFill>
                  <a:srgbClr val="3366FF"/>
                </a:solidFill>
                <a:latin typeface="Courier New" panose="02070309020205020404"/>
                <a:cs typeface="Courier New" panose="02070309020205020404"/>
              </a:rPr>
              <a:t>*</a:t>
            </a:r>
            <a:r>
              <a:rPr lang="en-US" sz="1400" b="1" dirty="0" err="1" smtClean="0">
                <a:solidFill>
                  <a:srgbClr val="3366FF"/>
                </a:solidFill>
                <a:latin typeface="Courier New" panose="02070309020205020404"/>
                <a:cs typeface="Courier New" panose="02070309020205020404"/>
              </a:rPr>
              <a:t>sizeof</a:t>
            </a:r>
            <a:r>
              <a:rPr lang="en-US" sz="1400" b="1" dirty="0" smtClean="0">
                <a:solidFill>
                  <a:srgbClr val="3366FF"/>
                </a:solidFill>
                <a:latin typeface="Courier New" panose="02070309020205020404"/>
                <a:cs typeface="Courier New" panose="02070309020205020404"/>
              </a:rPr>
              <a:t>(float));</a:t>
            </a:r>
            <a:endParaRPr lang="en-US" sz="1400" b="1" dirty="0" smtClean="0">
              <a:solidFill>
                <a:srgbClr val="3366FF"/>
              </a:solidFill>
              <a:latin typeface="Courier New" panose="02070309020205020404"/>
              <a:cs typeface="Courier New" panose="02070309020205020404"/>
            </a:endParaRPr>
          </a:p>
          <a:p>
            <a:endParaRPr lang="en-US" sz="1400" b="1" dirty="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  buffer[0] = 10.0f;</a:t>
            </a:r>
            <a:endParaRPr lang="en-US" sz="1400" b="1" dirty="0" smtClean="0">
              <a:solidFill>
                <a:srgbClr val="3366FF"/>
              </a:solidFill>
              <a:latin typeface="Courier New" panose="02070309020205020404"/>
              <a:cs typeface="Courier New" panose="02070309020205020404"/>
            </a:endParaRPr>
          </a:p>
          <a:p>
            <a:endParaRPr lang="en-US" sz="1400" b="1" dirty="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  return 0;</a:t>
            </a:r>
            <a:endParaRPr lang="en-US" sz="1400" b="1" dirty="0">
              <a:solidFill>
                <a:srgbClr val="3366FF"/>
              </a:solidFill>
              <a:latin typeface="Courier New" panose="02070309020205020404"/>
              <a:cs typeface="Courier New" panose="02070309020205020404"/>
            </a:endParaRPr>
          </a:p>
          <a:p>
            <a:r>
              <a:rPr lang="en-US" sz="1400" b="1" dirty="0" smtClean="0">
                <a:solidFill>
                  <a:srgbClr val="3366FF"/>
                </a:solidFill>
                <a:latin typeface="Courier New" panose="02070309020205020404"/>
                <a:cs typeface="Courier New" panose="02070309020205020404"/>
              </a:rPr>
              <a:t>}</a:t>
            </a:r>
            <a:endParaRPr lang="en-US" sz="1400" b="1" dirty="0" smtClean="0">
              <a:solidFill>
                <a:srgbClr val="3366FF"/>
              </a:solidFill>
              <a:latin typeface="Courier New" panose="02070309020205020404"/>
              <a:cs typeface="Courier New" panose="02070309020205020404"/>
            </a:endParaRPr>
          </a:p>
          <a:p>
            <a:endParaRPr lang="en-US" sz="1400" b="1" dirty="0">
              <a:solidFill>
                <a:srgbClr val="3366FF"/>
              </a:solidFill>
              <a:latin typeface="Courier New" panose="02070309020205020404"/>
              <a:cs typeface="Courier New" panose="02070309020205020404"/>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3" name="Content Placeholder 2"/>
          <p:cNvSpPr>
            <a:spLocks noGrp="1"/>
          </p:cNvSpPr>
          <p:nvPr>
            <p:ph idx="1"/>
          </p:nvPr>
        </p:nvSpPr>
        <p:spPr>
          <a:xfrm>
            <a:off x="457200" y="1600200"/>
            <a:ext cx="8229600" cy="4853136"/>
          </a:xfrm>
        </p:spPr>
        <p:txBody>
          <a:bodyPr>
            <a:normAutofit lnSpcReduction="10000"/>
          </a:bodyPr>
          <a:lstStyle/>
          <a:p>
            <a:pPr>
              <a:lnSpc>
                <a:spcPct val="110000"/>
              </a:lnSpc>
            </a:pPr>
            <a:r>
              <a:rPr lang="en-US" dirty="0" smtClean="0"/>
              <a:t>4KB pages will be allocated at a time, and can also be swapped to disk dynamically</a:t>
            </a:r>
            <a:endParaRPr lang="en-US" dirty="0" smtClean="0"/>
          </a:p>
          <a:p>
            <a:pPr>
              <a:lnSpc>
                <a:spcPct val="110000"/>
              </a:lnSpc>
            </a:pPr>
            <a:r>
              <a:rPr lang="en-US" dirty="0" smtClean="0"/>
              <a:t>In fact, an allocation may not even be contiguous</a:t>
            </a:r>
            <a:endParaRPr lang="en-US" dirty="0" smtClean="0"/>
          </a:p>
          <a:p>
            <a:pPr>
              <a:lnSpc>
                <a:spcPct val="110000"/>
              </a:lnSpc>
            </a:pPr>
            <a:r>
              <a:rPr lang="en-US" dirty="0" smtClean="0"/>
              <a:t>So, </a:t>
            </a:r>
            <a:r>
              <a:rPr lang="en-US" dirty="0" err="1" smtClean="0"/>
              <a:t>enqueueRead</a:t>
            </a:r>
            <a:r>
              <a:rPr lang="en-US" dirty="0" smtClean="0"/>
              <a:t>/</a:t>
            </a:r>
            <a:r>
              <a:rPr lang="en-US" dirty="0" err="1" smtClean="0"/>
              <a:t>enqueueWrite</a:t>
            </a:r>
            <a:r>
              <a:rPr lang="en-US" dirty="0" smtClean="0"/>
              <a:t> </a:t>
            </a:r>
            <a:r>
              <a:rPr lang="en-US" b="1" i="1" dirty="0" smtClean="0"/>
              <a:t>must</a:t>
            </a:r>
            <a:r>
              <a:rPr lang="en-US" dirty="0" smtClean="0"/>
              <a:t> incur an additional host memory to host memory copy, wasting bandwidth and costing performance</a:t>
            </a:r>
            <a:endParaRPr lang="en-US"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b="1" dirty="0" err="1" smtClean="0"/>
              <a:t>EnqueueWrite</a:t>
            </a:r>
            <a:r>
              <a:rPr lang="en-US" dirty="0" smtClean="0"/>
              <a:t>:</a:t>
            </a:r>
            <a:endParaRPr lang="en-US" dirty="0" smtClean="0"/>
          </a:p>
          <a:p>
            <a:pPr lvl="1"/>
            <a:r>
              <a:rPr lang="en-US" dirty="0"/>
              <a:t>Allocate contiguous portion of DRAM</a:t>
            </a:r>
            <a:endParaRPr lang="en-US" dirty="0"/>
          </a:p>
          <a:p>
            <a:pPr lvl="1"/>
            <a:r>
              <a:rPr lang="en-US" dirty="0" smtClean="0"/>
              <a:t>Copy host data into this contiguous memory</a:t>
            </a:r>
            <a:endParaRPr lang="en-US" dirty="0" smtClean="0"/>
          </a:p>
          <a:p>
            <a:pPr lvl="1"/>
            <a:r>
              <a:rPr lang="en-US" dirty="0" smtClean="0"/>
              <a:t>Signal the DMA engines to start the transfer</a:t>
            </a:r>
            <a:endParaRPr lang="en-US" dirty="0" smtClean="0"/>
          </a:p>
          <a:p>
            <a:r>
              <a:rPr lang="en-US" b="1" dirty="0" err="1" smtClean="0"/>
              <a:t>EnqueueRead</a:t>
            </a:r>
            <a:r>
              <a:rPr lang="en-US" dirty="0" smtClean="0"/>
              <a:t>:</a:t>
            </a:r>
            <a:endParaRPr lang="en-US" dirty="0" smtClean="0"/>
          </a:p>
          <a:p>
            <a:pPr lvl="1"/>
            <a:r>
              <a:rPr lang="en-US" dirty="0" smtClean="0"/>
              <a:t>Allocate contiguous portion of DRAM</a:t>
            </a:r>
            <a:endParaRPr lang="en-US" dirty="0" smtClean="0"/>
          </a:p>
          <a:p>
            <a:pPr lvl="1"/>
            <a:r>
              <a:rPr lang="en-US" dirty="0" smtClean="0"/>
              <a:t>Signal DMA engine to start transfer</a:t>
            </a:r>
            <a:endParaRPr lang="en-US" dirty="0" smtClean="0"/>
          </a:p>
          <a:p>
            <a:pPr lvl="1"/>
            <a:r>
              <a:rPr lang="en-US" dirty="0" smtClean="0"/>
              <a:t>Wait for interrupt to signal that the transfer has finished</a:t>
            </a:r>
            <a:endParaRPr lang="en-US" dirty="0" smtClean="0"/>
          </a:p>
          <a:p>
            <a:pPr lvl="1"/>
            <a:r>
              <a:rPr lang="en-US" dirty="0" smtClean="0"/>
              <a:t>Copy transferred data from the contiguous memory into memory in the host code’s address space</a:t>
            </a:r>
            <a:endParaRPr lang="en-US" dirty="0" smtClean="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dirty="0" smtClean="0"/>
              <a:t>Pinned memory side-steps this issue by giving the host process </a:t>
            </a:r>
            <a:r>
              <a:rPr lang="en-US" i="1" dirty="0" smtClean="0"/>
              <a:t>direct</a:t>
            </a:r>
            <a:r>
              <a:rPr lang="en-US" dirty="0" smtClean="0"/>
              <a:t> access to the portions of host memory that the DMA engines read and write to.</a:t>
            </a:r>
            <a:endParaRPr lang="en-US" dirty="0" smtClean="0"/>
          </a:p>
          <a:p>
            <a:r>
              <a:rPr lang="en-US" dirty="0" smtClean="0"/>
              <a:t>This results in much less time spent waiting for transfers!</a:t>
            </a:r>
            <a:endParaRPr lang="en-US" dirty="0" smtClean="0"/>
          </a:p>
          <a:p>
            <a:endParaRPr lang="en-US" dirty="0"/>
          </a:p>
          <a:p>
            <a:r>
              <a:rPr lang="en-US" dirty="0" smtClean="0"/>
              <a:t>Disclaimer: Not all drivers support it, and it makes allocations much more expensive (so it would be slow to continually allocate and free pinned memory!)</a:t>
            </a:r>
            <a:endParaRPr lang="en-US" dirty="0" smtClean="0"/>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lstStyle/>
          <a:p>
            <a:r>
              <a:rPr lang="en-US" dirty="0" smtClean="0"/>
              <a:t>Using Pinned Memory</a:t>
            </a:r>
            <a:endParaRPr lang="en-US" dirty="0"/>
          </a:p>
        </p:txBody>
      </p:sp>
      <p:sp>
        <p:nvSpPr>
          <p:cNvPr id="4" name="Text Placeholder 3"/>
          <p:cNvSpPr>
            <a:spLocks noGrp="1"/>
          </p:cNvSpPr>
          <p:nvPr>
            <p:ph type="body" sz="half" idx="4294967295"/>
          </p:nvPr>
        </p:nvSpPr>
        <p:spPr>
          <a:xfrm>
            <a:off x="0" y="980728"/>
            <a:ext cx="3779912" cy="5616624"/>
          </a:xfrm>
        </p:spPr>
        <p:txBody>
          <a:bodyPr>
            <a:normAutofit fontScale="62500" lnSpcReduction="20000"/>
          </a:bodyPr>
          <a:lstStyle/>
          <a:p>
            <a:pPr marL="285750" indent="-285750">
              <a:lnSpc>
                <a:spcPct val="110000"/>
              </a:lnSpc>
              <a:buFont typeface="Arial" panose="020B0604020202020204"/>
              <a:buChar char="•"/>
            </a:pPr>
            <a:r>
              <a:rPr lang="en-US" dirty="0"/>
              <a:t>OpenCL has no </a:t>
            </a:r>
            <a:r>
              <a:rPr lang="en-US" dirty="0" smtClean="0"/>
              <a:t>official support </a:t>
            </a:r>
            <a:r>
              <a:rPr lang="en-US" dirty="0"/>
              <a:t>for pinned memory </a:t>
            </a:r>
            <a:endParaRPr lang="en-US" dirty="0" smtClean="0"/>
          </a:p>
          <a:p>
            <a:pPr marL="285750" indent="-285750">
              <a:lnSpc>
                <a:spcPct val="110000"/>
              </a:lnSpc>
              <a:buFont typeface="Arial" panose="020B0604020202020204"/>
              <a:buChar char="•"/>
            </a:pPr>
            <a:r>
              <a:rPr lang="en-US" dirty="0" smtClean="0"/>
              <a:t>But e.g. NVIDIA supports pinned </a:t>
            </a:r>
            <a:r>
              <a:rPr lang="en-US" dirty="0"/>
              <a:t>memory </a:t>
            </a:r>
            <a:r>
              <a:rPr lang="en-US" dirty="0" smtClean="0"/>
              <a:t>allocations (</a:t>
            </a:r>
            <a:r>
              <a:rPr lang="en-US" b="1" dirty="0" smtClean="0">
                <a:solidFill>
                  <a:srgbClr val="3366FF"/>
                </a:solidFill>
                <a:latin typeface="Courier New" panose="02070309020205020404"/>
                <a:cs typeface="Courier New" panose="02070309020205020404"/>
              </a:rPr>
              <a:t>CL_MEM_ALLOC_HOST_PTR</a:t>
            </a:r>
            <a:r>
              <a:rPr lang="en-US" dirty="0" smtClean="0">
                <a:solidFill>
                  <a:srgbClr val="3366FF"/>
                </a:solidFill>
              </a:rPr>
              <a:t> </a:t>
            </a:r>
            <a:r>
              <a:rPr lang="en-US" dirty="0" smtClean="0"/>
              <a:t>flag)</a:t>
            </a:r>
            <a:endParaRPr lang="en-US" dirty="0" smtClean="0"/>
          </a:p>
          <a:p>
            <a:pPr marL="285750" indent="-285750">
              <a:lnSpc>
                <a:spcPct val="110000"/>
              </a:lnSpc>
              <a:buFont typeface="Arial" panose="020B0604020202020204"/>
              <a:buChar char="•"/>
            </a:pPr>
            <a:r>
              <a:rPr lang="en-US" dirty="0"/>
              <a:t>When you allocate </a:t>
            </a:r>
            <a:r>
              <a:rPr lang="en-US" dirty="0" smtClean="0"/>
              <a:t>a </a:t>
            </a:r>
            <a:r>
              <a:rPr lang="en-US" dirty="0" err="1" smtClean="0"/>
              <a:t>cl_mem</a:t>
            </a:r>
            <a:r>
              <a:rPr lang="en-US" dirty="0" smtClean="0"/>
              <a:t> object, </a:t>
            </a:r>
            <a:r>
              <a:rPr lang="en-US" dirty="0"/>
              <a:t>you also allocate page-locked host </a:t>
            </a:r>
            <a:r>
              <a:rPr lang="en-US" dirty="0" smtClean="0"/>
              <a:t>memory of the same size</a:t>
            </a:r>
            <a:endParaRPr lang="en-US" dirty="0" smtClean="0"/>
          </a:p>
          <a:p>
            <a:pPr marL="285750" indent="-285750">
              <a:lnSpc>
                <a:spcPct val="110000"/>
              </a:lnSpc>
              <a:buFont typeface="Arial" panose="020B0604020202020204"/>
              <a:buChar char="•"/>
            </a:pPr>
            <a:r>
              <a:rPr lang="en-US" dirty="0" smtClean="0"/>
              <a:t>But this does not return the host pointer </a:t>
            </a:r>
            <a:endParaRPr lang="en-US" dirty="0" smtClean="0"/>
          </a:p>
          <a:p>
            <a:pPr marL="285750" indent="-285750">
              <a:lnSpc>
                <a:spcPct val="110000"/>
              </a:lnSpc>
              <a:buFont typeface="Arial" panose="020B0604020202020204"/>
              <a:buChar char="•"/>
            </a:pPr>
            <a:r>
              <a:rPr lang="en-US" dirty="0" smtClean="0"/>
              <a:t>Reading and writing data is handled by </a:t>
            </a:r>
            <a:r>
              <a:rPr lang="en-US" b="1" dirty="0" err="1" smtClean="0"/>
              <a:t>enqueueMapBuffer</a:t>
            </a:r>
            <a:r>
              <a:rPr lang="en-US" dirty="0" smtClean="0"/>
              <a:t>, which </a:t>
            </a:r>
            <a:r>
              <a:rPr lang="en-US" i="1" dirty="0" smtClean="0"/>
              <a:t>does</a:t>
            </a:r>
            <a:r>
              <a:rPr lang="en-US" dirty="0" smtClean="0"/>
              <a:t> return the host pointer</a:t>
            </a:r>
            <a:endParaRPr lang="en-US" dirty="0" smtClean="0"/>
          </a:p>
          <a:p>
            <a:pPr marL="285750" indent="-285750">
              <a:lnSpc>
                <a:spcPct val="110000"/>
              </a:lnSpc>
              <a:buFont typeface="Arial" panose="020B0604020202020204"/>
              <a:buChar char="•"/>
            </a:pPr>
            <a:r>
              <a:rPr lang="en-US" dirty="0" smtClean="0"/>
              <a:t>Eventually call </a:t>
            </a:r>
            <a:r>
              <a:rPr lang="en-US" dirty="0" err="1" smtClean="0"/>
              <a:t>clEnqueueUnmapMemObject</a:t>
            </a:r>
            <a:r>
              <a:rPr lang="en-US" dirty="0" smtClean="0"/>
              <a:t> when you're done</a:t>
            </a:r>
            <a:endParaRPr lang="en-US" dirty="0" smtClean="0"/>
          </a:p>
        </p:txBody>
      </p:sp>
      <p:sp>
        <p:nvSpPr>
          <p:cNvPr id="6" name="Content Placeholder 3"/>
          <p:cNvSpPr>
            <a:spLocks noGrp="1"/>
          </p:cNvSpPr>
          <p:nvPr>
            <p:ph idx="4294967295"/>
          </p:nvPr>
        </p:nvSpPr>
        <p:spPr>
          <a:xfrm>
            <a:off x="4032250" y="836613"/>
            <a:ext cx="5111750" cy="5853112"/>
          </a:xfrm>
        </p:spPr>
        <p:txBody>
          <a:bodyPr>
            <a:normAutofit/>
          </a:bodyPr>
          <a:lstStyle/>
          <a:p>
            <a:pPr marL="0" indent="0">
              <a:buNone/>
            </a:pPr>
            <a:r>
              <a:rPr lang="en-US" sz="1400" b="1" dirty="0" smtClean="0">
                <a:solidFill>
                  <a:srgbClr val="3366FF"/>
                </a:solidFill>
                <a:latin typeface="Courier New" panose="02070309020205020404"/>
                <a:cs typeface="Courier New" panose="02070309020205020404"/>
              </a:rPr>
              <a:t>/</a:t>
            </a:r>
            <a:r>
              <a:rPr lang="en-US" sz="1400" b="1" dirty="0">
                <a:solidFill>
                  <a:srgbClr val="3366FF"/>
                </a:solidFill>
                <a:latin typeface="Courier New" panose="02070309020205020404"/>
                <a:cs typeface="Courier New" panose="02070309020205020404"/>
              </a:rPr>
              <a:t>/create device buffer</a:t>
            </a:r>
            <a:endParaRPr lang="en-US" sz="1400" b="1" dirty="0">
              <a:solidFill>
                <a:srgbClr val="3366FF"/>
              </a:solidFill>
              <a:latin typeface="Courier New" panose="02070309020205020404"/>
              <a:cs typeface="Courier New" panose="02070309020205020404"/>
            </a:endParaRPr>
          </a:p>
          <a:p>
            <a:pPr marL="0" indent="0">
              <a:buNone/>
            </a:pPr>
            <a:r>
              <a:rPr lang="en-US" sz="1400" b="1" dirty="0" err="1">
                <a:solidFill>
                  <a:srgbClr val="3366FF"/>
                </a:solidFill>
                <a:latin typeface="Courier New" panose="02070309020205020404"/>
                <a:cs typeface="Courier New" panose="02070309020205020404"/>
              </a:rPr>
              <a:t>cl_mem</a:t>
            </a:r>
            <a:r>
              <a:rPr lang="en-US" sz="1400" b="1" dirty="0">
                <a:solidFill>
                  <a:srgbClr val="3366FF"/>
                </a:solidFill>
                <a:latin typeface="Courier New" panose="02070309020205020404"/>
                <a:cs typeface="Courier New" panose="02070309020205020404"/>
              </a:rPr>
              <a:t> </a:t>
            </a:r>
            <a:r>
              <a:rPr lang="en-US" sz="1400" b="1" dirty="0" err="1">
                <a:solidFill>
                  <a:srgbClr val="3366FF"/>
                </a:solidFill>
                <a:latin typeface="Courier New" panose="02070309020205020404"/>
                <a:cs typeface="Courier New" panose="02070309020205020404"/>
              </a:rPr>
              <a:t>devPtrA</a:t>
            </a:r>
            <a:r>
              <a:rPr lang="en-US" sz="1400" b="1" dirty="0">
                <a:solidFill>
                  <a:srgbClr val="3366FF"/>
                </a:solidFill>
                <a:latin typeface="Courier New" panose="02070309020205020404"/>
                <a:cs typeface="Courier New" panose="02070309020205020404"/>
              </a:rPr>
              <a:t> = </a:t>
            </a:r>
            <a:r>
              <a:rPr lang="en-US" sz="1400" b="1" dirty="0" err="1">
                <a:solidFill>
                  <a:srgbClr val="3366FF"/>
                </a:solidFill>
                <a:latin typeface="Courier New" panose="02070309020205020404"/>
                <a:cs typeface="Courier New" panose="02070309020205020404"/>
              </a:rPr>
              <a:t>clCreateBuffer</a:t>
            </a:r>
            <a:r>
              <a:rPr lang="en-US" sz="1400" b="1" dirty="0">
                <a:solidFill>
                  <a:srgbClr val="3366FF"/>
                </a:solidFill>
                <a:latin typeface="Courier New" panose="02070309020205020404"/>
                <a:cs typeface="Courier New" panose="02070309020205020404"/>
              </a:rPr>
              <a:t>(</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a:t>
            </a:r>
            <a:r>
              <a:rPr lang="en-US" sz="1400" b="1" dirty="0" smtClean="0">
                <a:solidFill>
                  <a:srgbClr val="3366FF"/>
                </a:solidFill>
                <a:latin typeface="Courier New" panose="02070309020205020404"/>
                <a:cs typeface="Courier New" panose="02070309020205020404"/>
              </a:rPr>
              <a:t>context,</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a:t>
            </a:r>
            <a:r>
              <a:rPr lang="en-US" sz="1400" b="1" dirty="0" smtClean="0">
                <a:solidFill>
                  <a:srgbClr val="3366FF"/>
                </a:solidFill>
                <a:latin typeface="Courier New" panose="02070309020205020404"/>
                <a:cs typeface="Courier New" panose="02070309020205020404"/>
              </a:rPr>
              <a:t>CL_MEM_ALLOC_HOST_PTR, //pinned memory flag</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a:t>
            </a:r>
            <a:r>
              <a:rPr lang="en-US" sz="1400" b="1" dirty="0" err="1">
                <a:solidFill>
                  <a:srgbClr val="3366FF"/>
                </a:solidFill>
                <a:latin typeface="Courier New" panose="02070309020205020404"/>
                <a:cs typeface="Courier New" panose="02070309020205020404"/>
              </a:rPr>
              <a:t>len</a:t>
            </a:r>
            <a:r>
              <a:rPr lang="en-US" sz="1400" b="1" dirty="0" smtClean="0">
                <a:solidFill>
                  <a:srgbClr val="3366FF"/>
                </a:solidFill>
                <a:latin typeface="Courier New" panose="02070309020205020404"/>
                <a:cs typeface="Courier New" panose="02070309020205020404"/>
              </a:rPr>
              <a:t>,</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NULL</a:t>
            </a:r>
            <a:r>
              <a:rPr lang="en-US" sz="1400" b="1" dirty="0" smtClean="0">
                <a:solidFill>
                  <a:srgbClr val="3366FF"/>
                </a:solidFill>
                <a:latin typeface="Courier New" panose="02070309020205020404"/>
                <a:cs typeface="Courier New" panose="02070309020205020404"/>
              </a:rPr>
              <a:t>, //host pointer must be NULL</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a:t>
            </a:r>
            <a:r>
              <a:rPr lang="en-US" sz="1400" b="1" dirty="0" smtClean="0">
                <a:solidFill>
                  <a:srgbClr val="3366FF"/>
                </a:solidFill>
                <a:latin typeface="Courier New" panose="02070309020205020404"/>
                <a:cs typeface="Courier New" panose="02070309020205020404"/>
              </a:rPr>
              <a:t>NULL</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a:t>
            </a:r>
            <a:endParaRPr lang="en-US" sz="1400" b="1" dirty="0">
              <a:solidFill>
                <a:srgbClr val="3366FF"/>
              </a:solidFill>
              <a:latin typeface="Courier New" panose="02070309020205020404"/>
              <a:cs typeface="Courier New" panose="02070309020205020404"/>
            </a:endParaRPr>
          </a:p>
          <a:p>
            <a:pPr marL="0" indent="0">
              <a:buNone/>
            </a:pP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float *</a:t>
            </a:r>
            <a:r>
              <a:rPr lang="en-US" sz="1400" b="1" dirty="0" err="1">
                <a:solidFill>
                  <a:srgbClr val="3366FF"/>
                </a:solidFill>
                <a:latin typeface="Courier New" panose="02070309020205020404"/>
                <a:cs typeface="Courier New" panose="02070309020205020404"/>
              </a:rPr>
              <a:t>hostPtrA</a:t>
            </a:r>
            <a:r>
              <a:rPr lang="en-US" sz="1400" b="1" dirty="0">
                <a:solidFill>
                  <a:srgbClr val="3366FF"/>
                </a:solidFill>
                <a:latin typeface="Courier New" panose="02070309020205020404"/>
                <a:cs typeface="Courier New" panose="02070309020205020404"/>
              </a:rPr>
              <a:t> = </a:t>
            </a:r>
            <a:endParaRPr lang="en-US" sz="1400" b="1" dirty="0" smtClean="0">
              <a:solidFill>
                <a:srgbClr val="3366FF"/>
              </a:solidFill>
              <a:latin typeface="Courier New" panose="02070309020205020404"/>
              <a:cs typeface="Courier New" panose="02070309020205020404"/>
            </a:endParaRPr>
          </a:p>
          <a:p>
            <a:pPr marL="0" indent="0">
              <a:buNone/>
            </a:pPr>
            <a:r>
              <a:rPr lang="en-US" sz="1400" b="1" dirty="0" smtClean="0">
                <a:solidFill>
                  <a:srgbClr val="3366FF"/>
                </a:solidFill>
                <a:latin typeface="Courier New" panose="02070309020205020404"/>
                <a:cs typeface="Courier New" panose="02070309020205020404"/>
              </a:rPr>
              <a:t>(</a:t>
            </a:r>
            <a:r>
              <a:rPr lang="en-US" sz="1400" b="1" dirty="0">
                <a:solidFill>
                  <a:srgbClr val="3366FF"/>
                </a:solidFill>
                <a:latin typeface="Courier New" panose="02070309020205020404"/>
                <a:cs typeface="Courier New" panose="02070309020205020404"/>
              </a:rPr>
              <a:t>float *) </a:t>
            </a:r>
            <a:r>
              <a:rPr lang="en-US" sz="1400" b="1" dirty="0" err="1">
                <a:solidFill>
                  <a:srgbClr val="3366FF"/>
                </a:solidFill>
                <a:latin typeface="Courier New" panose="02070309020205020404"/>
                <a:cs typeface="Courier New" panose="02070309020205020404"/>
              </a:rPr>
              <a:t>clEnqueueMapBuffer</a:t>
            </a:r>
            <a:r>
              <a:rPr lang="en-US" sz="1400" b="1" dirty="0">
                <a:solidFill>
                  <a:srgbClr val="3366FF"/>
                </a:solidFill>
                <a:latin typeface="Courier New" panose="02070309020205020404"/>
                <a:cs typeface="Courier New" panose="02070309020205020404"/>
              </a:rPr>
              <a:t>(</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queue, </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a:t>
            </a:r>
            <a:r>
              <a:rPr lang="en-US" sz="1400" b="1" dirty="0" err="1">
                <a:solidFill>
                  <a:srgbClr val="3366FF"/>
                </a:solidFill>
                <a:latin typeface="Courier New" panose="02070309020205020404"/>
                <a:cs typeface="Courier New" panose="02070309020205020404"/>
              </a:rPr>
              <a:t>devPtrA</a:t>
            </a:r>
            <a:r>
              <a:rPr lang="en-US" sz="1400" b="1" dirty="0">
                <a:solidFill>
                  <a:srgbClr val="3366FF"/>
                </a:solidFill>
                <a:latin typeface="Courier New" panose="02070309020205020404"/>
                <a:cs typeface="Courier New" panose="02070309020205020404"/>
              </a:rPr>
              <a:t>, </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CL_TRUE, </a:t>
            </a:r>
            <a:r>
              <a:rPr lang="en-US" sz="1400" b="1" dirty="0" smtClean="0">
                <a:solidFill>
                  <a:srgbClr val="3366FF"/>
                </a:solidFill>
                <a:latin typeface="Courier New" panose="02070309020205020404"/>
                <a:cs typeface="Courier New" panose="02070309020205020404"/>
              </a:rPr>
              <a:t>//blocking map</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a:t>
            </a:r>
            <a:r>
              <a:rPr lang="en-US" sz="1400" b="1" dirty="0" smtClean="0">
                <a:solidFill>
                  <a:srgbClr val="3366FF"/>
                </a:solidFill>
                <a:latin typeface="Courier New" panose="02070309020205020404"/>
                <a:cs typeface="Courier New" panose="02070309020205020404"/>
              </a:rPr>
              <a:t>CL_MAP_WRITE_INVALIDATE_REGION, //write data</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0, </a:t>
            </a:r>
            <a:r>
              <a:rPr lang="en-US" sz="1400" b="1" dirty="0" smtClean="0">
                <a:solidFill>
                  <a:srgbClr val="3366FF"/>
                </a:solidFill>
                <a:latin typeface="Courier New" panose="02070309020205020404"/>
                <a:cs typeface="Courier New" panose="02070309020205020404"/>
              </a:rPr>
              <a:t>      //offset of region</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a:t>
            </a:r>
            <a:r>
              <a:rPr lang="en-US" sz="1400" b="1" dirty="0" err="1">
                <a:solidFill>
                  <a:srgbClr val="3366FF"/>
                </a:solidFill>
                <a:latin typeface="Courier New" panose="02070309020205020404"/>
                <a:cs typeface="Courier New" panose="02070309020205020404"/>
              </a:rPr>
              <a:t>len</a:t>
            </a:r>
            <a:r>
              <a:rPr lang="en-US" sz="1400" b="1" dirty="0">
                <a:solidFill>
                  <a:srgbClr val="3366FF"/>
                </a:solidFill>
                <a:latin typeface="Courier New" panose="02070309020205020404"/>
                <a:cs typeface="Courier New" panose="02070309020205020404"/>
              </a:rPr>
              <a:t>, </a:t>
            </a:r>
            <a:r>
              <a:rPr lang="en-US" sz="1400" b="1" dirty="0" smtClean="0">
                <a:solidFill>
                  <a:srgbClr val="3366FF"/>
                </a:solidFill>
                <a:latin typeface="Courier New" panose="02070309020205020404"/>
                <a:cs typeface="Courier New" panose="02070309020205020404"/>
              </a:rPr>
              <a:t>    //amount of data to be mapped</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0, NULL, NULL, </a:t>
            </a:r>
            <a:r>
              <a:rPr lang="en-US" sz="1400" b="1" dirty="0" smtClean="0">
                <a:solidFill>
                  <a:srgbClr val="3366FF"/>
                </a:solidFill>
                <a:latin typeface="Courier New" panose="02070309020205020404"/>
                <a:cs typeface="Courier New" panose="02070309020205020404"/>
              </a:rPr>
              <a:t>//event information</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  </a:t>
            </a:r>
            <a:r>
              <a:rPr lang="en-US" sz="1400" b="1" dirty="0" smtClean="0">
                <a:solidFill>
                  <a:srgbClr val="3366FF"/>
                </a:solidFill>
                <a:latin typeface="Courier New" panose="02070309020205020404"/>
                <a:cs typeface="Courier New" panose="02070309020205020404"/>
              </a:rPr>
              <a:t>NULL     //error code pointer</a:t>
            </a:r>
            <a:endParaRPr lang="en-US" sz="1400" b="1" dirty="0">
              <a:solidFill>
                <a:srgbClr val="3366FF"/>
              </a:solidFill>
              <a:latin typeface="Courier New" panose="02070309020205020404"/>
              <a:cs typeface="Courier New" panose="02070309020205020404"/>
            </a:endParaRPr>
          </a:p>
          <a:p>
            <a:pPr marL="0" indent="0">
              <a:buNone/>
            </a:pPr>
            <a:r>
              <a:rPr lang="en-US" sz="1400" b="1" dirty="0">
                <a:solidFill>
                  <a:srgbClr val="3366FF"/>
                </a:solidFill>
                <a:latin typeface="Courier New" panose="02070309020205020404"/>
                <a:cs typeface="Courier New" panose="02070309020205020404"/>
              </a:rPr>
              <a:t>);</a:t>
            </a:r>
            <a:endParaRPr lang="en-US" sz="1400" b="1" dirty="0">
              <a:solidFill>
                <a:srgbClr val="3366FF"/>
              </a:solidFill>
              <a:latin typeface="Courier New" panose="02070309020205020404"/>
              <a:cs typeface="Courier New" panose="02070309020205020404"/>
            </a:endParaRPr>
          </a:p>
        </p:txBody>
      </p:sp>
      <p:sp>
        <p:nvSpPr>
          <p:cNvPr id="3" name="TextBox 2"/>
          <p:cNvSpPr txBox="1"/>
          <p:nvPr/>
        </p:nvSpPr>
        <p:spPr>
          <a:xfrm>
            <a:off x="4067944" y="6093296"/>
            <a:ext cx="5076056" cy="461665"/>
          </a:xfrm>
          <a:prstGeom prst="rect">
            <a:avLst/>
          </a:prstGeom>
          <a:noFill/>
        </p:spPr>
        <p:txBody>
          <a:bodyPr wrap="square" rtlCol="0">
            <a:spAutoFit/>
          </a:bodyPr>
          <a:lstStyle/>
          <a:p>
            <a:r>
              <a:rPr lang="en-US" sz="1200" b="1" dirty="0" smtClean="0">
                <a:solidFill>
                  <a:srgbClr val="3366FF"/>
                </a:solidFill>
                <a:latin typeface="Courier New" panose="02070309020205020404"/>
                <a:cs typeface="Courier New" panose="02070309020205020404"/>
              </a:rPr>
              <a:t>CL_MAP_WRITE_INVALIDATE_REGION </a:t>
            </a:r>
            <a:r>
              <a:rPr lang="en-US" sz="1200" b="1" dirty="0" smtClean="0">
                <a:cs typeface="Courier New" panose="02070309020205020404"/>
              </a:rPr>
              <a:t>is a v1.2 feature; if using v1.1 or earlier, would have to use </a:t>
            </a:r>
            <a:r>
              <a:rPr lang="en-US" sz="1200" b="1" dirty="0" smtClean="0">
                <a:solidFill>
                  <a:srgbClr val="3366FF"/>
                </a:solidFill>
                <a:latin typeface="Courier New" panose="02070309020205020404"/>
                <a:cs typeface="Courier New" panose="02070309020205020404"/>
              </a:rPr>
              <a:t>CL_MAP_WRITE </a:t>
            </a:r>
            <a:r>
              <a:rPr lang="en-US" sz="1200" b="1" dirty="0">
                <a:cs typeface="Courier New" panose="02070309020205020404"/>
              </a:rPr>
              <a:t>instead</a:t>
            </a:r>
            <a:r>
              <a:rPr lang="en-US" sz="1200" b="1" dirty="0" smtClean="0">
                <a:solidFill>
                  <a:srgbClr val="3366FF"/>
                </a:solidFill>
                <a:latin typeface="Courier New" panose="02070309020205020404"/>
                <a:cs typeface="Courier New" panose="02070309020205020404"/>
              </a:rPr>
              <a:t>.</a:t>
            </a:r>
            <a:endParaRPr lang="en-GB" sz="1200" dirty="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p:txBody>
          <a:bodyPr>
            <a:normAutofit fontScale="92500"/>
          </a:bodyPr>
          <a:lstStyle/>
          <a:p>
            <a:r>
              <a:rPr lang="en-US" dirty="0" smtClean="0"/>
              <a:t>Again, allocating pinned memory is much more expensive (about 100x slower) than regular memory, so frequent allocations will be bad for performance.</a:t>
            </a:r>
            <a:endParaRPr lang="en-US" dirty="0" smtClean="0"/>
          </a:p>
          <a:p>
            <a:r>
              <a:rPr lang="en-US" dirty="0" smtClean="0"/>
              <a:t>However, frequent reads and writes will be much faster!</a:t>
            </a:r>
            <a:endParaRPr lang="en-US" dirty="0" smtClean="0"/>
          </a:p>
          <a:p>
            <a:r>
              <a:rPr lang="en-US" dirty="0" smtClean="0"/>
              <a:t>Not all platforms support pinned memory. But, the above method will still work, and at least will not be any slower than regular use</a:t>
            </a:r>
            <a:endParaRPr lang="en-US" dirty="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C++ for C Programmers</a:t>
            </a:r>
            <a:endParaRPr lang="en-GB" dirty="0"/>
          </a:p>
        </p:txBody>
      </p:sp>
      <p:sp>
        <p:nvSpPr>
          <p:cNvPr id="7" name="Text Placeholder 6"/>
          <p:cNvSpPr>
            <a:spLocks noGrp="1"/>
          </p:cNvSpPr>
          <p:nvPr>
            <p:ph type="body" idx="1"/>
          </p:nvPr>
        </p:nvSpPr>
        <p:spPr/>
        <p:txBody>
          <a:bodyPr/>
          <a:lstStyle/>
          <a:p>
            <a:r>
              <a:rPr lang="en-GB" dirty="0" smtClean="0">
                <a:solidFill>
                  <a:schemeClr val="tx1"/>
                </a:solidFill>
              </a:rPr>
              <a:t>Appendix </a:t>
            </a:r>
            <a:r>
              <a:rPr lang="en-GB" dirty="0" smtClean="0">
                <a:solidFill>
                  <a:schemeClr val="tx1"/>
                </a:solidFill>
              </a:rPr>
              <a:t>D</a:t>
            </a:r>
            <a:endParaRPr lang="en-GB" dirty="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smtClean="0"/>
              <a:t>OpenCL: From cell phone to supercomputer</a:t>
            </a:r>
            <a:endParaRPr lang="en-GB" dirty="0"/>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endParaRPr lang="en-GB" dirty="0"/>
          </a:p>
          <a:p>
            <a:pPr lvl="1"/>
            <a:r>
              <a:rPr lang="en-GB" dirty="0"/>
              <a:t>Relaxes some data type and precision requirements</a:t>
            </a:r>
            <a:endParaRPr lang="en-GB" dirty="0"/>
          </a:p>
          <a:p>
            <a:pPr lvl="1"/>
            <a:r>
              <a:rPr lang="en-GB" dirty="0"/>
              <a:t>Avoids the need for a separate </a:t>
            </a:r>
            <a:r>
              <a:rPr lang="en-GB" dirty="0" smtClean="0"/>
              <a:t>“ES” </a:t>
            </a:r>
            <a:r>
              <a:rPr lang="en-GB" dirty="0"/>
              <a:t>specification</a:t>
            </a:r>
            <a:endParaRPr lang="en-GB" dirty="0"/>
          </a:p>
          <a:p>
            <a:r>
              <a:rPr lang="en-GB" dirty="0"/>
              <a:t>Khronos APIs provide computing support for imaging &amp; graphics</a:t>
            </a:r>
            <a:endParaRPr lang="en-GB" dirty="0"/>
          </a:p>
          <a:p>
            <a:pPr lvl="1"/>
            <a:r>
              <a:rPr lang="en-GB" dirty="0"/>
              <a:t>Enabling advanced applications in, e.g., Augmented Reality</a:t>
            </a:r>
            <a:endParaRPr lang="en-GB" dirty="0"/>
          </a:p>
          <a:p>
            <a:r>
              <a:rPr lang="en-GB" dirty="0"/>
              <a:t>OpenCL will enable parallel computing in new markets</a:t>
            </a:r>
            <a:endParaRPr lang="en-GB" dirty="0"/>
          </a:p>
          <a:p>
            <a:pPr lvl="1"/>
            <a:r>
              <a:rPr lang="en-GB" dirty="0"/>
              <a:t>Mobile phones, cars, avionics</a:t>
            </a:r>
            <a:endParaRPr lang="en-GB" dirty="0"/>
          </a:p>
          <a:p>
            <a:endParaRPr lang="en-GB" dirty="0"/>
          </a:p>
        </p:txBody>
      </p:sp>
      <p:pic>
        <p:nvPicPr>
          <p:cNvPr id="1026" name="Picture 2"/>
          <p:cNvPicPr>
            <a:picLocks noGrp="1" noChangeAspect="1" noChangeArrowheads="1"/>
          </p:cNvPicPr>
          <p:nvPr>
            <p:ph sz="half" idx="2"/>
          </p:nvPr>
        </p:nvPicPr>
        <p:blipFill>
          <a:blip r:embed="rId1" cstate="print">
            <a:extLst>
              <a:ext uri="{28A0092B-C50C-407E-A947-70E740481C1C}">
                <a14:useLocalDpi xmlns:a14="http://schemas.microsoft.com/office/drawing/2010/main" val="0"/>
              </a:ext>
            </a:extLst>
          </a:blip>
          <a:srcRect/>
          <a:stretch>
            <a:fillRect/>
          </a:stretch>
        </p:blipFill>
        <p:spPr bwMode="auto">
          <a:xfrm>
            <a:off x="5028050" y="1700808"/>
            <a:ext cx="3936438" cy="2952328"/>
          </a:xfrm>
          <a:prstGeom prst="rect">
            <a:avLst/>
          </a:prstGeom>
          <a:noFill/>
          <a:ln>
            <a:noFill/>
          </a:ln>
          <a:effectLst/>
        </p:spPr>
      </p:pic>
      <p:sp>
        <p:nvSpPr>
          <p:cNvPr id="9" name="Content Placeholder 4"/>
          <p:cNvSpPr txBox="1"/>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a:t>
            </a:r>
            <a:r>
              <a:rPr lang="en-GB" sz="2000" dirty="0" smtClean="0"/>
              <a:t>processes images </a:t>
            </a:r>
            <a:r>
              <a:rPr lang="en-GB" sz="2000" dirty="0"/>
              <a:t>to recognize buildings </a:t>
            </a:r>
            <a:r>
              <a:rPr lang="en-GB" sz="2000" dirty="0" smtClean="0"/>
              <a:t>and landmarks </a:t>
            </a:r>
            <a:r>
              <a:rPr lang="en-GB" sz="2000" dirty="0"/>
              <a:t>and provides </a:t>
            </a:r>
            <a:r>
              <a:rPr lang="en-GB" sz="2000" dirty="0" smtClean="0"/>
              <a:t>relevant data </a:t>
            </a:r>
            <a:r>
              <a:rPr lang="en-GB" sz="2000" dirty="0"/>
              <a:t>from internet</a:t>
            </a:r>
            <a:endParaRPr lang="en-GB" sz="2000" dirty="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 for C programmers</a:t>
            </a:r>
            <a:endParaRPr lang="en-GB" dirty="0"/>
          </a:p>
        </p:txBody>
      </p:sp>
      <p:sp>
        <p:nvSpPr>
          <p:cNvPr id="5" name="Content Placeholder 4"/>
          <p:cNvSpPr>
            <a:spLocks noGrp="1"/>
          </p:cNvSpPr>
          <p:nvPr>
            <p:ph idx="1"/>
          </p:nvPr>
        </p:nvSpPr>
        <p:spPr/>
        <p:txBody>
          <a:bodyPr>
            <a:normAutofit fontScale="92500"/>
          </a:bodyPr>
          <a:lstStyle/>
          <a:p>
            <a:r>
              <a:rPr lang="en-GB" dirty="0"/>
              <a:t>This Appendix shows and highlights some of the basic features and principles of C++.</a:t>
            </a:r>
            <a:endParaRPr lang="en-GB" dirty="0"/>
          </a:p>
          <a:p>
            <a:endParaRPr lang="en-GB" dirty="0"/>
          </a:p>
          <a:p>
            <a:r>
              <a:rPr lang="en-GB" dirty="0"/>
              <a:t>It is intended for the working C programmer.</a:t>
            </a:r>
            <a:endParaRPr lang="en-GB" dirty="0"/>
          </a:p>
          <a:p>
            <a:endParaRPr lang="en-GB" dirty="0"/>
          </a:p>
          <a:p>
            <a:r>
              <a:rPr lang="en-GB" dirty="0"/>
              <a:t>The C++ standards:</a:t>
            </a:r>
            <a:endParaRPr lang="en-GB" dirty="0"/>
          </a:p>
          <a:p>
            <a:pPr lvl="1"/>
            <a:r>
              <a:rPr lang="en-GB" dirty="0"/>
              <a:t>ISO/ANSI Standard 1998 (revision 2003)</a:t>
            </a:r>
            <a:endParaRPr lang="en-GB" dirty="0"/>
          </a:p>
          <a:p>
            <a:pPr lvl="1"/>
            <a:r>
              <a:rPr lang="en-GB" dirty="0"/>
              <a:t>ISO/ANSI Standard 2011 (aka C++</a:t>
            </a:r>
            <a:r>
              <a:rPr lang="en-GB" dirty="0" smtClean="0"/>
              <a:t>0x or C++11) </a:t>
            </a:r>
            <a:endParaRPr lang="en-GB" dirty="0"/>
          </a:p>
          <a:p>
            <a:endParaRPr lang="en-GB" dirty="0"/>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Comments, includes, and variable definitions</a:t>
            </a:r>
            <a:endParaRPr lang="en-GB" dirty="0"/>
          </a:p>
        </p:txBody>
      </p:sp>
      <p:sp>
        <p:nvSpPr>
          <p:cNvPr id="3" name="Content Placeholder 2"/>
          <p:cNvSpPr>
            <a:spLocks noGrp="1"/>
          </p:cNvSpPr>
          <p:nvPr>
            <p:ph idx="1"/>
          </p:nvPr>
        </p:nvSpPr>
        <p:spPr>
          <a:xfrm>
            <a:off x="107504" y="1600200"/>
            <a:ext cx="8928992" cy="4997152"/>
          </a:xfrm>
        </p:spPr>
        <p:txBody>
          <a:bodyPr>
            <a:normAutofit/>
          </a:bodyPr>
          <a:lstStyle/>
          <a:p>
            <a:r>
              <a:rPr lang="en-GB" dirty="0"/>
              <a:t>Single line comments:</a:t>
            </a:r>
            <a:endParaRPr lang="en-GB" dirty="0"/>
          </a:p>
          <a:p>
            <a:pPr marL="0" indent="0">
              <a:buNone/>
            </a:pPr>
            <a:r>
              <a:rPr lang="en-GB" dirty="0">
                <a:latin typeface="Courier New Bold" panose="02070309020205020404"/>
              </a:rPr>
              <a:t> </a:t>
            </a:r>
            <a:r>
              <a:rPr lang="en-GB" dirty="0" smtClean="0">
                <a:latin typeface="Courier New Bold" panose="02070309020205020404"/>
              </a:rPr>
              <a:t>  </a:t>
            </a:r>
            <a:r>
              <a:rPr lang="en-GB" sz="2400" dirty="0" smtClean="0">
                <a:solidFill>
                  <a:schemeClr val="tx1">
                    <a:lumMod val="85000"/>
                  </a:schemeClr>
                </a:solidFill>
                <a:latin typeface="Courier New Bold" panose="02070309020205020404"/>
              </a:rPr>
              <a:t>// </a:t>
            </a:r>
            <a:r>
              <a:rPr lang="en-GB" sz="2400" dirty="0">
                <a:solidFill>
                  <a:schemeClr val="tx1">
                    <a:lumMod val="85000"/>
                  </a:schemeClr>
                </a:solidFill>
                <a:latin typeface="Courier New Bold" panose="02070309020205020404"/>
              </a:rPr>
              <a:t>this is a C++ comment</a:t>
            </a:r>
            <a:endParaRPr lang="en-GB" sz="2400" dirty="0">
              <a:solidFill>
                <a:schemeClr val="tx1">
                  <a:lumMod val="85000"/>
                </a:schemeClr>
              </a:solidFill>
              <a:latin typeface="Courier New Bold" panose="02070309020205020404"/>
            </a:endParaRPr>
          </a:p>
          <a:p>
            <a:r>
              <a:rPr lang="en-GB" dirty="0"/>
              <a:t>C includes are prefixed with “c”:</a:t>
            </a:r>
            <a:endParaRPr lang="en-GB" dirty="0"/>
          </a:p>
          <a:p>
            <a:pPr marL="0" indent="0">
              <a:buNone/>
            </a:pPr>
            <a:r>
              <a:rPr lang="en-GB" dirty="0"/>
              <a:t> </a:t>
            </a:r>
            <a:r>
              <a:rPr lang="en-GB" dirty="0" smtClean="0"/>
              <a:t>  </a:t>
            </a:r>
            <a:r>
              <a:rPr lang="en-GB" sz="2400" dirty="0" smtClean="0"/>
              <a:t>   </a:t>
            </a:r>
            <a:r>
              <a:rPr lang="en-GB" sz="2400" dirty="0" smtClean="0">
                <a:latin typeface="Courier New Bold" panose="02070309020205020404"/>
              </a:rPr>
              <a:t>#</a:t>
            </a:r>
            <a:r>
              <a:rPr lang="en-GB" sz="2400" dirty="0">
                <a:latin typeface="Courier New Bold" panose="02070309020205020404"/>
              </a:rPr>
              <a:t>include &lt;</a:t>
            </a:r>
            <a:r>
              <a:rPr lang="en-GB" sz="2400" dirty="0" err="1">
                <a:latin typeface="Courier New Bold" panose="02070309020205020404"/>
              </a:rPr>
              <a:t>cstdio</a:t>
            </a:r>
            <a:r>
              <a:rPr lang="en-GB" sz="2400" dirty="0">
                <a:latin typeface="Courier New Bold" panose="02070309020205020404"/>
              </a:rPr>
              <a:t>&gt;</a:t>
            </a:r>
            <a:endParaRPr lang="en-GB" sz="2400" dirty="0">
              <a:latin typeface="Courier New Bold" panose="02070309020205020404"/>
            </a:endParaRPr>
          </a:p>
          <a:p>
            <a:r>
              <a:rPr lang="en-GB" dirty="0"/>
              <a:t>IO from keyboard and to </a:t>
            </a:r>
            <a:r>
              <a:rPr lang="en-GB" dirty="0" smtClean="0"/>
              <a:t>console</a:t>
            </a:r>
            <a:endParaRPr lang="en-GB" dirty="0" smtClean="0"/>
          </a:p>
          <a:p>
            <a:pPr marL="0" indent="0">
              <a:buNone/>
            </a:pPr>
            <a:r>
              <a:rPr lang="en-GB" sz="2600" dirty="0">
                <a:latin typeface="Letter Gothic Std"/>
              </a:rPr>
              <a:t> </a:t>
            </a:r>
            <a:r>
              <a:rPr lang="en-GB" sz="2600" dirty="0" smtClean="0">
                <a:latin typeface="Letter Gothic Std"/>
              </a:rPr>
              <a:t>  </a:t>
            </a:r>
            <a:r>
              <a:rPr lang="en-GB" sz="2400" dirty="0" smtClean="0">
                <a:latin typeface="Letter Gothic Std"/>
              </a:rPr>
              <a:t>   </a:t>
            </a:r>
            <a:r>
              <a:rPr lang="en-GB" sz="2400" dirty="0" smtClean="0">
                <a:latin typeface="Courier New Bold" panose="02070309020205020404"/>
              </a:rPr>
              <a:t>#include &lt;</a:t>
            </a:r>
            <a:r>
              <a:rPr lang="en-GB" sz="2400" dirty="0" err="1" smtClean="0">
                <a:latin typeface="Courier New Bold" panose="02070309020205020404"/>
              </a:rPr>
              <a:t>iosteam</a:t>
            </a:r>
            <a:r>
              <a:rPr lang="en-GB" sz="2400" dirty="0" smtClean="0">
                <a:latin typeface="Courier New Bold" panose="02070309020205020404"/>
              </a:rPr>
              <a:t>&gt;</a:t>
            </a:r>
            <a:endParaRPr lang="en-GB" sz="2400" dirty="0" smtClean="0">
              <a:latin typeface="Courier New Bold" panose="02070309020205020404"/>
            </a:endParaRPr>
          </a:p>
          <a:p>
            <a:pPr marL="0" indent="0">
              <a:buNone/>
            </a:pPr>
            <a:r>
              <a:rPr lang="en-GB" sz="2400" dirty="0" smtClean="0">
                <a:solidFill>
                  <a:schemeClr val="tx2">
                    <a:lumMod val="75000"/>
                  </a:schemeClr>
                </a:solidFill>
                <a:latin typeface="Courier New Bold" panose="02070309020205020404"/>
              </a:rPr>
              <a:t>   </a:t>
            </a:r>
            <a:r>
              <a:rPr lang="en-GB" sz="2400" dirty="0" err="1" smtClean="0">
                <a:solidFill>
                  <a:schemeClr val="tx2">
                    <a:lumMod val="75000"/>
                  </a:schemeClr>
                </a:solidFill>
                <a:latin typeface="Courier New Bold" panose="02070309020205020404"/>
              </a:rPr>
              <a:t>int</a:t>
            </a:r>
            <a:r>
              <a:rPr lang="en-GB" sz="2400" dirty="0" smtClean="0">
                <a:solidFill>
                  <a:schemeClr val="accent2"/>
                </a:solidFill>
                <a:latin typeface="Courier New Bold" panose="02070309020205020404"/>
              </a:rPr>
              <a:t> </a:t>
            </a:r>
            <a:r>
              <a:rPr lang="en-GB" sz="2400" dirty="0">
                <a:latin typeface="Courier New Bold" panose="02070309020205020404"/>
              </a:rPr>
              <a:t>a</a:t>
            </a:r>
            <a:r>
              <a:rPr lang="en-GB" sz="2400" dirty="0">
                <a:solidFill>
                  <a:schemeClr val="tx1">
                    <a:lumMod val="85000"/>
                  </a:schemeClr>
                </a:solidFill>
                <a:latin typeface="Courier New Bold" panose="02070309020205020404"/>
              </a:rPr>
              <a:t>;  </a:t>
            </a:r>
            <a:endParaRPr lang="en-GB" sz="2400" dirty="0">
              <a:solidFill>
                <a:schemeClr val="tx1">
                  <a:lumMod val="85000"/>
                </a:schemeClr>
              </a:solidFill>
              <a:latin typeface="Courier New Bold" panose="02070309020205020404"/>
            </a:endParaRPr>
          </a:p>
          <a:p>
            <a:pPr marL="0" indent="0">
              <a:buNone/>
            </a:pPr>
            <a:r>
              <a:rPr lang="en-GB" sz="2400" dirty="0">
                <a:latin typeface="Courier New Bold" panose="02070309020205020404"/>
              </a:rPr>
              <a:t> </a:t>
            </a:r>
            <a:r>
              <a:rPr lang="en-GB" sz="2400" dirty="0" smtClean="0">
                <a:latin typeface="Courier New Bold" panose="02070309020205020404"/>
              </a:rPr>
              <a:t>  </a:t>
            </a:r>
            <a:r>
              <a:rPr lang="en-GB" sz="2400" dirty="0" err="1" smtClean="0">
                <a:latin typeface="Courier New Bold" panose="02070309020205020404"/>
              </a:rPr>
              <a:t>std</a:t>
            </a:r>
            <a:r>
              <a:rPr lang="en-GB" sz="2400" dirty="0">
                <a:latin typeface="Courier New Bold" panose="02070309020205020404"/>
              </a:rPr>
              <a:t>::</a:t>
            </a:r>
            <a:r>
              <a:rPr lang="en-GB" sz="2400" dirty="0" err="1">
                <a:latin typeface="Courier New Bold" panose="02070309020205020404"/>
              </a:rPr>
              <a:t>cin</a:t>
            </a:r>
            <a:r>
              <a:rPr lang="en-GB" sz="2400" dirty="0">
                <a:latin typeface="Courier New Bold" panose="02070309020205020404"/>
              </a:rPr>
              <a:t> &gt;&gt; a; </a:t>
            </a:r>
            <a:r>
              <a:rPr lang="en-GB" sz="2400" dirty="0" smtClean="0">
                <a:latin typeface="Courier New Bold" panose="02070309020205020404"/>
              </a:rPr>
              <a:t> </a:t>
            </a:r>
            <a:r>
              <a:rPr lang="en-GB" sz="2400" dirty="0" smtClean="0">
                <a:solidFill>
                  <a:schemeClr val="tx1">
                    <a:lumMod val="85000"/>
                  </a:schemeClr>
                </a:solidFill>
                <a:latin typeface="Courier New Bold" panose="02070309020205020404"/>
              </a:rPr>
              <a:t>/</a:t>
            </a:r>
            <a:r>
              <a:rPr lang="en-GB" sz="2400" dirty="0">
                <a:solidFill>
                  <a:schemeClr val="tx1">
                    <a:lumMod val="85000"/>
                  </a:schemeClr>
                </a:solidFill>
                <a:latin typeface="Courier New Bold" panose="02070309020205020404"/>
              </a:rPr>
              <a:t>/ input integer to </a:t>
            </a:r>
            <a:r>
              <a:rPr lang="en-GB" sz="2400" dirty="0" smtClean="0">
                <a:solidFill>
                  <a:schemeClr val="tx1">
                    <a:lumMod val="85000"/>
                  </a:schemeClr>
                </a:solidFill>
                <a:latin typeface="Courier New Bold" panose="02070309020205020404"/>
              </a:rPr>
              <a:t>‘a’</a:t>
            </a:r>
            <a:endParaRPr lang="en-GB" sz="2400" dirty="0">
              <a:solidFill>
                <a:schemeClr val="tx1">
                  <a:lumMod val="85000"/>
                </a:schemeClr>
              </a:solidFill>
              <a:latin typeface="Courier New Bold" panose="02070309020205020404"/>
            </a:endParaRPr>
          </a:p>
          <a:p>
            <a:pPr marL="0" indent="0">
              <a:buNone/>
            </a:pPr>
            <a:r>
              <a:rPr lang="en-GB" sz="2400" dirty="0" smtClean="0">
                <a:latin typeface="Courier New Bold" panose="02070309020205020404"/>
              </a:rPr>
              <a:t>   </a:t>
            </a:r>
            <a:r>
              <a:rPr lang="en-GB" sz="2400" dirty="0" err="1" smtClean="0">
                <a:latin typeface="Courier New Bold" panose="02070309020205020404"/>
              </a:rPr>
              <a:t>std</a:t>
            </a:r>
            <a:r>
              <a:rPr lang="en-GB" sz="2400" dirty="0">
                <a:latin typeface="Courier New Bold" panose="02070309020205020404"/>
              </a:rPr>
              <a:t>::</a:t>
            </a:r>
            <a:r>
              <a:rPr lang="en-GB" sz="2400" dirty="0" err="1">
                <a:latin typeface="Courier New Bold" panose="02070309020205020404"/>
              </a:rPr>
              <a:t>cout</a:t>
            </a:r>
            <a:r>
              <a:rPr lang="en-GB" sz="2400" dirty="0">
                <a:latin typeface="Courier New Bold" panose="02070309020205020404"/>
              </a:rPr>
              <a:t> &lt;&lt; a</a:t>
            </a:r>
            <a:r>
              <a:rPr lang="en-GB" sz="2400" dirty="0" smtClean="0">
                <a:latin typeface="Courier New Bold" panose="02070309020205020404"/>
              </a:rPr>
              <a:t>; </a:t>
            </a:r>
            <a:r>
              <a:rPr lang="en-GB" sz="2400" dirty="0" smtClean="0">
                <a:solidFill>
                  <a:schemeClr val="tx1">
                    <a:lumMod val="85000"/>
                  </a:schemeClr>
                </a:solidFill>
                <a:latin typeface="Courier New Bold" panose="02070309020205020404"/>
              </a:rPr>
              <a:t>/</a:t>
            </a:r>
            <a:r>
              <a:rPr lang="en-GB" sz="2400" dirty="0">
                <a:solidFill>
                  <a:schemeClr val="tx1">
                    <a:lumMod val="85000"/>
                  </a:schemeClr>
                </a:solidFill>
                <a:latin typeface="Courier New Bold" panose="02070309020205020404"/>
              </a:rPr>
              <a:t>/ outputs ‘a’ to console</a:t>
            </a:r>
            <a:endParaRPr lang="en-GB" sz="2400" dirty="0">
              <a:solidFill>
                <a:schemeClr val="tx1">
                  <a:lumMod val="85000"/>
                </a:schemeClr>
              </a:solidFill>
              <a:latin typeface="Courier New Bold" panose="02070309020205020404"/>
            </a:endParaRPr>
          </a:p>
          <a:p>
            <a:endParaRPr lang="en-GB" dirty="0"/>
          </a:p>
          <a:p>
            <a:endParaRPr lang="en-GB" dirty="0"/>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Namespaces</a:t>
            </a:r>
            <a:endParaRPr lang="en-GB" dirty="0"/>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Definitions and variables can be scoped with namespaces.</a:t>
            </a:r>
            <a:endParaRPr lang="en-GB" dirty="0"/>
          </a:p>
          <a:p>
            <a:pPr marL="457200" lvl="1" indent="0">
              <a:buNone/>
            </a:pPr>
            <a:r>
              <a:rPr lang="en-GB" dirty="0"/>
              <a:t> :: is used to dereference.</a:t>
            </a:r>
            <a:endParaRPr lang="en-GB" dirty="0"/>
          </a:p>
          <a:p>
            <a:r>
              <a:rPr lang="en-GB" dirty="0"/>
              <a:t>Using namespace opens names space into current scope.</a:t>
            </a:r>
            <a:endParaRPr lang="en-GB" dirty="0"/>
          </a:p>
          <a:p>
            <a:r>
              <a:rPr lang="en-GB" dirty="0"/>
              <a:t>Default namespace is std.</a:t>
            </a:r>
            <a:endParaRPr lang="en-GB" dirty="0"/>
          </a:p>
          <a:p>
            <a:pPr marL="0" indent="0">
              <a:buNone/>
            </a:pPr>
            <a:endParaRPr lang="en-GB" dirty="0"/>
          </a:p>
          <a:p>
            <a:pPr marL="0" indent="0">
              <a:buNone/>
            </a:pPr>
            <a:r>
              <a:rPr lang="en-GB" b="1" dirty="0">
                <a:latin typeface="Courier New Bold" panose="02070309020205020404"/>
              </a:rPr>
              <a:t> </a:t>
            </a:r>
            <a:r>
              <a:rPr lang="en-GB" sz="2900" b="1" dirty="0" smtClean="0">
                <a:latin typeface="Courier New Bold" panose="02070309020205020404"/>
              </a:rPr>
              <a:t>#</a:t>
            </a:r>
            <a:r>
              <a:rPr lang="en-GB" sz="2900" b="1" dirty="0">
                <a:solidFill>
                  <a:schemeClr val="accent2"/>
                </a:solidFill>
                <a:latin typeface="Courier New Bold" panose="02070309020205020404"/>
              </a:rPr>
              <a:t>include</a:t>
            </a:r>
            <a:r>
              <a:rPr lang="en-GB" sz="2900" b="1" dirty="0">
                <a:latin typeface="Courier New Bold" panose="02070309020205020404"/>
              </a:rPr>
              <a:t> </a:t>
            </a:r>
            <a:r>
              <a:rPr lang="en-GB" sz="2900" b="1" dirty="0">
                <a:solidFill>
                  <a:schemeClr val="accent4"/>
                </a:solidFill>
                <a:latin typeface="Courier New Bold" panose="02070309020205020404"/>
              </a:rPr>
              <a:t>&lt;</a:t>
            </a:r>
            <a:r>
              <a:rPr lang="en-GB" sz="2900" b="1" dirty="0" err="1">
                <a:solidFill>
                  <a:schemeClr val="accent4"/>
                </a:solidFill>
                <a:latin typeface="Courier New Bold" panose="02070309020205020404"/>
              </a:rPr>
              <a:t>iostream</a:t>
            </a:r>
            <a:r>
              <a:rPr lang="en-GB" sz="2900" b="1" dirty="0">
                <a:solidFill>
                  <a:schemeClr val="accent4"/>
                </a:solidFill>
                <a:latin typeface="Courier New Bold" panose="02070309020205020404"/>
              </a:rPr>
              <a:t>&gt; </a:t>
            </a:r>
            <a:r>
              <a:rPr lang="en-GB" sz="2900" b="1" dirty="0">
                <a:solidFill>
                  <a:schemeClr val="tx1">
                    <a:lumMod val="85000"/>
                  </a:schemeClr>
                </a:solidFill>
                <a:latin typeface="Courier New Bold" panose="02070309020205020404"/>
              </a:rPr>
              <a:t>// definitions in </a:t>
            </a:r>
            <a:r>
              <a:rPr lang="en-GB" sz="2900" b="1" dirty="0" err="1">
                <a:solidFill>
                  <a:schemeClr val="tx1">
                    <a:lumMod val="85000"/>
                  </a:schemeClr>
                </a:solidFill>
                <a:latin typeface="Courier New Bold" panose="02070309020205020404"/>
              </a:rPr>
              <a:t>std</a:t>
            </a:r>
            <a:r>
              <a:rPr lang="en-GB" sz="2900" b="1" dirty="0">
                <a:solidFill>
                  <a:schemeClr val="tx1">
                    <a:lumMod val="85000"/>
                  </a:schemeClr>
                </a:solidFill>
                <a:latin typeface="Courier New Bold" panose="02070309020205020404"/>
              </a:rPr>
              <a:t> namespace</a:t>
            </a:r>
            <a:endParaRPr lang="en-GB" sz="2900" b="1" dirty="0">
              <a:solidFill>
                <a:schemeClr val="tx1">
                  <a:lumMod val="85000"/>
                </a:schemeClr>
              </a:solidFill>
              <a:latin typeface="Courier New Bold" panose="02070309020205020404"/>
            </a:endParaRPr>
          </a:p>
          <a:p>
            <a:pPr marL="0" indent="0">
              <a:buNone/>
            </a:pPr>
            <a:r>
              <a:rPr lang="en-GB" sz="2900" b="1" dirty="0">
                <a:latin typeface="Courier New Bold" panose="02070309020205020404"/>
              </a:rPr>
              <a:t>         </a:t>
            </a:r>
            <a:r>
              <a:rPr lang="en-GB" sz="2900" b="1" dirty="0">
                <a:solidFill>
                  <a:schemeClr val="accent2"/>
                </a:solidFill>
                <a:latin typeface="Courier New Bold" panose="02070309020205020404"/>
              </a:rPr>
              <a:t>namespace</a:t>
            </a:r>
            <a:r>
              <a:rPr lang="en-GB" sz="2900" b="1" dirty="0">
                <a:latin typeface="Courier New Bold" panose="02070309020205020404"/>
              </a:rPr>
              <a:t> foo {</a:t>
            </a:r>
            <a:endParaRPr lang="en-GB" sz="2900" b="1" dirty="0">
              <a:latin typeface="Courier New Bold" panose="02070309020205020404"/>
            </a:endParaRPr>
          </a:p>
          <a:p>
            <a:pPr marL="0" indent="0">
              <a:buNone/>
            </a:pPr>
            <a:r>
              <a:rPr lang="en-GB" sz="2900" b="1" dirty="0">
                <a:solidFill>
                  <a:schemeClr val="tx2">
                    <a:lumMod val="75000"/>
                  </a:schemeClr>
                </a:solidFill>
                <a:latin typeface="Courier New Bold" panose="02070309020205020404"/>
              </a:rPr>
              <a:t>              </a:t>
            </a:r>
            <a:r>
              <a:rPr lang="en-GB" sz="2900" b="1" dirty="0" err="1">
                <a:solidFill>
                  <a:schemeClr val="tx2">
                    <a:lumMod val="75000"/>
                  </a:schemeClr>
                </a:solidFill>
                <a:latin typeface="Courier New Bold" panose="02070309020205020404"/>
              </a:rPr>
              <a:t>int</a:t>
            </a:r>
            <a:r>
              <a:rPr lang="en-GB" sz="2900" b="1" dirty="0">
                <a:solidFill>
                  <a:schemeClr val="tx2">
                    <a:lumMod val="75000"/>
                  </a:schemeClr>
                </a:solidFill>
                <a:latin typeface="Courier New Bold" panose="02070309020205020404"/>
              </a:rPr>
              <a:t> </a:t>
            </a:r>
            <a:r>
              <a:rPr lang="en-GB" sz="2900" b="1" dirty="0">
                <a:solidFill>
                  <a:schemeClr val="accent1"/>
                </a:solidFill>
                <a:latin typeface="Courier New Bold" panose="02070309020205020404"/>
              </a:rPr>
              <a:t>id</a:t>
            </a:r>
            <a:r>
              <a:rPr lang="en-GB" sz="2900" b="1" dirty="0">
                <a:latin typeface="Courier New Bold" panose="02070309020205020404"/>
              </a:rPr>
              <a:t>(</a:t>
            </a:r>
            <a:r>
              <a:rPr lang="en-GB" sz="2900" b="1" dirty="0" err="1">
                <a:solidFill>
                  <a:schemeClr val="tx2">
                    <a:lumMod val="75000"/>
                  </a:schemeClr>
                </a:solidFill>
                <a:latin typeface="Courier New Bold" panose="02070309020205020404"/>
              </a:rPr>
              <a:t>int</a:t>
            </a:r>
            <a:r>
              <a:rPr lang="en-GB" sz="2900" b="1" dirty="0">
                <a:latin typeface="Courier New Bold" panose="02070309020205020404"/>
              </a:rPr>
              <a:t> x) { </a:t>
            </a:r>
            <a:r>
              <a:rPr lang="en-GB" sz="2900" b="1" dirty="0">
                <a:solidFill>
                  <a:schemeClr val="accent2"/>
                </a:solidFill>
                <a:latin typeface="Courier New Bold" panose="02070309020205020404"/>
              </a:rPr>
              <a:t>return</a:t>
            </a:r>
            <a:r>
              <a:rPr lang="en-GB" sz="2900" b="1" dirty="0">
                <a:latin typeface="Courier New Bold" panose="02070309020205020404"/>
              </a:rPr>
              <a:t> x; }</a:t>
            </a:r>
            <a:endParaRPr lang="en-GB" sz="2900" b="1" dirty="0">
              <a:latin typeface="Courier New Bold" panose="02070309020205020404"/>
            </a:endParaRPr>
          </a:p>
          <a:p>
            <a:pPr marL="0" indent="0">
              <a:buNone/>
            </a:pPr>
            <a:r>
              <a:rPr lang="en-GB" sz="2900" b="1" dirty="0">
                <a:latin typeface="Courier New Bold" panose="02070309020205020404"/>
              </a:rPr>
              <a:t>          };</a:t>
            </a:r>
            <a:endParaRPr lang="en-GB" sz="2900" b="1" dirty="0">
              <a:latin typeface="Courier New Bold" panose="02070309020205020404"/>
            </a:endParaRPr>
          </a:p>
          <a:p>
            <a:pPr marL="0" indent="0">
              <a:buNone/>
            </a:pPr>
            <a:r>
              <a:rPr lang="en-GB" sz="2900" b="1" dirty="0">
                <a:latin typeface="Courier New Bold" panose="02070309020205020404"/>
              </a:rPr>
              <a:t>          </a:t>
            </a:r>
            <a:r>
              <a:rPr lang="en-GB" sz="2900" b="1" dirty="0" err="1">
                <a:solidFill>
                  <a:schemeClr val="tx2">
                    <a:lumMod val="75000"/>
                  </a:schemeClr>
                </a:solidFill>
                <a:latin typeface="Courier New Bold" panose="02070309020205020404"/>
              </a:rPr>
              <a:t>int</a:t>
            </a:r>
            <a:r>
              <a:rPr lang="en-GB" sz="2900" b="1" dirty="0">
                <a:solidFill>
                  <a:schemeClr val="tx2">
                    <a:lumMod val="75000"/>
                  </a:schemeClr>
                </a:solidFill>
                <a:latin typeface="Courier New Bold" panose="02070309020205020404"/>
              </a:rPr>
              <a:t> </a:t>
            </a:r>
            <a:r>
              <a:rPr lang="en-GB" sz="2900" b="1" dirty="0">
                <a:latin typeface="Courier New Bold" panose="02070309020205020404"/>
              </a:rPr>
              <a:t>x = foo::id(10);</a:t>
            </a:r>
            <a:endParaRPr lang="en-GB" sz="2900" b="1" dirty="0">
              <a:latin typeface="Courier New Bold" panose="02070309020205020404"/>
            </a:endParaRPr>
          </a:p>
          <a:p>
            <a:pPr marL="0" indent="0">
              <a:buNone/>
            </a:pPr>
            <a:r>
              <a:rPr lang="en-GB" sz="2900" b="1" dirty="0">
                <a:latin typeface="Courier New Bold" panose="02070309020205020404"/>
              </a:rPr>
              <a:t>          </a:t>
            </a:r>
            <a:r>
              <a:rPr lang="en-GB" sz="2900" b="1" dirty="0">
                <a:solidFill>
                  <a:schemeClr val="accent2"/>
                </a:solidFill>
                <a:latin typeface="Courier New Bold" panose="02070309020205020404"/>
              </a:rPr>
              <a:t>using</a:t>
            </a:r>
            <a:r>
              <a:rPr lang="en-GB" sz="2900" b="1" dirty="0">
                <a:latin typeface="Courier New Bold" panose="02070309020205020404"/>
              </a:rPr>
              <a:t> namespace </a:t>
            </a:r>
            <a:r>
              <a:rPr lang="en-GB" sz="2900" b="1" dirty="0" err="1">
                <a:latin typeface="Courier New Bold" panose="02070309020205020404"/>
              </a:rPr>
              <a:t>std</a:t>
            </a:r>
            <a:r>
              <a:rPr lang="en-GB" sz="2900" b="1" dirty="0">
                <a:latin typeface="Courier New Bold" panose="02070309020205020404"/>
              </a:rPr>
              <a:t>;</a:t>
            </a:r>
            <a:endParaRPr lang="en-GB" sz="2900" b="1" dirty="0">
              <a:latin typeface="Courier New Bold" panose="02070309020205020404"/>
            </a:endParaRPr>
          </a:p>
          <a:p>
            <a:pPr marL="0" indent="0">
              <a:buNone/>
            </a:pPr>
            <a:r>
              <a:rPr lang="en-GB" sz="2900" b="1" dirty="0">
                <a:latin typeface="Courier New Bold" panose="02070309020205020404"/>
              </a:rPr>
              <a:t>          </a:t>
            </a:r>
            <a:r>
              <a:rPr lang="en-GB" sz="2900" b="1" dirty="0" err="1">
                <a:latin typeface="Courier New Bold" panose="02070309020205020404"/>
              </a:rPr>
              <a:t>cout</a:t>
            </a:r>
            <a:r>
              <a:rPr lang="en-GB" sz="2900" b="1" dirty="0">
                <a:latin typeface="Courier New Bold" panose="02070309020205020404"/>
              </a:rPr>
              <a:t> &lt;&lt; x; </a:t>
            </a:r>
            <a:r>
              <a:rPr lang="en-GB" sz="2900" b="1" dirty="0">
                <a:solidFill>
                  <a:schemeClr val="tx1">
                    <a:lumMod val="85000"/>
                  </a:schemeClr>
                </a:solidFill>
                <a:latin typeface="Courier New Bold" panose="02070309020205020404"/>
              </a:rPr>
              <a:t>// no need to prefix with </a:t>
            </a:r>
            <a:r>
              <a:rPr lang="en-GB" sz="2900" b="1" dirty="0" err="1">
                <a:solidFill>
                  <a:schemeClr val="tx1">
                    <a:lumMod val="85000"/>
                  </a:schemeClr>
                </a:solidFill>
                <a:latin typeface="Courier New Bold" panose="02070309020205020404"/>
              </a:rPr>
              <a:t>std</a:t>
            </a:r>
            <a:r>
              <a:rPr lang="en-GB" sz="2900" b="1" dirty="0">
                <a:solidFill>
                  <a:schemeClr val="tx1">
                    <a:lumMod val="85000"/>
                  </a:schemeClr>
                </a:solidFill>
                <a:latin typeface="Courier New Bold" panose="02070309020205020404"/>
              </a:rPr>
              <a:t>::</a:t>
            </a:r>
            <a:endParaRPr lang="en-GB" sz="2900" b="1" dirty="0">
              <a:solidFill>
                <a:schemeClr val="tx1">
                  <a:lumMod val="85000"/>
                </a:schemeClr>
              </a:solidFill>
              <a:latin typeface="Courier New Bold" panose="02070309020205020404"/>
            </a:endParaRPr>
          </a:p>
          <a:p>
            <a:endParaRPr lang="en-GB" sz="2900" b="1" dirty="0">
              <a:latin typeface="Courier New Bold" panose="02070309020205020404"/>
            </a:endParaRP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smtClean="0"/>
              <a:t>References in C++ … </a:t>
            </a:r>
            <a:br>
              <a:rPr lang="en-GB" dirty="0" smtClean="0"/>
            </a:br>
            <a:r>
              <a:rPr lang="en-GB" dirty="0" smtClean="0"/>
              <a:t>a safer way to do pointers</a:t>
            </a:r>
            <a:endParaRPr lang="en-GB" dirty="0"/>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References are non-null pointers.  Since they can’t be NULL, you don’t have to check for NULL value all the time (as you do with C)</a:t>
            </a:r>
            <a:endParaRPr lang="en-GB" dirty="0"/>
          </a:p>
          <a:p>
            <a:r>
              <a:rPr lang="en-GB" dirty="0"/>
              <a:t>For example, in C we need to write: </a:t>
            </a:r>
            <a:endParaRPr lang="en-GB" dirty="0"/>
          </a:p>
          <a:p>
            <a:pPr marL="0" indent="0">
              <a:buNone/>
            </a:pPr>
            <a:r>
              <a:rPr lang="en-GB" dirty="0">
                <a:latin typeface="Letter Gothic Std"/>
              </a:rPr>
              <a:t>     </a:t>
            </a:r>
            <a:r>
              <a:rPr lang="en-GB" b="1" dirty="0" err="1">
                <a:solidFill>
                  <a:schemeClr val="accent2"/>
                </a:solidFill>
                <a:latin typeface="Courier New Bold" panose="02070309020205020404"/>
              </a:rPr>
              <a:t>int</a:t>
            </a:r>
            <a:r>
              <a:rPr lang="en-GB" b="1" dirty="0">
                <a:solidFill>
                  <a:schemeClr val="accent2"/>
                </a:solidFill>
                <a:latin typeface="Courier New Bold" panose="02070309020205020404"/>
              </a:rPr>
              <a:t> </a:t>
            </a:r>
            <a:r>
              <a:rPr lang="en-GB" b="1" dirty="0">
                <a:solidFill>
                  <a:schemeClr val="tx2">
                    <a:lumMod val="75000"/>
                  </a:schemeClr>
                </a:solidFill>
                <a:latin typeface="Courier New Bold" panose="02070309020205020404"/>
              </a:rPr>
              <a:t>foo</a:t>
            </a:r>
            <a:r>
              <a:rPr lang="en-GB" b="1" dirty="0">
                <a:latin typeface="Courier New Bold" panose="02070309020205020404"/>
              </a:rPr>
              <a:t>(</a:t>
            </a:r>
            <a:r>
              <a:rPr lang="en-GB" b="1" dirty="0" err="1">
                <a:solidFill>
                  <a:schemeClr val="accent2"/>
                </a:solidFill>
                <a:latin typeface="Courier New Bold" panose="02070309020205020404"/>
              </a:rPr>
              <a:t>int</a:t>
            </a:r>
            <a:r>
              <a:rPr lang="en-GB" b="1" dirty="0">
                <a:latin typeface="Courier New Bold" panose="02070309020205020404"/>
              </a:rPr>
              <a:t> * x)  { </a:t>
            </a:r>
            <a:endParaRPr lang="en-GB" b="1" dirty="0">
              <a:latin typeface="Courier New Bold" panose="02070309020205020404"/>
            </a:endParaRPr>
          </a:p>
          <a:p>
            <a:pPr marL="0" indent="0">
              <a:buNone/>
            </a:pPr>
            <a:r>
              <a:rPr lang="en-GB" b="1" dirty="0">
                <a:latin typeface="Courier New Bold" panose="02070309020205020404"/>
              </a:rPr>
              <a:t>       </a:t>
            </a:r>
            <a:r>
              <a:rPr lang="en-GB" b="1" dirty="0">
                <a:solidFill>
                  <a:schemeClr val="accent1"/>
                </a:solidFill>
                <a:latin typeface="Courier New Bold" panose="02070309020205020404"/>
              </a:rPr>
              <a:t>if</a:t>
            </a:r>
            <a:r>
              <a:rPr lang="en-GB" b="1" dirty="0">
                <a:latin typeface="Courier New Bold" panose="02070309020205020404"/>
              </a:rPr>
              <a:t> (x != NULL) </a:t>
            </a:r>
            <a:r>
              <a:rPr lang="en-GB" b="1" dirty="0">
                <a:solidFill>
                  <a:schemeClr val="accent2"/>
                </a:solidFill>
                <a:latin typeface="Courier New Bold" panose="02070309020205020404"/>
              </a:rPr>
              <a:t>return</a:t>
            </a:r>
            <a:r>
              <a:rPr lang="en-GB" b="1" dirty="0">
                <a:latin typeface="Courier New Bold" panose="02070309020205020404"/>
              </a:rPr>
              <a:t> *x;</a:t>
            </a:r>
            <a:endParaRPr lang="en-GB" b="1" dirty="0">
              <a:latin typeface="Courier New Bold" panose="02070309020205020404"/>
            </a:endParaRPr>
          </a:p>
          <a:p>
            <a:pPr marL="0" indent="0">
              <a:buNone/>
            </a:pPr>
            <a:r>
              <a:rPr lang="en-GB" b="1" dirty="0">
                <a:latin typeface="Courier New Bold" panose="02070309020205020404"/>
              </a:rPr>
              <a:t>       </a:t>
            </a:r>
            <a:r>
              <a:rPr lang="en-GB" b="1" dirty="0">
                <a:solidFill>
                  <a:schemeClr val="accent2"/>
                </a:solidFill>
                <a:latin typeface="Courier New Bold" panose="02070309020205020404"/>
              </a:rPr>
              <a:t>else return </a:t>
            </a:r>
            <a:r>
              <a:rPr lang="en-GB" b="1" dirty="0">
                <a:latin typeface="Courier New Bold" panose="02070309020205020404"/>
              </a:rPr>
              <a:t>0;</a:t>
            </a:r>
            <a:endParaRPr lang="en-GB" b="1" dirty="0">
              <a:latin typeface="Courier New Bold" panose="02070309020205020404"/>
            </a:endParaRPr>
          </a:p>
          <a:p>
            <a:pPr marL="0" indent="0">
              <a:buNone/>
            </a:pPr>
            <a:r>
              <a:rPr lang="en-GB" b="1" dirty="0">
                <a:latin typeface="Courier New Bold" panose="02070309020205020404"/>
              </a:rPr>
              <a:t>     }</a:t>
            </a:r>
            <a:endParaRPr lang="en-GB" b="1" dirty="0">
              <a:latin typeface="Courier New Bold" panose="02070309020205020404"/>
            </a:endParaRPr>
          </a:p>
          <a:p>
            <a:r>
              <a:rPr lang="en-GB" dirty="0"/>
              <a:t>In C++ we could write:</a:t>
            </a:r>
            <a:endParaRPr lang="en-GB" dirty="0"/>
          </a:p>
          <a:p>
            <a:pPr marL="0" indent="0">
              <a:buNone/>
            </a:pPr>
            <a:r>
              <a:rPr lang="en-GB" dirty="0">
                <a:latin typeface="Letter Gothic Std"/>
              </a:rPr>
              <a:t>       </a:t>
            </a:r>
            <a:r>
              <a:rPr lang="en-GB" b="1" dirty="0" err="1">
                <a:solidFill>
                  <a:schemeClr val="tx2">
                    <a:lumMod val="75000"/>
                  </a:schemeClr>
                </a:solidFill>
                <a:latin typeface="Courier New Bold" panose="02070309020205020404"/>
              </a:rPr>
              <a:t>int</a:t>
            </a:r>
            <a:r>
              <a:rPr lang="en-GB" b="1" dirty="0">
                <a:solidFill>
                  <a:schemeClr val="tx2">
                    <a:lumMod val="75000"/>
                  </a:schemeClr>
                </a:solidFill>
                <a:latin typeface="Courier New Bold" panose="02070309020205020404"/>
              </a:rPr>
              <a:t> </a:t>
            </a:r>
            <a:r>
              <a:rPr lang="en-GB" b="1" dirty="0">
                <a:solidFill>
                  <a:schemeClr val="accent1"/>
                </a:solidFill>
                <a:latin typeface="Courier New Bold" panose="02070309020205020404"/>
              </a:rPr>
              <a:t>foo</a:t>
            </a:r>
            <a:r>
              <a:rPr lang="en-GB" b="1" dirty="0">
                <a:latin typeface="Courier New Bold" panose="02070309020205020404"/>
              </a:rPr>
              <a:t>(</a:t>
            </a:r>
            <a:r>
              <a:rPr lang="en-GB" b="1" dirty="0" err="1">
                <a:solidFill>
                  <a:schemeClr val="tx2">
                    <a:lumMod val="75000"/>
                  </a:schemeClr>
                </a:solidFill>
                <a:latin typeface="Courier New Bold" panose="02070309020205020404"/>
              </a:rPr>
              <a:t>int</a:t>
            </a:r>
            <a:r>
              <a:rPr lang="en-GB" b="1" dirty="0">
                <a:latin typeface="Courier New Bold" panose="02070309020205020404"/>
              </a:rPr>
              <a:t> &amp; x)  { </a:t>
            </a:r>
            <a:endParaRPr lang="en-GB" b="1" dirty="0">
              <a:latin typeface="Courier New Bold" panose="02070309020205020404"/>
            </a:endParaRPr>
          </a:p>
          <a:p>
            <a:pPr marL="0" indent="0">
              <a:buNone/>
            </a:pPr>
            <a:r>
              <a:rPr lang="en-GB" b="1" dirty="0">
                <a:latin typeface="Courier New Bold" panose="02070309020205020404"/>
              </a:rPr>
              <a:t>            </a:t>
            </a:r>
            <a:r>
              <a:rPr lang="en-GB" b="1" dirty="0">
                <a:solidFill>
                  <a:schemeClr val="accent2"/>
                </a:solidFill>
                <a:latin typeface="Courier New Bold" panose="02070309020205020404"/>
              </a:rPr>
              <a:t>return</a:t>
            </a:r>
            <a:r>
              <a:rPr lang="en-GB" b="1" dirty="0">
                <a:latin typeface="Courier New Bold" panose="02070309020205020404"/>
              </a:rPr>
              <a:t> x;</a:t>
            </a:r>
            <a:endParaRPr lang="en-GB" b="1" dirty="0">
              <a:latin typeface="Courier New Bold" panose="02070309020205020404"/>
            </a:endParaRPr>
          </a:p>
          <a:p>
            <a:pPr marL="0" indent="0">
              <a:buNone/>
            </a:pPr>
            <a:r>
              <a:rPr lang="en-GB" b="1" dirty="0">
                <a:latin typeface="Courier New Bold" panose="02070309020205020404"/>
              </a:rPr>
              <a:t>     }</a:t>
            </a:r>
            <a:endParaRPr lang="en-GB" b="1" dirty="0">
              <a:latin typeface="Courier New Bold" panose="02070309020205020404"/>
            </a:endParaRPr>
          </a:p>
          <a:p>
            <a:r>
              <a:rPr lang="en-GB" dirty="0"/>
              <a:t>Note that in both cases the memory address of x is passed (i.e. by reference) and not the value!</a:t>
            </a:r>
            <a:endParaRPr lang="en-GB" dirty="0"/>
          </a:p>
          <a:p>
            <a:endParaRPr lang="en-GB" dirty="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New/Delete Memory allocation</a:t>
            </a:r>
            <a:endParaRPr lang="en-GB" dirty="0"/>
          </a:p>
        </p:txBody>
      </p:sp>
      <p:sp>
        <p:nvSpPr>
          <p:cNvPr id="3" name="Content Placeholder 2"/>
          <p:cNvSpPr>
            <a:spLocks noGrp="1"/>
          </p:cNvSpPr>
          <p:nvPr>
            <p:ph idx="1"/>
          </p:nvPr>
        </p:nvSpPr>
        <p:spPr/>
        <p:txBody>
          <a:bodyPr>
            <a:normAutofit fontScale="92500" lnSpcReduction="20000"/>
          </a:bodyPr>
          <a:lstStyle/>
          <a:p>
            <a:r>
              <a:rPr lang="en-GB" dirty="0"/>
              <a:t>C++ provides safe(r) memory allocation</a:t>
            </a:r>
            <a:endParaRPr lang="en-GB" dirty="0"/>
          </a:p>
          <a:p>
            <a:r>
              <a:rPr lang="en-GB" dirty="0">
                <a:solidFill>
                  <a:schemeClr val="accent2"/>
                </a:solidFill>
              </a:rPr>
              <a:t>new</a:t>
            </a:r>
            <a:r>
              <a:rPr lang="en-GB" dirty="0"/>
              <a:t>  and </a:t>
            </a:r>
            <a:r>
              <a:rPr lang="en-GB" dirty="0">
                <a:solidFill>
                  <a:schemeClr val="accent2"/>
                </a:solidFill>
              </a:rPr>
              <a:t>delete</a:t>
            </a:r>
            <a:r>
              <a:rPr lang="en-GB" dirty="0"/>
              <a:t> operator are defined for each type, including user defined types. No need to multiple by </a:t>
            </a:r>
            <a:r>
              <a:rPr lang="en-GB" dirty="0" err="1">
                <a:solidFill>
                  <a:schemeClr val="accent1"/>
                </a:solidFill>
              </a:rPr>
              <a:t>sizeof</a:t>
            </a:r>
            <a:r>
              <a:rPr lang="en-GB" dirty="0"/>
              <a:t>(type) as in C.</a:t>
            </a:r>
            <a:endParaRPr lang="en-GB" dirty="0"/>
          </a:p>
          <a:p>
            <a:pPr marL="0" indent="0">
              <a:buNone/>
            </a:pPr>
            <a:r>
              <a:rPr lang="en-GB" dirty="0">
                <a:latin typeface="Letter Gothic Std"/>
              </a:rPr>
              <a:t>     </a:t>
            </a:r>
            <a:r>
              <a:rPr lang="en-GB" b="1" dirty="0" err="1">
                <a:solidFill>
                  <a:schemeClr val="tx2">
                    <a:lumMod val="75000"/>
                  </a:schemeClr>
                </a:solidFill>
                <a:latin typeface="Courier New Bold" panose="02070309020205020404"/>
              </a:rPr>
              <a:t>int</a:t>
            </a:r>
            <a:r>
              <a:rPr lang="en-GB" b="1" dirty="0">
                <a:solidFill>
                  <a:schemeClr val="tx2">
                    <a:lumMod val="75000"/>
                  </a:schemeClr>
                </a:solidFill>
                <a:latin typeface="Courier New Bold" panose="02070309020205020404"/>
              </a:rPr>
              <a:t> </a:t>
            </a:r>
            <a:r>
              <a:rPr lang="en-GB" b="1" dirty="0">
                <a:latin typeface="Courier New Bold" panose="02070309020205020404"/>
              </a:rPr>
              <a:t>* x = </a:t>
            </a:r>
            <a:r>
              <a:rPr lang="en-GB" b="1" dirty="0">
                <a:solidFill>
                  <a:schemeClr val="accent2"/>
                </a:solidFill>
                <a:latin typeface="Courier New Bold" panose="02070309020205020404"/>
              </a:rPr>
              <a:t>new</a:t>
            </a:r>
            <a:r>
              <a:rPr lang="en-GB" b="1" dirty="0">
                <a:latin typeface="Courier New Bold" panose="02070309020205020404"/>
              </a:rPr>
              <a:t> </a:t>
            </a:r>
            <a:r>
              <a:rPr lang="en-GB" b="1" dirty="0" err="1">
                <a:solidFill>
                  <a:schemeClr val="tx2">
                    <a:lumMod val="75000"/>
                  </a:schemeClr>
                </a:solidFill>
                <a:latin typeface="Courier New Bold" panose="02070309020205020404"/>
              </a:rPr>
              <a:t>int</a:t>
            </a:r>
            <a:r>
              <a:rPr lang="en-GB" b="1" dirty="0">
                <a:latin typeface="Courier New Bold" panose="02070309020205020404"/>
              </a:rPr>
              <a:t>;</a:t>
            </a:r>
            <a:endParaRPr lang="en-GB" b="1" dirty="0">
              <a:latin typeface="Courier New Bold" panose="02070309020205020404"/>
            </a:endParaRPr>
          </a:p>
          <a:p>
            <a:pPr marL="0" indent="0">
              <a:buNone/>
            </a:pPr>
            <a:r>
              <a:rPr lang="en-GB" b="1" dirty="0">
                <a:latin typeface="Courier New Bold" panose="02070309020205020404"/>
              </a:rPr>
              <a:t>     </a:t>
            </a:r>
            <a:r>
              <a:rPr lang="en-GB" b="1" dirty="0">
                <a:solidFill>
                  <a:schemeClr val="accent2"/>
                </a:solidFill>
                <a:latin typeface="Courier New Bold" panose="02070309020205020404"/>
              </a:rPr>
              <a:t>delete</a:t>
            </a:r>
            <a:r>
              <a:rPr lang="en-GB" b="1" dirty="0">
                <a:latin typeface="Courier New Bold" panose="02070309020205020404"/>
              </a:rPr>
              <a:t> x;</a:t>
            </a:r>
            <a:endParaRPr lang="en-GB" b="1" dirty="0">
              <a:latin typeface="Courier New Bold" panose="02070309020205020404"/>
            </a:endParaRPr>
          </a:p>
          <a:p>
            <a:r>
              <a:rPr lang="en-GB" dirty="0"/>
              <a:t>For multi element allocation (i.e. arrays) we must use delete[].</a:t>
            </a:r>
            <a:endParaRPr lang="en-GB" dirty="0"/>
          </a:p>
          <a:p>
            <a:pPr marL="0" indent="0">
              <a:buNone/>
            </a:pPr>
            <a:r>
              <a:rPr lang="en-GB" b="1" dirty="0">
                <a:latin typeface="Courier New Bold" panose="02070309020205020404"/>
              </a:rPr>
              <a:t>     </a:t>
            </a:r>
            <a:r>
              <a:rPr lang="en-GB" b="1" dirty="0" err="1">
                <a:solidFill>
                  <a:schemeClr val="tx2">
                    <a:lumMod val="75000"/>
                  </a:schemeClr>
                </a:solidFill>
                <a:latin typeface="Courier New Bold" panose="02070309020205020404"/>
              </a:rPr>
              <a:t>int</a:t>
            </a:r>
            <a:r>
              <a:rPr lang="en-GB" b="1" dirty="0">
                <a:solidFill>
                  <a:schemeClr val="tx2">
                    <a:lumMod val="75000"/>
                  </a:schemeClr>
                </a:solidFill>
                <a:latin typeface="Courier New Bold" panose="02070309020205020404"/>
              </a:rPr>
              <a:t> </a:t>
            </a:r>
            <a:r>
              <a:rPr lang="en-GB" b="1" dirty="0">
                <a:latin typeface="Courier New Bold" panose="02070309020205020404"/>
              </a:rPr>
              <a:t>* array = </a:t>
            </a:r>
            <a:r>
              <a:rPr lang="en-GB" b="1" dirty="0">
                <a:solidFill>
                  <a:schemeClr val="accent2"/>
                </a:solidFill>
                <a:latin typeface="Courier New Bold" panose="02070309020205020404"/>
              </a:rPr>
              <a:t>new</a:t>
            </a:r>
            <a:r>
              <a:rPr lang="en-GB" b="1" dirty="0">
                <a:latin typeface="Courier New Bold" panose="02070309020205020404"/>
              </a:rPr>
              <a:t> </a:t>
            </a:r>
            <a:r>
              <a:rPr lang="en-GB" b="1" dirty="0" err="1">
                <a:solidFill>
                  <a:schemeClr val="tx2">
                    <a:lumMod val="75000"/>
                  </a:schemeClr>
                </a:solidFill>
                <a:latin typeface="Courier New Bold" panose="02070309020205020404"/>
              </a:rPr>
              <a:t>int</a:t>
            </a:r>
            <a:r>
              <a:rPr lang="en-GB" b="1" dirty="0">
                <a:latin typeface="Courier New Bold" panose="02070309020205020404"/>
              </a:rPr>
              <a:t>[100];</a:t>
            </a:r>
            <a:endParaRPr lang="en-GB" b="1" dirty="0">
              <a:latin typeface="Courier New Bold" panose="02070309020205020404"/>
            </a:endParaRPr>
          </a:p>
          <a:p>
            <a:pPr marL="0" indent="0">
              <a:buNone/>
            </a:pPr>
            <a:r>
              <a:rPr lang="en-GB" b="1" dirty="0">
                <a:latin typeface="Courier New Bold" panose="02070309020205020404"/>
              </a:rPr>
              <a:t>     </a:t>
            </a:r>
            <a:r>
              <a:rPr lang="en-GB" b="1" dirty="0">
                <a:solidFill>
                  <a:schemeClr val="accent2"/>
                </a:solidFill>
                <a:latin typeface="Courier New Bold" panose="02070309020205020404"/>
              </a:rPr>
              <a:t>delete</a:t>
            </a:r>
            <a:r>
              <a:rPr lang="en-GB" b="1" dirty="0">
                <a:latin typeface="Courier New Bold" panose="02070309020205020404"/>
              </a:rPr>
              <a:t>[] array;</a:t>
            </a:r>
            <a:endParaRPr lang="en-GB" b="1" dirty="0">
              <a:latin typeface="Courier New Bold" panose="02070309020205020404"/>
            </a:endParaRPr>
          </a:p>
          <a:p>
            <a:endParaRPr lang="en-GB" dirty="0"/>
          </a:p>
          <a:p>
            <a:endParaRPr lang="en-GB" dirty="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Overloading</a:t>
            </a:r>
            <a:endParaRPr lang="en-GB" dirty="0"/>
          </a:p>
        </p:txBody>
      </p:sp>
      <p:sp>
        <p:nvSpPr>
          <p:cNvPr id="3" name="Content Placeholder 2"/>
          <p:cNvSpPr>
            <a:spLocks noGrp="1"/>
          </p:cNvSpPr>
          <p:nvPr>
            <p:ph idx="1"/>
          </p:nvPr>
        </p:nvSpPr>
        <p:spPr>
          <a:xfrm>
            <a:off x="107504" y="1412776"/>
            <a:ext cx="8856984" cy="5256584"/>
          </a:xfrm>
        </p:spPr>
        <p:txBody>
          <a:bodyPr>
            <a:normAutofit fontScale="77500" lnSpcReduction="20000"/>
          </a:bodyPr>
          <a:lstStyle/>
          <a:p>
            <a:r>
              <a:rPr lang="en-GB" dirty="0"/>
              <a:t>C++ allows functions to have the same name but with different argument types.</a:t>
            </a:r>
            <a:endParaRPr lang="en-GB" dirty="0"/>
          </a:p>
          <a:p>
            <a:pPr marL="0" indent="0">
              <a:buNone/>
            </a:pPr>
            <a:endParaRPr lang="en-GB" sz="2900" dirty="0" smtClean="0">
              <a:latin typeface="Letter Gothic Std"/>
            </a:endParaRPr>
          </a:p>
          <a:p>
            <a:pPr marL="0" indent="0">
              <a:buNone/>
            </a:pPr>
            <a:r>
              <a:rPr lang="en-GB" sz="2900" dirty="0" smtClean="0">
                <a:latin typeface="Letter Gothic Std"/>
              </a:rPr>
              <a:t>     </a:t>
            </a:r>
            <a:r>
              <a:rPr lang="en-GB" sz="2900" b="1" dirty="0" err="1">
                <a:solidFill>
                  <a:schemeClr val="tx2">
                    <a:lumMod val="75000"/>
                  </a:schemeClr>
                </a:solidFill>
                <a:latin typeface="Courier New Bold" panose="02070309020205020404"/>
              </a:rPr>
              <a:t>int</a:t>
            </a:r>
            <a:r>
              <a:rPr lang="en-GB" sz="2900" b="1" dirty="0">
                <a:solidFill>
                  <a:schemeClr val="tx2">
                    <a:lumMod val="75000"/>
                  </a:schemeClr>
                </a:solidFill>
                <a:latin typeface="Courier New Bold" panose="02070309020205020404"/>
              </a:rPr>
              <a:t> </a:t>
            </a:r>
            <a:r>
              <a:rPr lang="en-GB" sz="2900" b="1" dirty="0">
                <a:solidFill>
                  <a:schemeClr val="accent1"/>
                </a:solidFill>
                <a:latin typeface="Courier New Bold" panose="02070309020205020404"/>
              </a:rPr>
              <a:t>add</a:t>
            </a:r>
            <a:r>
              <a:rPr lang="en-GB" sz="2900" b="1" dirty="0">
                <a:latin typeface="Courier New Bold" panose="02070309020205020404"/>
              </a:rPr>
              <a:t>(</a:t>
            </a:r>
            <a:r>
              <a:rPr lang="en-GB" sz="2900" b="1" dirty="0" err="1">
                <a:solidFill>
                  <a:schemeClr val="tx2">
                    <a:lumMod val="75000"/>
                  </a:schemeClr>
                </a:solidFill>
                <a:latin typeface="Courier New Bold" panose="02070309020205020404"/>
              </a:rPr>
              <a:t>int</a:t>
            </a:r>
            <a:r>
              <a:rPr lang="en-GB" sz="2900" b="1" dirty="0">
                <a:latin typeface="Courier New Bold" panose="02070309020205020404"/>
              </a:rPr>
              <a:t> x, </a:t>
            </a:r>
            <a:r>
              <a:rPr lang="en-GB" sz="2900" b="1" dirty="0" err="1">
                <a:solidFill>
                  <a:schemeClr val="tx2">
                    <a:lumMod val="75000"/>
                  </a:schemeClr>
                </a:solidFill>
                <a:latin typeface="Courier New Bold" panose="02070309020205020404"/>
              </a:rPr>
              <a:t>int</a:t>
            </a:r>
            <a:r>
              <a:rPr lang="en-GB" sz="2900" b="1" dirty="0">
                <a:solidFill>
                  <a:schemeClr val="tx2">
                    <a:lumMod val="75000"/>
                  </a:schemeClr>
                </a:solidFill>
                <a:latin typeface="Courier New Bold" panose="02070309020205020404"/>
              </a:rPr>
              <a:t> </a:t>
            </a:r>
            <a:r>
              <a:rPr lang="en-GB" sz="2900" b="1" dirty="0">
                <a:latin typeface="Courier New Bold" panose="02070309020205020404"/>
              </a:rPr>
              <a:t>y) </a:t>
            </a:r>
            <a:endParaRPr lang="en-GB" sz="2900" b="1" dirty="0">
              <a:latin typeface="Courier New Bold" panose="02070309020205020404"/>
            </a:endParaRPr>
          </a:p>
          <a:p>
            <a:pPr marL="0" indent="0">
              <a:buNone/>
            </a:pPr>
            <a:r>
              <a:rPr lang="en-GB" sz="2900" b="1" dirty="0">
                <a:latin typeface="Courier New Bold" panose="02070309020205020404"/>
              </a:rPr>
              <a:t>     {</a:t>
            </a:r>
            <a:endParaRPr lang="en-GB" sz="2900" b="1" dirty="0">
              <a:latin typeface="Courier New Bold" panose="02070309020205020404"/>
            </a:endParaRPr>
          </a:p>
          <a:p>
            <a:pPr marL="0" indent="0">
              <a:buNone/>
            </a:pPr>
            <a:r>
              <a:rPr lang="en-GB" sz="2900" b="1" dirty="0">
                <a:latin typeface="Courier New Bold" panose="02070309020205020404"/>
              </a:rPr>
              <a:t>          </a:t>
            </a:r>
            <a:r>
              <a:rPr lang="en-GB" sz="2900" b="1" dirty="0">
                <a:solidFill>
                  <a:schemeClr val="accent2"/>
                </a:solidFill>
                <a:latin typeface="Courier New Bold" panose="02070309020205020404"/>
              </a:rPr>
              <a:t>return</a:t>
            </a:r>
            <a:r>
              <a:rPr lang="en-GB" sz="2900" b="1" dirty="0">
                <a:latin typeface="Courier New Bold" panose="02070309020205020404"/>
              </a:rPr>
              <a:t> </a:t>
            </a:r>
            <a:r>
              <a:rPr lang="en-GB" sz="2900" b="1" dirty="0" err="1">
                <a:latin typeface="Courier New Bold" panose="02070309020205020404"/>
              </a:rPr>
              <a:t>x+y</a:t>
            </a:r>
            <a:r>
              <a:rPr lang="en-GB" sz="2900" b="1" dirty="0">
                <a:latin typeface="Courier New Bold" panose="02070309020205020404"/>
              </a:rPr>
              <a:t>;</a:t>
            </a:r>
            <a:endParaRPr lang="en-GB" sz="2900" b="1" dirty="0">
              <a:latin typeface="Courier New Bold" panose="02070309020205020404"/>
            </a:endParaRPr>
          </a:p>
          <a:p>
            <a:pPr marL="0" indent="0">
              <a:buNone/>
            </a:pPr>
            <a:r>
              <a:rPr lang="en-GB" sz="2900" b="1" dirty="0">
                <a:latin typeface="Courier New Bold" panose="02070309020205020404"/>
              </a:rPr>
              <a:t>     }</a:t>
            </a:r>
            <a:endParaRPr lang="en-GB" sz="2900" b="1" dirty="0">
              <a:latin typeface="Courier New Bold" panose="02070309020205020404"/>
            </a:endParaRPr>
          </a:p>
          <a:p>
            <a:pPr marL="0" indent="0">
              <a:buNone/>
            </a:pPr>
            <a:r>
              <a:rPr lang="en-GB" sz="2900" b="1" dirty="0">
                <a:latin typeface="Courier New Bold" panose="02070309020205020404"/>
              </a:rPr>
              <a:t>     </a:t>
            </a:r>
            <a:r>
              <a:rPr lang="en-GB" sz="2900" b="1" dirty="0">
                <a:solidFill>
                  <a:schemeClr val="tx2">
                    <a:lumMod val="75000"/>
                  </a:schemeClr>
                </a:solidFill>
                <a:latin typeface="Courier New Bold" panose="02070309020205020404"/>
              </a:rPr>
              <a:t>float</a:t>
            </a:r>
            <a:r>
              <a:rPr lang="en-GB" sz="2900" b="1" dirty="0">
                <a:latin typeface="Courier New Bold" panose="02070309020205020404"/>
              </a:rPr>
              <a:t> </a:t>
            </a:r>
            <a:r>
              <a:rPr lang="en-GB" sz="2900" b="1" dirty="0">
                <a:solidFill>
                  <a:schemeClr val="accent1"/>
                </a:solidFill>
                <a:latin typeface="Courier New Bold" panose="02070309020205020404"/>
              </a:rPr>
              <a:t>add</a:t>
            </a:r>
            <a:r>
              <a:rPr lang="en-GB" sz="2900" b="1" dirty="0">
                <a:latin typeface="Courier New Bold" panose="02070309020205020404"/>
              </a:rPr>
              <a:t>(</a:t>
            </a:r>
            <a:r>
              <a:rPr lang="en-GB" sz="2900" b="1" dirty="0">
                <a:solidFill>
                  <a:schemeClr val="tx2">
                    <a:lumMod val="75000"/>
                  </a:schemeClr>
                </a:solidFill>
                <a:latin typeface="Courier New Bold" panose="02070309020205020404"/>
              </a:rPr>
              <a:t>float</a:t>
            </a:r>
            <a:r>
              <a:rPr lang="en-GB" sz="2900" b="1" dirty="0">
                <a:latin typeface="Courier New Bold" panose="02070309020205020404"/>
              </a:rPr>
              <a:t> x, </a:t>
            </a:r>
            <a:r>
              <a:rPr lang="en-GB" sz="2900" b="1" dirty="0">
                <a:solidFill>
                  <a:schemeClr val="tx2">
                    <a:lumMod val="75000"/>
                  </a:schemeClr>
                </a:solidFill>
                <a:latin typeface="Courier New Bold" panose="02070309020205020404"/>
              </a:rPr>
              <a:t>float</a:t>
            </a:r>
            <a:r>
              <a:rPr lang="en-GB" sz="2900" b="1" dirty="0">
                <a:latin typeface="Courier New Bold" panose="02070309020205020404"/>
              </a:rPr>
              <a:t> y) </a:t>
            </a:r>
            <a:endParaRPr lang="en-GB" sz="2900" b="1" dirty="0">
              <a:latin typeface="Courier New Bold" panose="02070309020205020404"/>
            </a:endParaRPr>
          </a:p>
          <a:p>
            <a:pPr marL="0" indent="0">
              <a:buNone/>
            </a:pPr>
            <a:r>
              <a:rPr lang="en-GB" sz="2900" b="1" dirty="0">
                <a:latin typeface="Courier New Bold" panose="02070309020205020404"/>
              </a:rPr>
              <a:t>     {</a:t>
            </a:r>
            <a:endParaRPr lang="en-GB" sz="2900" b="1" dirty="0">
              <a:latin typeface="Courier New Bold" panose="02070309020205020404"/>
            </a:endParaRPr>
          </a:p>
          <a:p>
            <a:pPr marL="0" indent="0">
              <a:buNone/>
            </a:pPr>
            <a:r>
              <a:rPr lang="en-GB" sz="2900" b="1" dirty="0">
                <a:latin typeface="Courier New Bold" panose="02070309020205020404"/>
              </a:rPr>
              <a:t>          </a:t>
            </a:r>
            <a:r>
              <a:rPr lang="en-GB" sz="2900" b="1" dirty="0">
                <a:solidFill>
                  <a:schemeClr val="accent2"/>
                </a:solidFill>
                <a:latin typeface="Courier New Bold" panose="02070309020205020404"/>
              </a:rPr>
              <a:t>return</a:t>
            </a:r>
            <a:r>
              <a:rPr lang="en-GB" sz="2900" b="1" dirty="0">
                <a:latin typeface="Courier New Bold" panose="02070309020205020404"/>
              </a:rPr>
              <a:t> </a:t>
            </a:r>
            <a:r>
              <a:rPr lang="en-GB" sz="2900" b="1" dirty="0" err="1">
                <a:latin typeface="Courier New Bold" panose="02070309020205020404"/>
              </a:rPr>
              <a:t>x+y</a:t>
            </a:r>
            <a:r>
              <a:rPr lang="en-GB" sz="2900" b="1" dirty="0">
                <a:latin typeface="Courier New Bold" panose="02070309020205020404"/>
              </a:rPr>
              <a:t>;</a:t>
            </a:r>
            <a:endParaRPr lang="en-GB" sz="2900" b="1" dirty="0">
              <a:latin typeface="Courier New Bold" panose="02070309020205020404"/>
            </a:endParaRPr>
          </a:p>
          <a:p>
            <a:pPr marL="0" indent="0">
              <a:buNone/>
            </a:pPr>
            <a:r>
              <a:rPr lang="en-GB" sz="2900" b="1" dirty="0">
                <a:latin typeface="Courier New Bold" panose="02070309020205020404"/>
              </a:rPr>
              <a:t>     }</a:t>
            </a:r>
            <a:endParaRPr lang="en-GB" sz="2900" b="1" dirty="0">
              <a:latin typeface="Courier New Bold" panose="02070309020205020404"/>
            </a:endParaRPr>
          </a:p>
          <a:p>
            <a:pPr marL="0" indent="0">
              <a:buNone/>
            </a:pPr>
            <a:r>
              <a:rPr lang="en-GB" sz="2900" b="1" dirty="0">
                <a:latin typeface="Courier New Bold" panose="02070309020205020404"/>
              </a:rPr>
              <a:t>     </a:t>
            </a:r>
            <a:r>
              <a:rPr lang="en-GB" sz="2900" b="1" dirty="0" smtClean="0">
                <a:latin typeface="Courier New Bold" panose="02070309020205020404"/>
              </a:rPr>
              <a:t>// </a:t>
            </a:r>
            <a:r>
              <a:rPr lang="en-GB" sz="2900" b="1" dirty="0" smtClean="0">
                <a:solidFill>
                  <a:schemeClr val="tx1">
                    <a:lumMod val="85000"/>
                  </a:schemeClr>
                </a:solidFill>
                <a:latin typeface="Courier New Bold" panose="02070309020205020404"/>
              </a:rPr>
              <a:t>call </a:t>
            </a:r>
            <a:r>
              <a:rPr lang="en-GB" sz="2900" b="1" dirty="0">
                <a:solidFill>
                  <a:schemeClr val="tx1">
                    <a:lumMod val="85000"/>
                  </a:schemeClr>
                </a:solidFill>
                <a:latin typeface="Courier New Bold" panose="02070309020205020404"/>
              </a:rPr>
              <a:t>the float version of </a:t>
            </a:r>
            <a:r>
              <a:rPr lang="en-GB" sz="2900" b="1" dirty="0" smtClean="0">
                <a:solidFill>
                  <a:schemeClr val="tx1">
                    <a:lumMod val="85000"/>
                  </a:schemeClr>
                </a:solidFill>
                <a:latin typeface="Courier New Bold" panose="02070309020205020404"/>
              </a:rPr>
              <a:t>add</a:t>
            </a:r>
            <a:endParaRPr lang="en-GB" sz="2900" b="1" dirty="0" smtClean="0">
              <a:solidFill>
                <a:schemeClr val="tx1">
                  <a:lumMod val="85000"/>
                </a:schemeClr>
              </a:solidFill>
              <a:latin typeface="Courier New Bold" panose="02070309020205020404"/>
            </a:endParaRPr>
          </a:p>
          <a:p>
            <a:pPr marL="0" indent="0">
              <a:buNone/>
            </a:pPr>
            <a:r>
              <a:rPr lang="en-GB" sz="2900" b="1" dirty="0">
                <a:solidFill>
                  <a:schemeClr val="tx1">
                    <a:lumMod val="85000"/>
                  </a:schemeClr>
                </a:solidFill>
                <a:latin typeface="Courier New Bold" panose="02070309020205020404"/>
              </a:rPr>
              <a:t> </a:t>
            </a:r>
            <a:r>
              <a:rPr lang="en-GB" sz="2900" b="1" dirty="0" smtClean="0">
                <a:solidFill>
                  <a:schemeClr val="tx1">
                    <a:lumMod val="85000"/>
                  </a:schemeClr>
                </a:solidFill>
                <a:latin typeface="Courier New Bold" panose="02070309020205020404"/>
              </a:rPr>
              <a:t>    </a:t>
            </a:r>
            <a:r>
              <a:rPr lang="en-GB" sz="2900" b="1" dirty="0" smtClean="0">
                <a:solidFill>
                  <a:schemeClr val="tx2">
                    <a:lumMod val="75000"/>
                  </a:schemeClr>
                </a:solidFill>
                <a:latin typeface="Courier New Bold" panose="02070309020205020404"/>
              </a:rPr>
              <a:t>float</a:t>
            </a:r>
            <a:r>
              <a:rPr lang="en-GB" sz="2900" b="1" dirty="0" smtClean="0">
                <a:latin typeface="Courier New Bold" panose="02070309020205020404"/>
              </a:rPr>
              <a:t>  </a:t>
            </a:r>
            <a:r>
              <a:rPr lang="en-GB" sz="2900" b="1" dirty="0">
                <a:latin typeface="Courier New Bold" panose="02070309020205020404"/>
              </a:rPr>
              <a:t>f = </a:t>
            </a:r>
            <a:r>
              <a:rPr lang="en-GB" sz="2900" b="1" dirty="0">
                <a:solidFill>
                  <a:schemeClr val="accent1"/>
                </a:solidFill>
                <a:latin typeface="Courier New Bold" panose="02070309020205020404"/>
              </a:rPr>
              <a:t>add</a:t>
            </a:r>
            <a:r>
              <a:rPr lang="en-GB" sz="2900" b="1" dirty="0">
                <a:latin typeface="Courier New Bold" panose="02070309020205020404"/>
              </a:rPr>
              <a:t>(10.4f, 5.0f); </a:t>
            </a:r>
            <a:endParaRPr lang="en-GB" sz="2900" b="1" dirty="0" smtClean="0">
              <a:latin typeface="Courier New Bold" panose="02070309020205020404"/>
            </a:endParaRPr>
          </a:p>
          <a:p>
            <a:pPr marL="0" indent="0">
              <a:buNone/>
            </a:pPr>
            <a:r>
              <a:rPr lang="en-GB" sz="2900" b="1" dirty="0">
                <a:solidFill>
                  <a:schemeClr val="tx1">
                    <a:lumMod val="85000"/>
                  </a:schemeClr>
                </a:solidFill>
                <a:latin typeface="Courier New Bold" panose="02070309020205020404"/>
              </a:rPr>
              <a:t> </a:t>
            </a:r>
            <a:r>
              <a:rPr lang="en-GB" sz="2900" b="1" dirty="0" smtClean="0">
                <a:solidFill>
                  <a:schemeClr val="tx1">
                    <a:lumMod val="85000"/>
                  </a:schemeClr>
                </a:solidFill>
                <a:latin typeface="Courier New Bold" panose="02070309020205020404"/>
              </a:rPr>
              <a:t>    </a:t>
            </a:r>
            <a:r>
              <a:rPr lang="en-GB" sz="2900" b="1" dirty="0">
                <a:solidFill>
                  <a:schemeClr val="tx1">
                    <a:lumMod val="85000"/>
                  </a:schemeClr>
                </a:solidFill>
                <a:latin typeface="Courier New Bold" panose="02070309020205020404"/>
              </a:rPr>
              <a:t>// </a:t>
            </a:r>
            <a:r>
              <a:rPr lang="en-GB" sz="2900" b="1" dirty="0" smtClean="0">
                <a:solidFill>
                  <a:schemeClr val="tx1">
                    <a:lumMod val="85000"/>
                  </a:schemeClr>
                </a:solidFill>
                <a:latin typeface="Courier New Bold" panose="02070309020205020404"/>
              </a:rPr>
              <a:t>call </a:t>
            </a:r>
            <a:r>
              <a:rPr lang="en-GB" sz="2900" b="1" dirty="0">
                <a:solidFill>
                  <a:schemeClr val="tx1">
                    <a:lumMod val="85000"/>
                  </a:schemeClr>
                </a:solidFill>
                <a:latin typeface="Courier New Bold" panose="02070309020205020404"/>
              </a:rPr>
              <a:t>the </a:t>
            </a:r>
            <a:r>
              <a:rPr lang="en-GB" sz="2900" b="1" dirty="0" err="1">
                <a:solidFill>
                  <a:schemeClr val="tx1">
                    <a:lumMod val="85000"/>
                  </a:schemeClr>
                </a:solidFill>
                <a:latin typeface="Courier New Bold" panose="02070309020205020404"/>
              </a:rPr>
              <a:t>int</a:t>
            </a:r>
            <a:r>
              <a:rPr lang="en-GB" sz="2900" b="1" dirty="0">
                <a:solidFill>
                  <a:schemeClr val="tx1">
                    <a:lumMod val="85000"/>
                  </a:schemeClr>
                </a:solidFill>
                <a:latin typeface="Courier New Bold" panose="02070309020205020404"/>
              </a:rPr>
              <a:t> version of </a:t>
            </a:r>
            <a:r>
              <a:rPr lang="en-GB" sz="2900" b="1" dirty="0" smtClean="0">
                <a:solidFill>
                  <a:schemeClr val="tx1">
                    <a:lumMod val="85000"/>
                  </a:schemeClr>
                </a:solidFill>
                <a:latin typeface="Courier New Bold" panose="02070309020205020404"/>
              </a:rPr>
              <a:t>add</a:t>
            </a:r>
            <a:endParaRPr lang="en-GB" sz="2900" b="1" dirty="0">
              <a:solidFill>
                <a:schemeClr val="tx1">
                  <a:lumMod val="85000"/>
                </a:schemeClr>
              </a:solidFill>
              <a:latin typeface="Courier New Bold" panose="02070309020205020404"/>
            </a:endParaRPr>
          </a:p>
          <a:p>
            <a:pPr marL="0" indent="0">
              <a:buNone/>
            </a:pPr>
            <a:r>
              <a:rPr lang="en-GB" sz="2900" b="1" dirty="0">
                <a:latin typeface="Courier New Bold" panose="02070309020205020404"/>
              </a:rPr>
              <a:t>     </a:t>
            </a:r>
            <a:r>
              <a:rPr lang="en-GB" sz="2900" b="1" dirty="0" err="1">
                <a:solidFill>
                  <a:schemeClr val="tx2">
                    <a:lumMod val="75000"/>
                  </a:schemeClr>
                </a:solidFill>
                <a:latin typeface="Courier New Bold" panose="02070309020205020404"/>
              </a:rPr>
              <a:t>int</a:t>
            </a:r>
            <a:r>
              <a:rPr lang="en-GB" sz="2900" b="1" dirty="0">
                <a:solidFill>
                  <a:schemeClr val="tx2">
                    <a:lumMod val="75000"/>
                  </a:schemeClr>
                </a:solidFill>
                <a:latin typeface="Courier New Bold" panose="02070309020205020404"/>
              </a:rPr>
              <a:t> </a:t>
            </a:r>
            <a:r>
              <a:rPr lang="en-GB" sz="2900" b="1" dirty="0" err="1">
                <a:latin typeface="Courier New Bold" panose="02070309020205020404"/>
              </a:rPr>
              <a:t>i</a:t>
            </a:r>
            <a:r>
              <a:rPr lang="en-GB" sz="2900" b="1" dirty="0">
                <a:latin typeface="Courier New Bold" panose="02070309020205020404"/>
              </a:rPr>
              <a:t> = </a:t>
            </a:r>
            <a:r>
              <a:rPr lang="en-GB" sz="2900" b="1" dirty="0">
                <a:solidFill>
                  <a:schemeClr val="accent1"/>
                </a:solidFill>
                <a:latin typeface="Courier New Bold" panose="02070309020205020404"/>
              </a:rPr>
              <a:t>add</a:t>
            </a:r>
            <a:r>
              <a:rPr lang="en-GB" sz="2900" b="1" dirty="0">
                <a:latin typeface="Courier New Bold" panose="02070309020205020404"/>
              </a:rPr>
              <a:t>(100,20)</a:t>
            </a:r>
            <a:r>
              <a:rPr lang="en-GB" sz="2900" b="1" dirty="0" smtClean="0">
                <a:latin typeface="Courier New Bold" panose="02070309020205020404"/>
              </a:rPr>
              <a:t>;</a:t>
            </a:r>
            <a:endParaRPr lang="en-GB" b="1" dirty="0">
              <a:latin typeface="Courier New Bold" panose="02070309020205020404"/>
            </a:endParaRP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Classes (and </a:t>
            </a:r>
            <a:r>
              <a:rPr lang="en-GB" dirty="0" err="1" smtClean="0"/>
              <a:t>structs</a:t>
            </a:r>
            <a:r>
              <a:rPr lang="en-GB" dirty="0" smtClean="0"/>
              <a:t>)</a:t>
            </a:r>
            <a:endParaRPr lang="en-GB" dirty="0"/>
          </a:p>
        </p:txBody>
      </p:sp>
      <p:sp>
        <p:nvSpPr>
          <p:cNvPr id="4" name="Text Placeholder 3"/>
          <p:cNvSpPr>
            <a:spLocks noGrp="1"/>
          </p:cNvSpPr>
          <p:nvPr>
            <p:ph type="body" idx="1"/>
          </p:nvPr>
        </p:nvSpPr>
        <p:spPr>
          <a:xfrm>
            <a:off x="457200" y="845022"/>
            <a:ext cx="8291264" cy="639762"/>
          </a:xfrm>
        </p:spPr>
        <p:txBody>
          <a:bodyPr>
            <a:normAutofit fontScale="92500" lnSpcReduction="20000"/>
          </a:bodyPr>
          <a:lstStyle/>
          <a:p>
            <a:pPr marL="342900" indent="-342900">
              <a:buFont typeface="Arial" panose="020B0604020202020204" pitchFamily="34" charset="0"/>
              <a:buChar char="•"/>
            </a:pPr>
            <a:r>
              <a:rPr lang="en-GB" dirty="0">
                <a:latin typeface="+mj-lt"/>
              </a:rPr>
              <a:t>C++ classes are an extension of C </a:t>
            </a:r>
            <a:r>
              <a:rPr lang="en-GB" dirty="0" err="1">
                <a:latin typeface="+mj-lt"/>
              </a:rPr>
              <a:t>structs</a:t>
            </a:r>
            <a:r>
              <a:rPr lang="en-GB" dirty="0">
                <a:latin typeface="+mj-lt"/>
              </a:rPr>
              <a:t> (and unions) that can functions (called member functions) as well as data.</a:t>
            </a:r>
            <a:endParaRPr lang="en-GB" dirty="0">
              <a:latin typeface="+mj-lt"/>
            </a:endParaRPr>
          </a:p>
        </p:txBody>
      </p:sp>
      <p:sp>
        <p:nvSpPr>
          <p:cNvPr id="6" name="Content Placeholder 5"/>
          <p:cNvSpPr>
            <a:spLocks noGrp="1"/>
          </p:cNvSpPr>
          <p:nvPr>
            <p:ph sz="quarter" idx="4"/>
          </p:nvPr>
        </p:nvSpPr>
        <p:spPr>
          <a:xfrm>
            <a:off x="251520" y="5445224"/>
            <a:ext cx="8676456" cy="1257003"/>
          </a:xfrm>
        </p:spPr>
        <p:txBody>
          <a:bodyPr>
            <a:normAutofit fontScale="70000" lnSpcReduction="20000"/>
          </a:bodyPr>
          <a:lstStyle/>
          <a:p>
            <a:pPr marL="0" indent="0">
              <a:buNone/>
            </a:pPr>
            <a:r>
              <a:rPr lang="en-GB" dirty="0">
                <a:latin typeface="+mj-lt"/>
              </a:rPr>
              <a:t>The keyword “</a:t>
            </a:r>
            <a:r>
              <a:rPr lang="en-GB" dirty="0" err="1" smtClean="0">
                <a:latin typeface="+mj-lt"/>
              </a:rPr>
              <a:t>const</a:t>
            </a:r>
            <a:r>
              <a:rPr lang="en-GB" smtClean="0">
                <a:latin typeface="+mj-lt"/>
              </a:rPr>
              <a:t>” </a:t>
            </a:r>
            <a:r>
              <a:rPr lang="en-GB" dirty="0">
                <a:latin typeface="+mj-lt"/>
              </a:rPr>
              <a:t>can be applied to member functions such as </a:t>
            </a:r>
            <a:r>
              <a:rPr lang="en-GB" dirty="0" err="1">
                <a:latin typeface="+mj-lt"/>
              </a:rPr>
              <a:t>getX</a:t>
            </a:r>
            <a:r>
              <a:rPr lang="en-GB" dirty="0">
                <a:latin typeface="+mj-lt"/>
              </a:rPr>
              <a:t>() to state that the particular member function will not modify the internal state of the object, </a:t>
            </a:r>
            <a:r>
              <a:rPr lang="en-GB" dirty="0" err="1">
                <a:latin typeface="+mj-lt"/>
              </a:rPr>
              <a:t>i.e</a:t>
            </a:r>
            <a:r>
              <a:rPr lang="en-GB" dirty="0">
                <a:latin typeface="+mj-lt"/>
              </a:rPr>
              <a:t>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GB" dirty="0">
              <a:latin typeface="+mj-lt"/>
            </a:endParaRPr>
          </a:p>
          <a:p>
            <a:endParaRPr lang="en-GB" dirty="0">
              <a:latin typeface="+mj-lt"/>
            </a:endParaRPr>
          </a:p>
        </p:txBody>
      </p:sp>
      <p:sp>
        <p:nvSpPr>
          <p:cNvPr id="7" name="Content Placeholder 6"/>
          <p:cNvSpPr>
            <a:spLocks noGrp="1"/>
          </p:cNvSpPr>
          <p:nvPr>
            <p:ph sz="half" idx="2"/>
          </p:nvPr>
        </p:nvSpPr>
        <p:spPr>
          <a:xfrm>
            <a:off x="457200" y="1565944"/>
            <a:ext cx="8507288" cy="3951288"/>
          </a:xfrm>
        </p:spPr>
        <p:txBody>
          <a:bodyPr>
            <a:noAutofit/>
          </a:bodyPr>
          <a:lstStyle/>
          <a:p>
            <a:pPr marL="0" indent="0">
              <a:buNone/>
            </a:pPr>
            <a:r>
              <a:rPr lang="en-GB" sz="1400" b="1" dirty="0">
                <a:latin typeface="Courier New Bold" panose="02070309020205020404"/>
              </a:rPr>
              <a:t> </a:t>
            </a:r>
            <a:r>
              <a:rPr lang="en-GB" sz="1400" b="1" dirty="0">
                <a:solidFill>
                  <a:schemeClr val="tx2">
                    <a:lumMod val="75000"/>
                  </a:schemeClr>
                </a:solidFill>
                <a:latin typeface="Courier New Bold" panose="02070309020205020404"/>
              </a:rPr>
              <a:t>class</a:t>
            </a:r>
            <a:r>
              <a:rPr lang="en-GB" sz="1400" b="1" dirty="0">
                <a:latin typeface="Courier New Bold" panose="02070309020205020404"/>
              </a:rPr>
              <a:t> Vector {</a:t>
            </a:r>
            <a:endParaRPr lang="en-GB" sz="1400" b="1" dirty="0">
              <a:latin typeface="Courier New Bold" panose="02070309020205020404"/>
            </a:endParaRPr>
          </a:p>
          <a:p>
            <a:pPr marL="0" indent="0">
              <a:buNone/>
            </a:pPr>
            <a:r>
              <a:rPr lang="en-GB" sz="1400" b="1" dirty="0">
                <a:latin typeface="Courier New Bold" panose="02070309020205020404"/>
              </a:rPr>
              <a:t>    </a:t>
            </a:r>
            <a:r>
              <a:rPr lang="en-GB" sz="1400" b="1" dirty="0">
                <a:solidFill>
                  <a:schemeClr val="accent2"/>
                </a:solidFill>
                <a:latin typeface="Courier New Bold" panose="02070309020205020404"/>
              </a:rPr>
              <a:t>private:</a:t>
            </a:r>
            <a:endParaRPr lang="en-GB" sz="1400" b="1" dirty="0">
              <a:solidFill>
                <a:schemeClr val="accent2"/>
              </a:solidFill>
              <a:latin typeface="Courier New Bold" panose="02070309020205020404"/>
            </a:endParaRPr>
          </a:p>
          <a:p>
            <a:pPr marL="0" indent="0">
              <a:buNone/>
            </a:pPr>
            <a:r>
              <a:rPr lang="en-GB" sz="1400" b="1" dirty="0">
                <a:latin typeface="Courier New Bold" panose="02070309020205020404"/>
              </a:rPr>
              <a:t>       </a:t>
            </a:r>
            <a:r>
              <a:rPr lang="en-GB" sz="1400" b="1" dirty="0" err="1">
                <a:solidFill>
                  <a:schemeClr val="tx2">
                    <a:lumMod val="75000"/>
                  </a:schemeClr>
                </a:solidFill>
                <a:latin typeface="Courier New Bold" panose="02070309020205020404"/>
              </a:rPr>
              <a:t>int</a:t>
            </a:r>
            <a:r>
              <a:rPr lang="en-GB" sz="1400" b="1" dirty="0">
                <a:solidFill>
                  <a:schemeClr val="tx2">
                    <a:lumMod val="75000"/>
                  </a:schemeClr>
                </a:solidFill>
                <a:latin typeface="Courier New Bold" panose="02070309020205020404"/>
              </a:rPr>
              <a:t> </a:t>
            </a:r>
            <a:r>
              <a:rPr lang="en-GB" sz="1400" b="1" dirty="0">
                <a:latin typeface="Courier New Bold" panose="02070309020205020404"/>
              </a:rPr>
              <a:t>x_, y_, z_ ;</a:t>
            </a:r>
            <a:endParaRPr lang="en-GB" sz="1400" b="1" dirty="0">
              <a:latin typeface="Courier New Bold" panose="02070309020205020404"/>
            </a:endParaRPr>
          </a:p>
          <a:p>
            <a:pPr marL="0" indent="0">
              <a:buNone/>
            </a:pPr>
            <a:r>
              <a:rPr lang="en-GB" sz="1400" b="1" dirty="0">
                <a:solidFill>
                  <a:schemeClr val="accent2"/>
                </a:solidFill>
                <a:latin typeface="Courier New Bold" panose="02070309020205020404"/>
              </a:rPr>
              <a:t>    public:</a:t>
            </a:r>
            <a:endParaRPr lang="en-GB" sz="1400" b="1" dirty="0">
              <a:solidFill>
                <a:schemeClr val="accent2"/>
              </a:solidFill>
              <a:latin typeface="Courier New Bold" panose="02070309020205020404"/>
            </a:endParaRPr>
          </a:p>
          <a:p>
            <a:pPr marL="0" indent="0">
              <a:buNone/>
            </a:pPr>
            <a:r>
              <a:rPr lang="en-GB" sz="1400" b="1" dirty="0">
                <a:latin typeface="Courier New Bold" panose="02070309020205020404"/>
              </a:rPr>
              <a:t>        </a:t>
            </a:r>
            <a:r>
              <a:rPr lang="en-GB" sz="1400" b="1" dirty="0">
                <a:solidFill>
                  <a:schemeClr val="accent1"/>
                </a:solidFill>
                <a:latin typeface="Courier New Bold" panose="02070309020205020404"/>
              </a:rPr>
              <a:t>Vector</a:t>
            </a:r>
            <a:r>
              <a:rPr lang="en-GB" sz="1400" b="1" dirty="0">
                <a:latin typeface="Courier New Bold" panose="02070309020205020404"/>
              </a:rPr>
              <a:t> (</a:t>
            </a:r>
            <a:r>
              <a:rPr lang="en-GB" sz="1400" b="1" dirty="0" err="1">
                <a:solidFill>
                  <a:schemeClr val="tx2">
                    <a:lumMod val="75000"/>
                  </a:schemeClr>
                </a:solidFill>
                <a:latin typeface="Courier New Bold" panose="02070309020205020404"/>
              </a:rPr>
              <a:t>int</a:t>
            </a:r>
            <a:r>
              <a:rPr lang="en-GB" sz="1400" b="1" dirty="0">
                <a:solidFill>
                  <a:schemeClr val="tx2">
                    <a:lumMod val="75000"/>
                  </a:schemeClr>
                </a:solidFill>
                <a:latin typeface="Courier New Bold" panose="02070309020205020404"/>
              </a:rPr>
              <a:t> </a:t>
            </a:r>
            <a:r>
              <a:rPr lang="en-GB" sz="1400" b="1" dirty="0">
                <a:latin typeface="Courier New Bold" panose="02070309020205020404"/>
              </a:rPr>
              <a:t>x, </a:t>
            </a:r>
            <a:r>
              <a:rPr lang="en-GB" sz="1400" b="1" dirty="0" err="1">
                <a:solidFill>
                  <a:schemeClr val="tx2">
                    <a:lumMod val="75000"/>
                  </a:schemeClr>
                </a:solidFill>
                <a:latin typeface="Courier New Bold" panose="02070309020205020404"/>
              </a:rPr>
              <a:t>int</a:t>
            </a:r>
            <a:r>
              <a:rPr lang="en-GB" sz="1400" b="1" dirty="0">
                <a:solidFill>
                  <a:schemeClr val="tx2">
                    <a:lumMod val="75000"/>
                  </a:schemeClr>
                </a:solidFill>
                <a:latin typeface="Courier New Bold" panose="02070309020205020404"/>
              </a:rPr>
              <a:t> </a:t>
            </a:r>
            <a:r>
              <a:rPr lang="en-GB" sz="1400" b="1" dirty="0">
                <a:latin typeface="Courier New Bold" panose="02070309020205020404"/>
              </a:rPr>
              <a:t>y, </a:t>
            </a:r>
            <a:r>
              <a:rPr lang="en-GB" sz="1400" b="1" dirty="0" err="1">
                <a:solidFill>
                  <a:schemeClr val="tx2">
                    <a:lumMod val="75000"/>
                  </a:schemeClr>
                </a:solidFill>
                <a:latin typeface="Courier New Bold" panose="02070309020205020404"/>
              </a:rPr>
              <a:t>int</a:t>
            </a:r>
            <a:r>
              <a:rPr lang="en-GB" sz="1400" b="1" dirty="0">
                <a:solidFill>
                  <a:schemeClr val="tx2">
                    <a:lumMod val="75000"/>
                  </a:schemeClr>
                </a:solidFill>
                <a:latin typeface="Courier New Bold" panose="02070309020205020404"/>
              </a:rPr>
              <a:t> </a:t>
            </a:r>
            <a:r>
              <a:rPr lang="en-GB" sz="1400" b="1" dirty="0" smtClean="0">
                <a:latin typeface="Courier New Bold" panose="02070309020205020404"/>
              </a:rPr>
              <a:t>z) </a:t>
            </a:r>
            <a:r>
              <a:rPr lang="en-GB" sz="1400" b="1" dirty="0">
                <a:latin typeface="Courier New Bold" panose="02070309020205020404"/>
              </a:rPr>
              <a:t>: x_(x), y_(y), z_(z) {} </a:t>
            </a:r>
            <a:r>
              <a:rPr lang="en-GB" sz="1400" b="1" dirty="0">
                <a:solidFill>
                  <a:schemeClr val="tx1">
                    <a:lumMod val="85000"/>
                  </a:schemeClr>
                </a:solidFill>
                <a:latin typeface="Courier New Bold" panose="02070309020205020404"/>
              </a:rPr>
              <a:t>// constructor</a:t>
            </a:r>
            <a:endParaRPr lang="en-GB" sz="1400" b="1" dirty="0">
              <a:solidFill>
                <a:schemeClr val="tx1">
                  <a:lumMod val="85000"/>
                </a:schemeClr>
              </a:solidFill>
              <a:latin typeface="Courier New Bold" panose="02070309020205020404"/>
            </a:endParaRPr>
          </a:p>
          <a:p>
            <a:pPr marL="0" indent="0">
              <a:buNone/>
            </a:pPr>
            <a:r>
              <a:rPr lang="en-GB" sz="1400" b="1" dirty="0">
                <a:latin typeface="Courier New Bold" panose="02070309020205020404"/>
              </a:rPr>
              <a:t>      </a:t>
            </a:r>
            <a:endParaRPr lang="en-GB" sz="1400" b="1" dirty="0">
              <a:latin typeface="Courier New Bold" panose="02070309020205020404"/>
            </a:endParaRPr>
          </a:p>
          <a:p>
            <a:pPr marL="0" indent="0">
              <a:buNone/>
            </a:pPr>
            <a:r>
              <a:rPr lang="en-GB" sz="1400" b="1" dirty="0">
                <a:latin typeface="Courier New Bold" panose="02070309020205020404"/>
              </a:rPr>
              <a:t>       ~Vector </a:t>
            </a:r>
            <a:r>
              <a:rPr lang="en-GB" sz="1400" b="1" dirty="0">
                <a:solidFill>
                  <a:schemeClr val="tx1">
                    <a:lumMod val="85000"/>
                  </a:schemeClr>
                </a:solidFill>
                <a:latin typeface="Courier New Bold" panose="02070309020205020404"/>
              </a:rPr>
              <a:t>// destructor</a:t>
            </a:r>
            <a:endParaRPr lang="en-GB" sz="1400" b="1" dirty="0">
              <a:solidFill>
                <a:schemeClr val="tx1">
                  <a:lumMod val="85000"/>
                </a:schemeClr>
              </a:solidFill>
              <a:latin typeface="Courier New Bold" panose="02070309020205020404"/>
            </a:endParaRPr>
          </a:p>
          <a:p>
            <a:pPr marL="0" indent="0">
              <a:buNone/>
            </a:pPr>
            <a:r>
              <a:rPr lang="en-GB" sz="1400" b="1" dirty="0">
                <a:latin typeface="Courier New Bold" panose="02070309020205020404"/>
              </a:rPr>
              <a:t>         {             </a:t>
            </a:r>
            <a:endParaRPr lang="en-GB" sz="1400" b="1" dirty="0">
              <a:latin typeface="Courier New Bold" panose="02070309020205020404"/>
            </a:endParaRPr>
          </a:p>
          <a:p>
            <a:pPr marL="0" indent="0">
              <a:buNone/>
            </a:pPr>
            <a:r>
              <a:rPr lang="en-GB" sz="1400" b="1" dirty="0">
                <a:latin typeface="Courier New Bold" panose="02070309020205020404"/>
              </a:rPr>
              <a:t>             </a:t>
            </a:r>
            <a:r>
              <a:rPr lang="en-GB" sz="1400" b="1" dirty="0" err="1">
                <a:latin typeface="Courier New Bold" panose="02070309020205020404"/>
              </a:rPr>
              <a:t>cout</a:t>
            </a:r>
            <a:r>
              <a:rPr lang="en-GB" sz="1400" b="1" dirty="0">
                <a:latin typeface="Courier New Bold" panose="02070309020205020404"/>
              </a:rPr>
              <a:t> &lt;&lt; “vector destructor”;         </a:t>
            </a:r>
            <a:endParaRPr lang="en-GB" sz="1400" b="1" dirty="0">
              <a:latin typeface="Courier New Bold" panose="02070309020205020404"/>
            </a:endParaRPr>
          </a:p>
          <a:p>
            <a:pPr marL="0" indent="0">
              <a:buNone/>
            </a:pPr>
            <a:r>
              <a:rPr lang="en-GB" sz="1400" b="1" dirty="0">
                <a:latin typeface="Courier New Bold" panose="02070309020205020404"/>
              </a:rPr>
              <a:t>         } </a:t>
            </a:r>
            <a:endParaRPr lang="en-GB" sz="1400" b="1" dirty="0">
              <a:latin typeface="Courier New Bold" panose="02070309020205020404"/>
            </a:endParaRPr>
          </a:p>
          <a:p>
            <a:pPr marL="0" indent="0">
              <a:buNone/>
            </a:pPr>
            <a:r>
              <a:rPr lang="en-GB" sz="1400" b="1" dirty="0">
                <a:latin typeface="Courier New Bold" panose="02070309020205020404"/>
              </a:rPr>
              <a:t>        </a:t>
            </a:r>
            <a:r>
              <a:rPr lang="en-GB" sz="1400" b="1" dirty="0" err="1">
                <a:solidFill>
                  <a:schemeClr val="tx2">
                    <a:lumMod val="75000"/>
                  </a:schemeClr>
                </a:solidFill>
                <a:latin typeface="Courier New Bold" panose="02070309020205020404"/>
              </a:rPr>
              <a:t>int</a:t>
            </a:r>
            <a:r>
              <a:rPr lang="en-GB" sz="1400" b="1" dirty="0">
                <a:solidFill>
                  <a:schemeClr val="tx2">
                    <a:lumMod val="75000"/>
                  </a:schemeClr>
                </a:solidFill>
                <a:latin typeface="Courier New Bold" panose="02070309020205020404"/>
              </a:rPr>
              <a:t> </a:t>
            </a:r>
            <a:r>
              <a:rPr lang="en-GB" sz="1400" b="1" dirty="0" err="1">
                <a:solidFill>
                  <a:schemeClr val="accent1"/>
                </a:solidFill>
                <a:latin typeface="Courier New Bold" panose="02070309020205020404"/>
              </a:rPr>
              <a:t>getX</a:t>
            </a:r>
            <a:r>
              <a:rPr lang="en-GB" sz="1400" b="1" dirty="0">
                <a:latin typeface="Courier New Bold" panose="02070309020205020404"/>
              </a:rPr>
              <a:t>() </a:t>
            </a:r>
            <a:r>
              <a:rPr lang="en-GB" sz="1400" b="1" dirty="0" err="1">
                <a:solidFill>
                  <a:schemeClr val="accent2"/>
                </a:solidFill>
                <a:latin typeface="Courier New Bold" panose="02070309020205020404"/>
              </a:rPr>
              <a:t>const</a:t>
            </a:r>
            <a:r>
              <a:rPr lang="en-GB" sz="1400" b="1" dirty="0">
                <a:solidFill>
                  <a:schemeClr val="accent2"/>
                </a:solidFill>
                <a:latin typeface="Courier New Bold" panose="02070309020205020404"/>
              </a:rPr>
              <a:t> </a:t>
            </a:r>
            <a:r>
              <a:rPr lang="en-GB" sz="1400" b="1" dirty="0">
                <a:latin typeface="Courier New Bold" panose="02070309020205020404"/>
              </a:rPr>
              <a:t>{ </a:t>
            </a:r>
            <a:r>
              <a:rPr lang="en-GB" sz="1400" b="1" dirty="0">
                <a:solidFill>
                  <a:schemeClr val="accent2"/>
                </a:solidFill>
                <a:latin typeface="Courier New Bold" panose="02070309020205020404"/>
              </a:rPr>
              <a:t>return</a:t>
            </a:r>
            <a:r>
              <a:rPr lang="en-GB" sz="1400" b="1" dirty="0">
                <a:latin typeface="Courier New Bold" panose="02070309020205020404"/>
              </a:rPr>
              <a:t> x_; } // access member function</a:t>
            </a:r>
            <a:endParaRPr lang="en-GB" sz="1400" b="1" dirty="0">
              <a:latin typeface="Courier New Bold" panose="02070309020205020404"/>
            </a:endParaRPr>
          </a:p>
          <a:p>
            <a:pPr marL="0" indent="0">
              <a:buNone/>
            </a:pPr>
            <a:r>
              <a:rPr lang="en-GB" sz="1400" b="1" dirty="0">
                <a:latin typeface="Courier New Bold" panose="02070309020205020404"/>
              </a:rPr>
              <a:t>        …       </a:t>
            </a:r>
            <a:endParaRPr lang="en-GB" sz="1400" b="1" dirty="0">
              <a:latin typeface="Courier New Bold" panose="02070309020205020404"/>
            </a:endParaRPr>
          </a:p>
          <a:p>
            <a:pPr marL="0" indent="0">
              <a:buNone/>
            </a:pPr>
            <a:r>
              <a:rPr lang="en-GB" sz="1400" b="1" dirty="0">
                <a:latin typeface="Courier New Bold" panose="02070309020205020404"/>
              </a:rPr>
              <a:t>   };</a:t>
            </a:r>
            <a:endParaRPr lang="en-GB" sz="1400" b="1" dirty="0">
              <a:latin typeface="Courier New Bold" panose="02070309020205020404"/>
            </a:endParaRPr>
          </a:p>
        </p:txBody>
      </p:sp>
      <p:cxnSp>
        <p:nvCxnSpPr>
          <p:cNvPr id="9" name="Straight Arrow Connector 8"/>
          <p:cNvCxnSpPr/>
          <p:nvPr/>
        </p:nvCxnSpPr>
        <p:spPr>
          <a:xfrm flipV="1">
            <a:off x="2123728" y="4437112"/>
            <a:ext cx="648072"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90264"/>
            <a:ext cx="9144000" cy="1143000"/>
          </a:xfrm>
        </p:spPr>
        <p:txBody>
          <a:bodyPr>
            <a:normAutofit fontScale="90000"/>
          </a:bodyPr>
          <a:lstStyle/>
          <a:p>
            <a:r>
              <a:rPr lang="en-GB" dirty="0" smtClean="0"/>
              <a:t>More information about constructors</a:t>
            </a:r>
            <a:endParaRPr lang="en-GB" dirty="0"/>
          </a:p>
        </p:txBody>
      </p:sp>
      <p:sp>
        <p:nvSpPr>
          <p:cNvPr id="13" name="Content Placeholder 12"/>
          <p:cNvSpPr>
            <a:spLocks noGrp="1"/>
          </p:cNvSpPr>
          <p:nvPr>
            <p:ph idx="1"/>
          </p:nvPr>
        </p:nvSpPr>
        <p:spPr>
          <a:xfrm>
            <a:off x="179512" y="980728"/>
            <a:ext cx="8784976" cy="5688632"/>
          </a:xfrm>
        </p:spPr>
        <p:txBody>
          <a:bodyPr>
            <a:normAutofit fontScale="62500" lnSpcReduction="20000"/>
          </a:bodyPr>
          <a:lstStyle/>
          <a:p>
            <a:r>
              <a:rPr lang="en-GB" dirty="0" smtClean="0"/>
              <a:t>Consider the constructor from the previous slide …</a:t>
            </a:r>
            <a:endParaRPr lang="en-GB" dirty="0" smtClean="0"/>
          </a:p>
          <a:p>
            <a:pPr marL="457200" lvl="1" indent="0">
              <a:buNone/>
            </a:pPr>
            <a:r>
              <a:rPr lang="en-GB" b="1" dirty="0" smtClean="0">
                <a:solidFill>
                  <a:schemeClr val="accent1"/>
                </a:solidFill>
                <a:latin typeface="Courier New Bold" panose="02070309020205020404"/>
              </a:rPr>
              <a:t>Vector</a:t>
            </a:r>
            <a:r>
              <a:rPr lang="en-GB" b="1" dirty="0" smtClean="0">
                <a:latin typeface="Courier New Bold" panose="02070309020205020404"/>
              </a:rPr>
              <a:t> (</a:t>
            </a:r>
            <a:r>
              <a:rPr lang="en-GB" b="1" dirty="0" err="1" smtClean="0">
                <a:solidFill>
                  <a:schemeClr val="tx2">
                    <a:lumMod val="75000"/>
                  </a:schemeClr>
                </a:solidFill>
                <a:latin typeface="Courier New Bold" panose="02070309020205020404"/>
              </a:rPr>
              <a:t>int</a:t>
            </a:r>
            <a:r>
              <a:rPr lang="en-GB" b="1" dirty="0" smtClean="0">
                <a:solidFill>
                  <a:schemeClr val="tx2">
                    <a:lumMod val="75000"/>
                  </a:schemeClr>
                </a:solidFill>
                <a:latin typeface="Courier New Bold" panose="02070309020205020404"/>
              </a:rPr>
              <a:t> </a:t>
            </a:r>
            <a:r>
              <a:rPr lang="en-GB" b="1" dirty="0" smtClean="0">
                <a:latin typeface="Courier New Bold" panose="02070309020205020404"/>
              </a:rPr>
              <a:t>x, </a:t>
            </a:r>
            <a:r>
              <a:rPr lang="en-GB" b="1" dirty="0" err="1" smtClean="0">
                <a:solidFill>
                  <a:schemeClr val="tx2">
                    <a:lumMod val="75000"/>
                  </a:schemeClr>
                </a:solidFill>
                <a:latin typeface="Courier New Bold" panose="02070309020205020404"/>
              </a:rPr>
              <a:t>int</a:t>
            </a:r>
            <a:r>
              <a:rPr lang="en-GB" b="1" dirty="0" smtClean="0">
                <a:solidFill>
                  <a:schemeClr val="tx2">
                    <a:lumMod val="75000"/>
                  </a:schemeClr>
                </a:solidFill>
                <a:latin typeface="Courier New Bold" panose="02070309020205020404"/>
              </a:rPr>
              <a:t> </a:t>
            </a:r>
            <a:r>
              <a:rPr lang="en-GB" b="1" dirty="0" smtClean="0">
                <a:latin typeface="Courier New Bold" panose="02070309020205020404"/>
              </a:rPr>
              <a:t>y, </a:t>
            </a:r>
            <a:r>
              <a:rPr lang="en-GB" b="1" dirty="0" err="1" smtClean="0">
                <a:solidFill>
                  <a:schemeClr val="tx2">
                    <a:lumMod val="75000"/>
                  </a:schemeClr>
                </a:solidFill>
                <a:latin typeface="Courier New Bold" panose="02070309020205020404"/>
              </a:rPr>
              <a:t>int</a:t>
            </a:r>
            <a:r>
              <a:rPr lang="en-GB" b="1" dirty="0" smtClean="0">
                <a:solidFill>
                  <a:schemeClr val="tx2">
                    <a:lumMod val="75000"/>
                  </a:schemeClr>
                </a:solidFill>
                <a:latin typeface="Courier New Bold" panose="02070309020205020404"/>
              </a:rPr>
              <a:t> </a:t>
            </a:r>
            <a:r>
              <a:rPr lang="en-GB" b="1" dirty="0" smtClean="0">
                <a:latin typeface="Courier New Bold" panose="02070309020205020404"/>
              </a:rPr>
              <a:t>z): x_(x), y_(y), z_(z) {}</a:t>
            </a:r>
            <a:endParaRPr lang="en-GB" b="1" dirty="0" smtClean="0">
              <a:latin typeface="Courier New Bold" panose="02070309020205020404"/>
            </a:endParaRPr>
          </a:p>
          <a:p>
            <a:pPr marL="514350" indent="-457200"/>
            <a:r>
              <a:rPr lang="en-GB" dirty="0" smtClean="0"/>
              <a:t>C++ member data local to a class (or </a:t>
            </a:r>
            <a:r>
              <a:rPr lang="en-GB" dirty="0" err="1" smtClean="0"/>
              <a:t>struct</a:t>
            </a:r>
            <a:r>
              <a:rPr lang="en-GB" dirty="0" smtClean="0"/>
              <a:t>) can be initialized using the </a:t>
            </a:r>
            <a:r>
              <a:rPr lang="en-GB" dirty="0" err="1" smtClean="0"/>
              <a:t>noation</a:t>
            </a:r>
            <a:endParaRPr lang="en-GB" dirty="0" smtClean="0"/>
          </a:p>
          <a:p>
            <a:pPr marL="457200" lvl="1" indent="0">
              <a:buNone/>
            </a:pPr>
            <a:r>
              <a:rPr lang="en-GB" b="1" dirty="0" smtClean="0">
                <a:latin typeface="Courier New Bold" panose="02070309020205020404"/>
              </a:rPr>
              <a:t>: </a:t>
            </a:r>
            <a:r>
              <a:rPr lang="en-GB" b="1" dirty="0" err="1" smtClean="0">
                <a:latin typeface="Courier New Bold" panose="02070309020205020404"/>
              </a:rPr>
              <a:t>data_name</a:t>
            </a:r>
            <a:r>
              <a:rPr lang="en-GB" b="1" dirty="0" smtClean="0">
                <a:latin typeface="Courier New Bold" panose="02070309020205020404"/>
              </a:rPr>
              <a:t>(</a:t>
            </a:r>
            <a:r>
              <a:rPr lang="en-GB" b="1" dirty="0" err="1" smtClean="0">
                <a:latin typeface="Courier New Bold" panose="02070309020205020404"/>
              </a:rPr>
              <a:t>initializer_name</a:t>
            </a:r>
            <a:r>
              <a:rPr lang="en-GB" b="1" dirty="0" smtClean="0">
                <a:latin typeface="Courier New Bold" panose="02070309020205020404"/>
              </a:rPr>
              <a:t>), ...</a:t>
            </a:r>
            <a:endParaRPr lang="en-GB" b="1" dirty="0" smtClean="0">
              <a:latin typeface="Courier New Bold" panose="02070309020205020404"/>
            </a:endParaRPr>
          </a:p>
          <a:p>
            <a:pPr marL="514350" indent="-457200"/>
            <a:r>
              <a:rPr lang="en-GB" dirty="0" smtClean="0"/>
              <a:t>Consider the following two semantically equivalent </a:t>
            </a:r>
            <a:r>
              <a:rPr lang="en-GB" dirty="0" err="1" smtClean="0"/>
              <a:t>structs</a:t>
            </a:r>
            <a:r>
              <a:rPr lang="en-GB" dirty="0" smtClean="0"/>
              <a:t> in which the constructor sets the data member x_ to the input value x:</a:t>
            </a:r>
            <a:endParaRPr lang="en-GB" dirty="0" smtClean="0"/>
          </a:p>
          <a:p>
            <a:pPr marL="514350" indent="-457200"/>
            <a:endParaRPr lang="en-GB" dirty="0"/>
          </a:p>
          <a:p>
            <a:pPr marL="514350" indent="-457200"/>
            <a:endParaRPr lang="en-GB" dirty="0" smtClean="0"/>
          </a:p>
          <a:p>
            <a:pPr marL="514350" indent="-457200"/>
            <a:endParaRPr lang="en-GB" dirty="0"/>
          </a:p>
          <a:p>
            <a:pPr marL="514350" indent="-457200"/>
            <a:endParaRPr lang="en-GB" dirty="0" smtClean="0"/>
          </a:p>
          <a:p>
            <a:pPr marL="514350" indent="-457200"/>
            <a:endParaRPr lang="en-GB" dirty="0"/>
          </a:p>
          <a:p>
            <a:pPr marL="514350" indent="-457200"/>
            <a:r>
              <a:rPr lang="en-GB" dirty="0" smtClean="0"/>
              <a:t>Case B must use a temporary to read the value of x, while this is not so for Case A. This is due to C’s definition of local stack allocation.</a:t>
            </a:r>
            <a:endParaRPr lang="en-GB" dirty="0" smtClean="0"/>
          </a:p>
          <a:p>
            <a:pPr marL="514350" indent="-457200"/>
            <a:r>
              <a:rPr lang="en-GB" dirty="0" smtClean="0"/>
              <a:t>This turns out to be very import in C++11 with its memory model which states that an object is said to exist once inside the body of the constructor and hence thread safety becomes an issue, this is not the case for the constructor </a:t>
            </a:r>
            <a:r>
              <a:rPr lang="en-GB" dirty="0" err="1" smtClean="0"/>
              <a:t>initalization</a:t>
            </a:r>
            <a:r>
              <a:rPr lang="en-GB" dirty="0" smtClean="0"/>
              <a:t> list (case A). This means that safe double locking and similar idioms can be implemented using this approach.</a:t>
            </a:r>
            <a:endParaRPr lang="en-GB" dirty="0"/>
          </a:p>
        </p:txBody>
      </p:sp>
      <p:sp>
        <p:nvSpPr>
          <p:cNvPr id="14" name="TextBox 13"/>
          <p:cNvSpPr txBox="1"/>
          <p:nvPr/>
        </p:nvSpPr>
        <p:spPr>
          <a:xfrm>
            <a:off x="1259632" y="2924944"/>
            <a:ext cx="3370672" cy="1477328"/>
          </a:xfrm>
          <a:prstGeom prst="rect">
            <a:avLst/>
          </a:prstGeom>
          <a:noFill/>
        </p:spPr>
        <p:txBody>
          <a:bodyPr wrap="none" rtlCol="0">
            <a:spAutoFit/>
          </a:bodyPr>
          <a:lstStyle/>
          <a:p>
            <a:r>
              <a:rPr lang="en-GB" b="1" dirty="0" err="1">
                <a:solidFill>
                  <a:schemeClr val="accent2"/>
                </a:solidFill>
                <a:latin typeface="Courier New Bold" panose="02070309020205020404"/>
              </a:rPr>
              <a:t>s</a:t>
            </a:r>
            <a:r>
              <a:rPr lang="en-GB" b="1" dirty="0" err="1" smtClean="0">
                <a:solidFill>
                  <a:schemeClr val="accent2"/>
                </a:solidFill>
                <a:latin typeface="Courier New Bold" panose="02070309020205020404"/>
              </a:rPr>
              <a:t>truct</a:t>
            </a:r>
            <a:r>
              <a:rPr lang="en-GB" b="1" dirty="0" smtClean="0">
                <a:solidFill>
                  <a:schemeClr val="accent2"/>
                </a:solidFill>
                <a:latin typeface="Courier New Bold" panose="02070309020205020404"/>
              </a:rPr>
              <a:t> </a:t>
            </a:r>
            <a:r>
              <a:rPr lang="en-GB" b="1" dirty="0" smtClean="0">
                <a:latin typeface="Courier New Bold" panose="02070309020205020404"/>
              </a:rPr>
              <a:t>Foo</a:t>
            </a:r>
            <a:endParaRPr lang="en-GB" b="1" dirty="0" smtClean="0">
              <a:latin typeface="Courier New Bold" panose="02070309020205020404"/>
            </a:endParaRPr>
          </a:p>
          <a:p>
            <a:r>
              <a:rPr lang="en-GB" b="1" dirty="0" smtClean="0">
                <a:latin typeface="Courier New Bold" panose="02070309020205020404"/>
              </a:rPr>
              <a:t>{</a:t>
            </a:r>
            <a:endParaRPr lang="en-GB" b="1" dirty="0" smtClean="0">
              <a:latin typeface="Courier New Bold" panose="02070309020205020404"/>
            </a:endParaRPr>
          </a:p>
          <a:p>
            <a:r>
              <a:rPr lang="en-GB" b="1" dirty="0">
                <a:latin typeface="Courier New Bold" panose="02070309020205020404"/>
              </a:rPr>
              <a:t> </a:t>
            </a:r>
            <a:r>
              <a:rPr lang="en-GB" b="1" dirty="0" smtClean="0">
                <a:latin typeface="Courier New Bold" panose="02070309020205020404"/>
              </a:rPr>
              <a:t> </a:t>
            </a:r>
            <a:r>
              <a:rPr lang="en-GB" b="1" dirty="0" err="1" smtClean="0">
                <a:solidFill>
                  <a:schemeClr val="tx2">
                    <a:lumMod val="75000"/>
                  </a:schemeClr>
                </a:solidFill>
                <a:latin typeface="Courier New Bold" panose="02070309020205020404"/>
              </a:rPr>
              <a:t>int</a:t>
            </a:r>
            <a:r>
              <a:rPr lang="en-GB" b="1" dirty="0" smtClean="0">
                <a:solidFill>
                  <a:schemeClr val="tx2">
                    <a:lumMod val="75000"/>
                  </a:schemeClr>
                </a:solidFill>
                <a:latin typeface="Courier New Bold" panose="02070309020205020404"/>
              </a:rPr>
              <a:t> </a:t>
            </a:r>
            <a:r>
              <a:rPr lang="en-GB" b="1" dirty="0" smtClean="0">
                <a:latin typeface="Courier New Bold" panose="02070309020205020404"/>
              </a:rPr>
              <a:t>x_;</a:t>
            </a:r>
            <a:endParaRPr lang="en-GB" b="1" dirty="0" smtClean="0">
              <a:latin typeface="Courier New Bold" panose="02070309020205020404"/>
            </a:endParaRPr>
          </a:p>
          <a:p>
            <a:r>
              <a:rPr lang="en-GB" b="1" dirty="0">
                <a:latin typeface="Courier New Bold" panose="02070309020205020404"/>
              </a:rPr>
              <a:t> </a:t>
            </a:r>
            <a:r>
              <a:rPr lang="en-GB" b="1" dirty="0" smtClean="0">
                <a:latin typeface="Courier New Bold" panose="02070309020205020404"/>
              </a:rPr>
              <a:t> </a:t>
            </a:r>
            <a:r>
              <a:rPr lang="en-GB" b="1" dirty="0" smtClean="0">
                <a:solidFill>
                  <a:schemeClr val="accent1"/>
                </a:solidFill>
                <a:latin typeface="Courier New Bold" panose="02070309020205020404"/>
              </a:rPr>
              <a:t>Foo</a:t>
            </a:r>
            <a:r>
              <a:rPr lang="en-GB" b="1" dirty="0" smtClean="0">
                <a:latin typeface="Courier New Bold" panose="02070309020205020404"/>
              </a:rPr>
              <a:t>(</a:t>
            </a:r>
            <a:r>
              <a:rPr lang="en-GB" b="1" dirty="0" err="1" smtClean="0">
                <a:solidFill>
                  <a:schemeClr val="tx2">
                    <a:lumMod val="75000"/>
                  </a:schemeClr>
                </a:solidFill>
                <a:latin typeface="Courier New Bold" panose="02070309020205020404"/>
              </a:rPr>
              <a:t>int</a:t>
            </a:r>
            <a:r>
              <a:rPr lang="en-GB" b="1" dirty="0" smtClean="0">
                <a:latin typeface="Courier New Bold" panose="02070309020205020404"/>
              </a:rPr>
              <a:t> x) : x_(x) {}</a:t>
            </a:r>
            <a:endParaRPr lang="en-GB" b="1" dirty="0" smtClean="0">
              <a:latin typeface="Courier New Bold" panose="02070309020205020404"/>
            </a:endParaRPr>
          </a:p>
          <a:p>
            <a:r>
              <a:rPr lang="en-GB" b="1" dirty="0">
                <a:latin typeface="Courier New Bold" panose="02070309020205020404"/>
              </a:rPr>
              <a:t>}</a:t>
            </a:r>
            <a:endParaRPr lang="en-GB" b="1" dirty="0" smtClean="0">
              <a:latin typeface="Courier New Bold" panose="02070309020205020404"/>
            </a:endParaRPr>
          </a:p>
        </p:txBody>
      </p:sp>
      <p:sp>
        <p:nvSpPr>
          <p:cNvPr id="15" name="TextBox 14"/>
          <p:cNvSpPr txBox="1"/>
          <p:nvPr/>
        </p:nvSpPr>
        <p:spPr>
          <a:xfrm>
            <a:off x="5004048" y="2924944"/>
            <a:ext cx="3509194" cy="1477328"/>
          </a:xfrm>
          <a:prstGeom prst="rect">
            <a:avLst/>
          </a:prstGeom>
          <a:noFill/>
        </p:spPr>
        <p:txBody>
          <a:bodyPr wrap="none" rtlCol="0">
            <a:spAutoFit/>
          </a:bodyPr>
          <a:lstStyle/>
          <a:p>
            <a:r>
              <a:rPr lang="en-GB" b="1" dirty="0" err="1">
                <a:solidFill>
                  <a:schemeClr val="accent2"/>
                </a:solidFill>
                <a:latin typeface="Courier New Bold" panose="02070309020205020404"/>
              </a:rPr>
              <a:t>s</a:t>
            </a:r>
            <a:r>
              <a:rPr lang="en-GB" b="1" dirty="0" err="1" smtClean="0">
                <a:solidFill>
                  <a:schemeClr val="accent2"/>
                </a:solidFill>
                <a:latin typeface="Courier New Bold" panose="02070309020205020404"/>
              </a:rPr>
              <a:t>truct</a:t>
            </a:r>
            <a:r>
              <a:rPr lang="en-GB" b="1" dirty="0" smtClean="0">
                <a:solidFill>
                  <a:schemeClr val="accent2"/>
                </a:solidFill>
                <a:latin typeface="Courier New Bold" panose="02070309020205020404"/>
              </a:rPr>
              <a:t> </a:t>
            </a:r>
            <a:r>
              <a:rPr lang="en-GB" b="1" dirty="0" smtClean="0">
                <a:latin typeface="Courier New Bold" panose="02070309020205020404"/>
              </a:rPr>
              <a:t>Foo</a:t>
            </a:r>
            <a:endParaRPr lang="en-GB" b="1" dirty="0" smtClean="0">
              <a:latin typeface="Courier New Bold" panose="02070309020205020404"/>
            </a:endParaRPr>
          </a:p>
          <a:p>
            <a:r>
              <a:rPr lang="en-GB" b="1" dirty="0" smtClean="0">
                <a:latin typeface="Courier New Bold" panose="02070309020205020404"/>
              </a:rPr>
              <a:t>{</a:t>
            </a:r>
            <a:endParaRPr lang="en-GB" b="1" dirty="0" smtClean="0">
              <a:latin typeface="Courier New Bold" panose="02070309020205020404"/>
            </a:endParaRPr>
          </a:p>
          <a:p>
            <a:r>
              <a:rPr lang="en-GB" b="1" dirty="0">
                <a:latin typeface="Courier New Bold" panose="02070309020205020404"/>
              </a:rPr>
              <a:t> </a:t>
            </a:r>
            <a:r>
              <a:rPr lang="en-GB" b="1" dirty="0" smtClean="0">
                <a:latin typeface="Courier New Bold" panose="02070309020205020404"/>
              </a:rPr>
              <a:t> </a:t>
            </a:r>
            <a:r>
              <a:rPr lang="en-GB" b="1" dirty="0" err="1" smtClean="0">
                <a:solidFill>
                  <a:schemeClr val="tx2">
                    <a:lumMod val="75000"/>
                  </a:schemeClr>
                </a:solidFill>
                <a:latin typeface="Courier New Bold" panose="02070309020205020404"/>
              </a:rPr>
              <a:t>int</a:t>
            </a:r>
            <a:r>
              <a:rPr lang="en-GB" b="1" dirty="0" smtClean="0">
                <a:solidFill>
                  <a:schemeClr val="tx2">
                    <a:lumMod val="75000"/>
                  </a:schemeClr>
                </a:solidFill>
                <a:latin typeface="Courier New Bold" panose="02070309020205020404"/>
              </a:rPr>
              <a:t> </a:t>
            </a:r>
            <a:r>
              <a:rPr lang="en-GB" b="1" dirty="0" smtClean="0">
                <a:latin typeface="Courier New Bold" panose="02070309020205020404"/>
              </a:rPr>
              <a:t>x_;</a:t>
            </a:r>
            <a:endParaRPr lang="en-GB" b="1" dirty="0" smtClean="0">
              <a:latin typeface="Courier New Bold" panose="02070309020205020404"/>
            </a:endParaRPr>
          </a:p>
          <a:p>
            <a:r>
              <a:rPr lang="en-GB" b="1" dirty="0">
                <a:latin typeface="Courier New Bold" panose="02070309020205020404"/>
              </a:rPr>
              <a:t> </a:t>
            </a:r>
            <a:r>
              <a:rPr lang="en-GB" b="1" dirty="0" smtClean="0">
                <a:latin typeface="Courier New Bold" panose="02070309020205020404"/>
              </a:rPr>
              <a:t> </a:t>
            </a:r>
            <a:r>
              <a:rPr lang="en-GB" b="1" dirty="0" smtClean="0">
                <a:solidFill>
                  <a:schemeClr val="accent1"/>
                </a:solidFill>
                <a:latin typeface="Courier New Bold" panose="02070309020205020404"/>
              </a:rPr>
              <a:t>Foo</a:t>
            </a:r>
            <a:r>
              <a:rPr lang="en-GB" b="1" dirty="0" smtClean="0">
                <a:latin typeface="Courier New Bold" panose="02070309020205020404"/>
              </a:rPr>
              <a:t>(</a:t>
            </a:r>
            <a:r>
              <a:rPr lang="en-GB" b="1" dirty="0" err="1" smtClean="0">
                <a:solidFill>
                  <a:schemeClr val="tx2">
                    <a:lumMod val="75000"/>
                  </a:schemeClr>
                </a:solidFill>
                <a:latin typeface="Courier New Bold" panose="02070309020205020404"/>
              </a:rPr>
              <a:t>int</a:t>
            </a:r>
            <a:r>
              <a:rPr lang="en-GB" b="1" dirty="0" smtClean="0">
                <a:latin typeface="Courier New Bold" panose="02070309020205020404"/>
              </a:rPr>
              <a:t> x) { x_ = x; }</a:t>
            </a:r>
            <a:endParaRPr lang="en-GB" b="1" dirty="0" smtClean="0">
              <a:latin typeface="Courier New Bold" panose="02070309020205020404"/>
            </a:endParaRPr>
          </a:p>
          <a:p>
            <a:r>
              <a:rPr lang="en-GB" b="1" dirty="0">
                <a:latin typeface="Courier New Bold" panose="02070309020205020404"/>
              </a:rPr>
              <a:t>}</a:t>
            </a:r>
            <a:endParaRPr lang="en-GB" b="1" dirty="0" smtClean="0">
              <a:latin typeface="Courier New Bold" panose="02070309020205020404"/>
            </a:endParaRPr>
          </a:p>
        </p:txBody>
      </p:sp>
      <p:sp>
        <p:nvSpPr>
          <p:cNvPr id="16" name="TextBox 15"/>
          <p:cNvSpPr txBox="1"/>
          <p:nvPr/>
        </p:nvSpPr>
        <p:spPr>
          <a:xfrm>
            <a:off x="611560" y="2924944"/>
            <a:ext cx="330540" cy="369332"/>
          </a:xfrm>
          <a:prstGeom prst="rect">
            <a:avLst/>
          </a:prstGeom>
          <a:noFill/>
        </p:spPr>
        <p:txBody>
          <a:bodyPr wrap="none" rtlCol="0">
            <a:spAutoFit/>
          </a:bodyPr>
          <a:lstStyle/>
          <a:p>
            <a:r>
              <a:rPr lang="en-GB" b="1" dirty="0" smtClean="0">
                <a:solidFill>
                  <a:schemeClr val="accent3"/>
                </a:solidFill>
              </a:rPr>
              <a:t>A</a:t>
            </a:r>
            <a:endParaRPr lang="en-GB" b="1" dirty="0">
              <a:solidFill>
                <a:schemeClr val="accent3"/>
              </a:solidFill>
            </a:endParaRPr>
          </a:p>
        </p:txBody>
      </p:sp>
      <p:sp>
        <p:nvSpPr>
          <p:cNvPr id="17" name="TextBox 16"/>
          <p:cNvSpPr txBox="1"/>
          <p:nvPr/>
        </p:nvSpPr>
        <p:spPr>
          <a:xfrm>
            <a:off x="4427984" y="2924944"/>
            <a:ext cx="322524" cy="369332"/>
          </a:xfrm>
          <a:prstGeom prst="rect">
            <a:avLst/>
          </a:prstGeom>
          <a:noFill/>
        </p:spPr>
        <p:txBody>
          <a:bodyPr wrap="none" rtlCol="0">
            <a:spAutoFit/>
          </a:bodyPr>
          <a:lstStyle/>
          <a:p>
            <a:r>
              <a:rPr lang="en-GB" b="1" dirty="0">
                <a:solidFill>
                  <a:schemeClr val="accent3"/>
                </a:solidFill>
              </a:rPr>
              <a:t>B</a:t>
            </a:r>
            <a:endParaRPr lang="en-GB" b="1" dirty="0">
              <a:solidFill>
                <a:schemeClr val="accent3"/>
              </a:solidFill>
            </a:endParaRP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a:t>
            </a:r>
            <a:r>
              <a:rPr lang="en-GB" dirty="0" err="1" smtClean="0"/>
              <a:t>structs</a:t>
            </a:r>
            <a:r>
              <a:rPr lang="en-GB" dirty="0" smtClean="0"/>
              <a:t>) continued</a:t>
            </a:r>
            <a:endParaRPr lang="en-GB" dirty="0"/>
          </a:p>
        </p:txBody>
      </p:sp>
      <p:sp>
        <p:nvSpPr>
          <p:cNvPr id="3" name="Content Placeholder 2"/>
          <p:cNvSpPr>
            <a:spLocks noGrp="1"/>
          </p:cNvSpPr>
          <p:nvPr>
            <p:ph idx="1"/>
          </p:nvPr>
        </p:nvSpPr>
        <p:spPr/>
        <p:txBody>
          <a:bodyPr>
            <a:normAutofit fontScale="77500" lnSpcReduction="20000"/>
          </a:bodyPr>
          <a:lstStyle/>
          <a:p>
            <a:r>
              <a:rPr lang="en-GB" dirty="0"/>
              <a:t>Consider the following block where we construct an object (the vector “v”), use it and then reach the end of the block</a:t>
            </a:r>
            <a:endParaRPr lang="en-GB" dirty="0"/>
          </a:p>
          <a:p>
            <a:endParaRPr lang="en-GB" dirty="0"/>
          </a:p>
          <a:p>
            <a:pPr marL="0" indent="0">
              <a:buNone/>
            </a:pPr>
            <a:r>
              <a:rPr lang="en-GB" sz="2600" b="1" dirty="0">
                <a:latin typeface="Courier New Bold" panose="02070309020205020404"/>
              </a:rPr>
              <a:t>{</a:t>
            </a:r>
            <a:endParaRPr lang="en-GB" sz="2600" b="1" dirty="0">
              <a:latin typeface="Courier New Bold" panose="02070309020205020404"/>
            </a:endParaRPr>
          </a:p>
          <a:p>
            <a:pPr marL="0" indent="0">
              <a:buNone/>
            </a:pPr>
            <a:r>
              <a:rPr lang="en-GB" sz="2600" b="1" dirty="0">
                <a:latin typeface="Courier New Bold" panose="02070309020205020404"/>
              </a:rPr>
              <a:t>   Vector v(10,20,30)</a:t>
            </a:r>
            <a:r>
              <a:rPr lang="en-GB" sz="2600" b="1" dirty="0" smtClean="0">
                <a:latin typeface="Courier New Bold" panose="02070309020205020404"/>
              </a:rPr>
              <a:t>;</a:t>
            </a:r>
            <a:endParaRPr lang="en-GB" sz="2600" b="1" dirty="0" smtClean="0">
              <a:latin typeface="Courier New Bold" panose="02070309020205020404"/>
            </a:endParaRPr>
          </a:p>
          <a:p>
            <a:pPr marL="0" indent="0">
              <a:buNone/>
            </a:pPr>
            <a:r>
              <a:rPr lang="en-GB" sz="2600" b="1" dirty="0">
                <a:solidFill>
                  <a:schemeClr val="tx1">
                    <a:lumMod val="85000"/>
                  </a:schemeClr>
                </a:solidFill>
                <a:latin typeface="Courier New Bold" panose="02070309020205020404"/>
              </a:rPr>
              <a:t> </a:t>
            </a:r>
            <a:r>
              <a:rPr lang="en-GB" sz="2600" b="1" dirty="0" smtClean="0">
                <a:solidFill>
                  <a:schemeClr val="tx1">
                    <a:lumMod val="85000"/>
                  </a:schemeClr>
                </a:solidFill>
                <a:latin typeface="Courier New Bold" panose="02070309020205020404"/>
              </a:rPr>
              <a:t>  /</a:t>
            </a:r>
            <a:r>
              <a:rPr lang="en-GB" sz="2600" b="1" dirty="0">
                <a:solidFill>
                  <a:schemeClr val="tx1">
                    <a:lumMod val="85000"/>
                  </a:schemeClr>
                </a:solidFill>
                <a:latin typeface="Courier New Bold" panose="02070309020205020404"/>
              </a:rPr>
              <a:t>/ vector {x_ = 10, y_ = 20 , z_ = 30}</a:t>
            </a:r>
            <a:endParaRPr lang="en-GB" sz="2600" b="1" dirty="0">
              <a:solidFill>
                <a:schemeClr val="tx1">
                  <a:lumMod val="85000"/>
                </a:schemeClr>
              </a:solidFill>
              <a:latin typeface="Courier New Bold" panose="02070309020205020404"/>
            </a:endParaRPr>
          </a:p>
          <a:p>
            <a:pPr marL="0" indent="0">
              <a:buNone/>
            </a:pPr>
            <a:r>
              <a:rPr lang="en-GB" sz="2600" b="1" dirty="0">
                <a:latin typeface="Courier New Bold" panose="02070309020205020404"/>
              </a:rPr>
              <a:t>   </a:t>
            </a:r>
            <a:r>
              <a:rPr lang="en-GB" sz="2600" b="1" dirty="0">
                <a:solidFill>
                  <a:schemeClr val="tx1">
                    <a:lumMod val="85000"/>
                  </a:schemeClr>
                </a:solidFill>
                <a:latin typeface="Courier New Bold" panose="02070309020205020404"/>
              </a:rPr>
              <a:t>// use v</a:t>
            </a:r>
            <a:endParaRPr lang="en-GB" sz="2600" b="1" dirty="0">
              <a:solidFill>
                <a:schemeClr val="tx1">
                  <a:lumMod val="85000"/>
                </a:schemeClr>
              </a:solidFill>
              <a:latin typeface="Courier New Bold" panose="02070309020205020404"/>
            </a:endParaRPr>
          </a:p>
          <a:p>
            <a:pPr marL="0" indent="0">
              <a:buNone/>
            </a:pPr>
            <a:r>
              <a:rPr lang="en-GB" sz="2600" b="1" dirty="0">
                <a:latin typeface="Courier New Bold" panose="02070309020205020404"/>
              </a:rPr>
              <a:t>} </a:t>
            </a:r>
            <a:r>
              <a:rPr lang="en-GB" sz="2600" b="1" dirty="0" smtClean="0">
                <a:solidFill>
                  <a:schemeClr val="tx1">
                    <a:lumMod val="85000"/>
                  </a:schemeClr>
                </a:solidFill>
                <a:latin typeface="Courier New Bold" panose="02070309020205020404"/>
              </a:rPr>
              <a:t>/</a:t>
            </a:r>
            <a:r>
              <a:rPr lang="en-GB" sz="2600" b="1" dirty="0">
                <a:solidFill>
                  <a:schemeClr val="tx1">
                    <a:lumMod val="85000"/>
                  </a:schemeClr>
                </a:solidFill>
                <a:latin typeface="Courier New Bold" panose="02070309020205020404"/>
              </a:rPr>
              <a:t>/ at this point v’s destructor would be called!</a:t>
            </a:r>
            <a:endParaRPr lang="en-GB" sz="2600" b="1" dirty="0">
              <a:solidFill>
                <a:schemeClr val="tx1">
                  <a:lumMod val="85000"/>
                </a:schemeClr>
              </a:solidFill>
              <a:latin typeface="Courier New Bold" panose="02070309020205020404"/>
            </a:endParaRPr>
          </a:p>
          <a:p>
            <a:endParaRPr lang="en-GB" dirty="0"/>
          </a:p>
          <a:p>
            <a:r>
              <a:rPr lang="en-GB" dirty="0"/>
              <a:t>Note that at the end of the block, v is no longer accessible and hence can be destroyed.  At this point, the destructor for v is called.</a:t>
            </a:r>
            <a:endParaRPr lang="en-GB" dirty="0"/>
          </a:p>
          <a:p>
            <a:endParaRPr lang="en-GB" dirty="0"/>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a:t>
            </a:r>
            <a:r>
              <a:rPr lang="en-GB" dirty="0" err="1" smtClean="0"/>
              <a:t>structs</a:t>
            </a:r>
            <a:r>
              <a:rPr lang="en-GB" dirty="0" smtClean="0"/>
              <a:t>) continued</a:t>
            </a:r>
            <a:endParaRPr lang="en-GB" dirty="0"/>
          </a:p>
        </p:txBody>
      </p:sp>
      <p:sp>
        <p:nvSpPr>
          <p:cNvPr id="3" name="Content Placeholder 2"/>
          <p:cNvSpPr>
            <a:spLocks noGrp="1"/>
          </p:cNvSpPr>
          <p:nvPr>
            <p:ph idx="1"/>
          </p:nvPr>
        </p:nvSpPr>
        <p:spPr/>
        <p:txBody>
          <a:bodyPr/>
          <a:lstStyle/>
          <a:p>
            <a:r>
              <a:rPr lang="en-GB" dirty="0"/>
              <a:t>There is a lot more to classes, e.g. inheritance but it is all based on this basic notion.</a:t>
            </a:r>
            <a:endParaRPr lang="en-GB" dirty="0"/>
          </a:p>
          <a:p>
            <a:endParaRPr lang="en-GB" dirty="0"/>
          </a:p>
          <a:p>
            <a:r>
              <a:rPr lang="en-GB" dirty="0"/>
              <a:t>The previous examples adds no additional data or overhead to a traditional C </a:t>
            </a:r>
            <a:r>
              <a:rPr lang="en-GB" dirty="0" err="1"/>
              <a:t>struct</a:t>
            </a:r>
            <a:r>
              <a:rPr lang="en-GB" dirty="0"/>
              <a:t>, it has just improved software </a:t>
            </a:r>
            <a:r>
              <a:rPr lang="en-GB" dirty="0" err="1"/>
              <a:t>composibility</a:t>
            </a:r>
            <a:r>
              <a:rPr lang="en-GB" dirty="0"/>
              <a:t>.</a:t>
            </a:r>
            <a:endParaRPr lang="en-GB" dirty="0"/>
          </a:p>
          <a:p>
            <a:endParaRPr lang="en-GB" dirty="0"/>
          </a:p>
          <a:p>
            <a:endParaRPr lang="en-GB" dirty="0"/>
          </a:p>
          <a:p>
            <a:endParaRPr lang="en-GB" dirty="0"/>
          </a:p>
          <a:p>
            <a:endParaRPr lang="en-GB"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endParaRPr lang="en-GB" b="1" i="1" dirty="0">
              <a:solidFill>
                <a:schemeClr val="accent2"/>
              </a:solidFill>
            </a:endParaRP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endParaRPr lang="en-GB" b="1" i="1" dirty="0">
              <a:solidFill>
                <a:schemeClr val="accent2"/>
              </a:solidFill>
            </a:endParaRPr>
          </a:p>
          <a:p>
            <a:pPr marL="1071880" lvl="2" indent="-268605"/>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sz="2000" b="1" i="0" u="none" strike="noStrike" kern="0" cap="none" spc="0" normalizeH="0" baseline="0" noProof="0" dirty="0" smtClean="0">
                  <a:ln>
                    <a:noFill/>
                  </a:ln>
                  <a:effectLst/>
                  <a:uLnTx/>
                  <a:uFillTx/>
                  <a:latin typeface="+mn-lt"/>
                </a:rPr>
                <a:t>Processing Element</a:t>
              </a:r>
              <a:endParaRPr kumimoji="0" lang="en-US" sz="2000" b="1" i="0" u="none" strike="noStrike" kern="0" cap="none" spc="0" normalizeH="0" baseline="0" noProof="0" dirty="0" smtClean="0">
                <a:ln>
                  <a:noFill/>
                </a:ln>
                <a:effectLst/>
                <a:uLnTx/>
                <a:uFillTx/>
                <a:latin typeface="+mn-lt"/>
              </a:endParaRPr>
            </a:p>
          </p:txBody>
        </p:sp>
        <p:sp>
          <p:nvSpPr>
            <p:cNvPr id="7" name="Text Box 53"/>
            <p:cNvSpPr txBox="1">
              <a:spLocks noChangeArrowheads="1"/>
            </p:cNvSpPr>
            <p:nvPr/>
          </p:nvSpPr>
          <p:spPr bwMode="auto">
            <a:xfrm>
              <a:off x="3653" y="3271"/>
              <a:ext cx="1280" cy="223"/>
            </a:xfrm>
            <a:prstGeom prst="rect">
              <a:avLst/>
            </a:prstGeom>
            <a:noFill/>
            <a:ln w="9525">
              <a:noFill/>
              <a:miter lim="800000"/>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sz="2000" b="1" i="0" u="none" strike="noStrike" kern="0" cap="none" spc="0" normalizeH="0" baseline="0" noProof="0" dirty="0" smtClean="0">
                  <a:ln>
                    <a:noFill/>
                  </a:ln>
                  <a:effectLst/>
                  <a:uLnTx/>
                  <a:uFillTx/>
                  <a:latin typeface="+mn-lt"/>
                </a:rPr>
                <a:t>OpenCL Device</a:t>
              </a:r>
              <a:endParaRPr kumimoji="0" lang="en-US" sz="2000" b="1" i="0" u="none" strike="noStrike" kern="0" cap="none" spc="0" normalizeH="0" baseline="0" noProof="0" dirty="0" smtClean="0">
                <a:ln>
                  <a:noFill/>
                </a:ln>
                <a:effectLst/>
                <a:uLnTx/>
                <a:uFillTx/>
                <a:latin typeface="+mn-lt"/>
              </a:endParaRPr>
            </a:p>
          </p:txBody>
        </p:sp>
        <p:grpSp>
          <p:nvGrpSpPr>
            <p:cNvPr id="8" name="Group 287"/>
            <p:cNvGrpSpPr/>
            <p:nvPr/>
          </p:nvGrpSpPr>
          <p:grpSpPr bwMode="auto">
            <a:xfrm>
              <a:off x="2955" y="1823"/>
              <a:ext cx="2319" cy="1327"/>
              <a:chOff x="2955" y="1823"/>
              <a:chExt cx="2319" cy="1327"/>
            </a:xfrm>
          </p:grpSpPr>
          <p:grpSp>
            <p:nvGrpSpPr>
              <p:cNvPr id="13" name="Group 215"/>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117" name="Group 148"/>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118" name="Group 155"/>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p:nvPr/>
            </p:nvGrpSpPr>
            <p:grpSpPr bwMode="auto">
              <a:xfrm>
                <a:off x="3351" y="2157"/>
                <a:ext cx="986" cy="588"/>
                <a:chOff x="4080" y="2102"/>
                <a:chExt cx="986" cy="588"/>
              </a:xfrm>
            </p:grpSpPr>
            <p:grpSp>
              <p:nvGrpSpPr>
                <p:cNvPr id="84" name="Group 252"/>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88" name="Group 268"/>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89" name="Group 275"/>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p:nvPr/>
            </p:nvGrpSpPr>
            <p:grpSpPr bwMode="auto">
              <a:xfrm>
                <a:off x="3168" y="2346"/>
                <a:ext cx="986" cy="588"/>
                <a:chOff x="4080" y="2102"/>
                <a:chExt cx="986" cy="588"/>
              </a:xfrm>
            </p:grpSpPr>
            <p:grpSp>
              <p:nvGrpSpPr>
                <p:cNvPr id="53" name="Group 220"/>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57" name="Group 236"/>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58" name="Group 243"/>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p:nvPr/>
            </p:nvGrpSpPr>
            <p:grpSpPr bwMode="auto">
              <a:xfrm>
                <a:off x="2955" y="2562"/>
                <a:ext cx="986" cy="588"/>
                <a:chOff x="4080" y="2102"/>
                <a:chExt cx="986" cy="588"/>
              </a:xfrm>
            </p:grpSpPr>
            <p:grpSp>
              <p:nvGrpSpPr>
                <p:cNvPr id="22" name="Group 69"/>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26" name="Group 123"/>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smtClean="0">
                      <a:ln>
                        <a:noFill/>
                      </a:ln>
                      <a:solidFill>
                        <a:sysClr val="windowText" lastClr="000000"/>
                      </a:solidFill>
                      <a:effectLst/>
                      <a:uLnTx/>
                      <a:uFillTx/>
                    </a:endParaRPr>
                  </a:p>
                </p:txBody>
              </p:sp>
            </p:grpSp>
            <p:grpSp>
              <p:nvGrpSpPr>
                <p:cNvPr id="27" name="Group 130"/>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sz="2400" b="1" i="0" u="none" strike="noStrike" kern="0" cap="none" spc="0" normalizeH="0" baseline="0" noProof="0" dirty="0" smtClean="0">
                    <a:ln>
                      <a:noFill/>
                    </a:ln>
                    <a:effectLst/>
                    <a:uLnTx/>
                    <a:uFillTx/>
                    <a:latin typeface="+mn-lt"/>
                  </a:rPr>
                  <a:t>Host</a:t>
                </a:r>
                <a:endParaRPr kumimoji="0" lang="en-US" sz="2400" b="1" i="0" u="none" strike="noStrike" kern="0" cap="none" spc="0" normalizeH="0" baseline="0" noProof="0" dirty="0" smtClean="0">
                  <a:ln>
                    <a:noFill/>
                  </a:ln>
                  <a:effectLst/>
                  <a:uLnTx/>
                  <a:uFillTx/>
                  <a:latin typeface="+mn-lt"/>
                </a:endParaRPr>
              </a:p>
            </p:txBody>
          </p:sp>
          <p:sp>
            <p:nvSpPr>
              <p:cNvPr id="21" name="Line 286"/>
              <p:cNvSpPr>
                <a:spLocks noChangeShapeType="1"/>
              </p:cNvSpPr>
              <p:nvPr/>
            </p:nvSpPr>
            <p:spPr bwMode="auto">
              <a:xfrm>
                <a:off x="4230" y="2550"/>
                <a:ext cx="42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sz="2000" b="1" i="0" u="none" strike="noStrike" kern="0" cap="none" spc="0" normalizeH="0" baseline="0" noProof="0" dirty="0" smtClean="0">
                  <a:ln>
                    <a:noFill/>
                  </a:ln>
                  <a:effectLst/>
                  <a:uLnTx/>
                  <a:uFillTx/>
                  <a:latin typeface="+mn-lt"/>
                </a:rPr>
                <a:t>Compute Unit</a:t>
              </a:r>
              <a:endParaRPr kumimoji="0" lang="en-US" sz="2000" b="1" i="0" u="none" strike="noStrike" kern="0" cap="none" spc="0" normalizeH="0" baseline="0" noProof="0" dirty="0" smtClean="0">
                <a:ln>
                  <a:noFill/>
                </a:ln>
                <a:effectLst/>
                <a:uLnTx/>
                <a:uFillTx/>
                <a:latin typeface="+mn-lt"/>
              </a:endParaRP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 objects</a:t>
            </a:r>
            <a:endParaRPr lang="en-GB" dirty="0"/>
          </a:p>
        </p:txBody>
      </p:sp>
      <p:sp>
        <p:nvSpPr>
          <p:cNvPr id="3" name="Content Placeholder 2"/>
          <p:cNvSpPr>
            <a:spLocks noGrp="1"/>
          </p:cNvSpPr>
          <p:nvPr>
            <p:ph idx="1"/>
          </p:nvPr>
        </p:nvSpPr>
        <p:spPr/>
        <p:txBody>
          <a:bodyPr>
            <a:normAutofit/>
          </a:bodyPr>
          <a:lstStyle/>
          <a:p>
            <a:r>
              <a:rPr lang="en-GB" dirty="0"/>
              <a:t>Function application operator can be overloaded to define </a:t>
            </a:r>
            <a:r>
              <a:rPr lang="en-GB" dirty="0" err="1"/>
              <a:t>functor</a:t>
            </a:r>
            <a:r>
              <a:rPr lang="en-GB" dirty="0"/>
              <a:t> classes</a:t>
            </a:r>
            <a:endParaRPr lang="en-GB" dirty="0"/>
          </a:p>
          <a:p>
            <a:endParaRPr lang="en-GB" dirty="0"/>
          </a:p>
          <a:p>
            <a:pPr marL="0" indent="0">
              <a:buNone/>
            </a:pPr>
            <a:r>
              <a:rPr lang="en-GB" sz="2200" dirty="0">
                <a:latin typeface="Letter Gothic Std"/>
              </a:rPr>
              <a:t>   </a:t>
            </a:r>
            <a:r>
              <a:rPr lang="en-GB" sz="2200" b="1" dirty="0" err="1">
                <a:solidFill>
                  <a:schemeClr val="accent2"/>
                </a:solidFill>
                <a:latin typeface="Courier New Bold" panose="02070309020205020404"/>
              </a:rPr>
              <a:t>struct</a:t>
            </a:r>
            <a:r>
              <a:rPr lang="en-GB" sz="2200" b="1" dirty="0">
                <a:solidFill>
                  <a:schemeClr val="accent2"/>
                </a:solidFill>
                <a:latin typeface="Courier New Bold" panose="02070309020205020404"/>
              </a:rPr>
              <a:t> </a:t>
            </a:r>
            <a:r>
              <a:rPr lang="en-GB" sz="2200" b="1" dirty="0" err="1">
                <a:latin typeface="Courier New Bold" panose="02070309020205020404"/>
              </a:rPr>
              <a:t>Functor</a:t>
            </a:r>
            <a:endParaRPr lang="en-GB" sz="2200" b="1" dirty="0">
              <a:latin typeface="Courier New Bold" panose="02070309020205020404"/>
            </a:endParaRPr>
          </a:p>
          <a:p>
            <a:pPr marL="0" indent="0">
              <a:buNone/>
            </a:pPr>
            <a:r>
              <a:rPr lang="en-GB" sz="2200" b="1" dirty="0">
                <a:latin typeface="Courier New Bold" panose="02070309020205020404"/>
              </a:rPr>
              <a:t>   {</a:t>
            </a:r>
            <a:endParaRPr lang="en-GB" sz="2200" b="1" dirty="0">
              <a:latin typeface="Courier New Bold" panose="02070309020205020404"/>
            </a:endParaRPr>
          </a:p>
          <a:p>
            <a:pPr marL="0" indent="0">
              <a:buNone/>
            </a:pPr>
            <a:r>
              <a:rPr lang="en-GB" sz="2200" b="1" dirty="0">
                <a:latin typeface="Courier New Bold" panose="02070309020205020404"/>
              </a:rPr>
              <a:t>       </a:t>
            </a:r>
            <a:r>
              <a:rPr lang="en-GB" sz="2200" b="1" dirty="0" err="1">
                <a:solidFill>
                  <a:schemeClr val="tx2">
                    <a:lumMod val="75000"/>
                  </a:schemeClr>
                </a:solidFill>
                <a:latin typeface="Courier New Bold" panose="02070309020205020404"/>
              </a:rPr>
              <a:t>int</a:t>
            </a:r>
            <a:r>
              <a:rPr lang="en-GB" sz="2200" b="1" dirty="0">
                <a:solidFill>
                  <a:schemeClr val="tx2">
                    <a:lumMod val="75000"/>
                  </a:schemeClr>
                </a:solidFill>
                <a:latin typeface="Courier New Bold" panose="02070309020205020404"/>
              </a:rPr>
              <a:t> </a:t>
            </a:r>
            <a:r>
              <a:rPr lang="en-GB" sz="2200" b="1" dirty="0">
                <a:solidFill>
                  <a:schemeClr val="accent1"/>
                </a:solidFill>
                <a:latin typeface="Courier New Bold" panose="02070309020205020404"/>
              </a:rPr>
              <a:t>operator</a:t>
            </a:r>
            <a:r>
              <a:rPr lang="en-GB" sz="2200" b="1" dirty="0">
                <a:latin typeface="Courier New Bold" panose="02070309020205020404"/>
              </a:rPr>
              <a:t>() (</a:t>
            </a:r>
            <a:r>
              <a:rPr lang="en-GB" sz="2200" b="1" dirty="0" err="1">
                <a:solidFill>
                  <a:schemeClr val="tx2">
                    <a:lumMod val="75000"/>
                  </a:schemeClr>
                </a:solidFill>
                <a:latin typeface="Courier New Bold" panose="02070309020205020404"/>
              </a:rPr>
              <a:t>int</a:t>
            </a:r>
            <a:r>
              <a:rPr lang="en-GB" sz="2200" b="1" dirty="0">
                <a:solidFill>
                  <a:schemeClr val="tx2">
                    <a:lumMod val="75000"/>
                  </a:schemeClr>
                </a:solidFill>
                <a:latin typeface="Courier New Bold" panose="02070309020205020404"/>
              </a:rPr>
              <a:t> </a:t>
            </a:r>
            <a:r>
              <a:rPr lang="en-GB" sz="2200" b="1" dirty="0">
                <a:latin typeface="Courier New Bold" panose="02070309020205020404"/>
              </a:rPr>
              <a:t>x) { </a:t>
            </a:r>
            <a:r>
              <a:rPr lang="en-GB" sz="2200" b="1" dirty="0">
                <a:solidFill>
                  <a:schemeClr val="accent2"/>
                </a:solidFill>
                <a:latin typeface="Courier New Bold" panose="02070309020205020404"/>
              </a:rPr>
              <a:t>return</a:t>
            </a:r>
            <a:r>
              <a:rPr lang="en-GB" sz="2200" b="1" dirty="0">
                <a:latin typeface="Courier New Bold" panose="02070309020205020404"/>
              </a:rPr>
              <a:t> x*x; }</a:t>
            </a:r>
            <a:endParaRPr lang="en-GB" sz="2200" b="1" dirty="0">
              <a:latin typeface="Courier New Bold" panose="02070309020205020404"/>
            </a:endParaRPr>
          </a:p>
          <a:p>
            <a:pPr marL="0" indent="0">
              <a:buNone/>
            </a:pPr>
            <a:r>
              <a:rPr lang="en-GB" sz="2200" b="1" dirty="0">
                <a:latin typeface="Courier New Bold" panose="02070309020205020404"/>
              </a:rPr>
              <a:t>   };</a:t>
            </a:r>
            <a:endParaRPr lang="en-GB" sz="2200" b="1" dirty="0">
              <a:latin typeface="Courier New Bold" panose="02070309020205020404"/>
            </a:endParaRPr>
          </a:p>
          <a:p>
            <a:pPr marL="0" indent="0">
              <a:buNone/>
            </a:pPr>
            <a:r>
              <a:rPr lang="en-GB" sz="2200" b="1" dirty="0" smtClean="0">
                <a:latin typeface="Courier New Bold" panose="02070309020205020404"/>
              </a:rPr>
              <a:t>   </a:t>
            </a:r>
            <a:r>
              <a:rPr lang="en-GB" sz="2200" b="1" dirty="0">
                <a:solidFill>
                  <a:schemeClr val="tx1">
                    <a:lumMod val="85000"/>
                  </a:schemeClr>
                </a:solidFill>
                <a:latin typeface="Courier New Bold" panose="02070309020205020404"/>
              </a:rPr>
              <a:t>// create an object of type </a:t>
            </a:r>
            <a:r>
              <a:rPr lang="en-GB" sz="2200" b="1" dirty="0" err="1" smtClean="0">
                <a:solidFill>
                  <a:schemeClr val="tx1">
                    <a:lumMod val="85000"/>
                  </a:schemeClr>
                </a:solidFill>
                <a:latin typeface="Courier New Bold" panose="02070309020205020404"/>
              </a:rPr>
              <a:t>Functor</a:t>
            </a:r>
            <a:endParaRPr lang="en-GB" sz="2200" b="1" dirty="0">
              <a:latin typeface="Courier New Bold" panose="02070309020205020404"/>
            </a:endParaRPr>
          </a:p>
          <a:p>
            <a:pPr marL="0" indent="0">
              <a:buNone/>
            </a:pPr>
            <a:r>
              <a:rPr lang="en-GB" sz="2200" b="1" dirty="0">
                <a:latin typeface="Courier New Bold" panose="02070309020205020404"/>
              </a:rPr>
              <a:t>   </a:t>
            </a:r>
            <a:r>
              <a:rPr lang="en-GB" sz="2200" b="1" dirty="0" err="1" smtClean="0">
                <a:latin typeface="Courier New Bold" panose="02070309020205020404"/>
              </a:rPr>
              <a:t>Functor</a:t>
            </a:r>
            <a:r>
              <a:rPr lang="en-GB" sz="2200" b="1" dirty="0" smtClean="0">
                <a:latin typeface="Courier New Bold" panose="02070309020205020404"/>
              </a:rPr>
              <a:t> </a:t>
            </a:r>
            <a:r>
              <a:rPr lang="en-GB" sz="2200" b="1" dirty="0">
                <a:latin typeface="Courier New Bold" panose="02070309020205020404"/>
              </a:rPr>
              <a:t>f()</a:t>
            </a:r>
            <a:r>
              <a:rPr lang="en-GB" sz="2200" b="1" dirty="0" smtClean="0">
                <a:latin typeface="Courier New Bold" panose="02070309020205020404"/>
              </a:rPr>
              <a:t>;</a:t>
            </a:r>
            <a:endParaRPr lang="en-GB" sz="2200" b="1" dirty="0" smtClean="0">
              <a:latin typeface="Courier New Bold" panose="02070309020205020404"/>
            </a:endParaRPr>
          </a:p>
          <a:p>
            <a:pPr marL="0" indent="0">
              <a:buNone/>
            </a:pPr>
            <a:r>
              <a:rPr lang="en-GB" sz="2200" b="1" dirty="0">
                <a:solidFill>
                  <a:schemeClr val="tx2">
                    <a:lumMod val="75000"/>
                  </a:schemeClr>
                </a:solidFill>
                <a:latin typeface="Courier New Bold" panose="02070309020205020404"/>
              </a:rPr>
              <a:t> </a:t>
            </a:r>
            <a:r>
              <a:rPr lang="en-GB" sz="2200" b="1" dirty="0" smtClean="0">
                <a:solidFill>
                  <a:schemeClr val="tx2">
                    <a:lumMod val="75000"/>
                  </a:schemeClr>
                </a:solidFill>
                <a:latin typeface="Courier New Bold" panose="02070309020205020404"/>
              </a:rPr>
              <a:t>  </a:t>
            </a:r>
            <a:r>
              <a:rPr lang="en-GB" sz="2200" b="1" dirty="0" err="1" smtClean="0">
                <a:solidFill>
                  <a:schemeClr val="tx2">
                    <a:lumMod val="75000"/>
                  </a:schemeClr>
                </a:solidFill>
                <a:latin typeface="Courier New Bold" panose="02070309020205020404"/>
              </a:rPr>
              <a:t>int</a:t>
            </a:r>
            <a:r>
              <a:rPr lang="en-GB" sz="2200" b="1" dirty="0" smtClean="0">
                <a:solidFill>
                  <a:schemeClr val="tx2">
                    <a:lumMod val="75000"/>
                  </a:schemeClr>
                </a:solidFill>
                <a:latin typeface="Courier New Bold" panose="02070309020205020404"/>
              </a:rPr>
              <a:t> </a:t>
            </a:r>
            <a:r>
              <a:rPr lang="en-GB" sz="2200" b="1" dirty="0">
                <a:latin typeface="Courier New Bold" panose="02070309020205020404"/>
              </a:rPr>
              <a:t>value = f(10); </a:t>
            </a:r>
            <a:r>
              <a:rPr lang="en-GB" sz="2200" b="1" dirty="0">
                <a:solidFill>
                  <a:schemeClr val="tx1">
                    <a:lumMod val="85000"/>
                  </a:schemeClr>
                </a:solidFill>
                <a:latin typeface="Courier New Bold" panose="02070309020205020404"/>
              </a:rPr>
              <a:t>// call the operator()</a:t>
            </a:r>
            <a:endParaRPr lang="en-GB" sz="2200" b="1" dirty="0">
              <a:solidFill>
                <a:schemeClr val="tx1">
                  <a:lumMod val="85000"/>
                </a:schemeClr>
              </a:solidFill>
              <a:latin typeface="Courier New Bold" panose="02070309020205020404"/>
            </a:endParaRPr>
          </a:p>
          <a:p>
            <a:endParaRPr lang="en-GB" b="1" dirty="0">
              <a:latin typeface="Courier New Bold" panose="02070309020205020404"/>
            </a:endParaRP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Template functions</a:t>
            </a:r>
            <a:endParaRPr lang="en-GB" dirty="0"/>
          </a:p>
        </p:txBody>
      </p:sp>
      <p:sp>
        <p:nvSpPr>
          <p:cNvPr id="3" name="Content Placeholder 2"/>
          <p:cNvSpPr>
            <a:spLocks noGrp="1"/>
          </p:cNvSpPr>
          <p:nvPr>
            <p:ph idx="1"/>
          </p:nvPr>
        </p:nvSpPr>
        <p:spPr>
          <a:xfrm>
            <a:off x="179512" y="1600200"/>
            <a:ext cx="8784976" cy="4997152"/>
          </a:xfrm>
        </p:spPr>
        <p:txBody>
          <a:bodyPr>
            <a:normAutofit fontScale="85000" lnSpcReduction="10000"/>
          </a:bodyPr>
          <a:lstStyle/>
          <a:p>
            <a:r>
              <a:rPr lang="en-GB" dirty="0"/>
              <a:t>Don’t want to write the same function many times for different types?</a:t>
            </a:r>
            <a:endParaRPr lang="en-GB" dirty="0"/>
          </a:p>
          <a:p>
            <a:r>
              <a:rPr lang="en-GB" dirty="0"/>
              <a:t>Templates allow functions to be parameterized with a type(s).</a:t>
            </a:r>
            <a:endParaRPr lang="en-GB" dirty="0"/>
          </a:p>
          <a:p>
            <a:pPr marL="0" indent="0">
              <a:buNone/>
            </a:pPr>
            <a:r>
              <a:rPr lang="en-GB" sz="2400" dirty="0">
                <a:latin typeface="Letter Gothic Std"/>
              </a:rPr>
              <a:t> </a:t>
            </a:r>
            <a:endParaRPr lang="en-GB" sz="2400" dirty="0" smtClean="0">
              <a:latin typeface="Letter Gothic Std"/>
            </a:endParaRPr>
          </a:p>
          <a:p>
            <a:pPr marL="0" indent="0">
              <a:buNone/>
            </a:pPr>
            <a:r>
              <a:rPr lang="en-GB" sz="2400" b="1" dirty="0" smtClean="0">
                <a:solidFill>
                  <a:schemeClr val="tx2">
                    <a:lumMod val="75000"/>
                  </a:schemeClr>
                </a:solidFill>
                <a:latin typeface="Courier New Bold" panose="02070309020205020404"/>
              </a:rPr>
              <a:t>template</a:t>
            </a:r>
            <a:r>
              <a:rPr lang="en-GB" sz="2400" b="1" dirty="0">
                <a:latin typeface="Courier New Bold" panose="02070309020205020404"/>
              </a:rPr>
              <a:t>&lt;</a:t>
            </a:r>
            <a:r>
              <a:rPr lang="en-GB" sz="2400" b="1" dirty="0" err="1">
                <a:solidFill>
                  <a:schemeClr val="accent2"/>
                </a:solidFill>
                <a:latin typeface="Courier New Bold" panose="02070309020205020404"/>
              </a:rPr>
              <a:t>typename</a:t>
            </a:r>
            <a:r>
              <a:rPr lang="en-GB" sz="2400" b="1" dirty="0">
                <a:solidFill>
                  <a:schemeClr val="accent2"/>
                </a:solidFill>
                <a:latin typeface="Courier New Bold" panose="02070309020205020404"/>
              </a:rPr>
              <a:t> </a:t>
            </a:r>
            <a:r>
              <a:rPr lang="en-GB" sz="2400" b="1" dirty="0">
                <a:latin typeface="Courier New Bold" panose="02070309020205020404"/>
              </a:rPr>
              <a:t>T&gt;</a:t>
            </a:r>
            <a:endParaRPr lang="en-GB" sz="2400" b="1" dirty="0">
              <a:latin typeface="Courier New Bold" panose="02070309020205020404"/>
            </a:endParaRPr>
          </a:p>
          <a:p>
            <a:pPr marL="0" indent="0">
              <a:buNone/>
            </a:pPr>
            <a:r>
              <a:rPr lang="en-GB" sz="2400" b="1" dirty="0">
                <a:latin typeface="Courier New Bold" panose="02070309020205020404"/>
              </a:rPr>
              <a:t>    T </a:t>
            </a:r>
            <a:r>
              <a:rPr lang="en-GB" sz="2400" b="1" dirty="0">
                <a:solidFill>
                  <a:schemeClr val="accent1"/>
                </a:solidFill>
                <a:latin typeface="Courier New Bold" panose="02070309020205020404"/>
              </a:rPr>
              <a:t>add</a:t>
            </a:r>
            <a:r>
              <a:rPr lang="en-GB" sz="2400" b="1" dirty="0">
                <a:latin typeface="Courier New Bold" panose="02070309020205020404"/>
              </a:rPr>
              <a:t>(T x, T y) { </a:t>
            </a:r>
            <a:r>
              <a:rPr lang="en-GB" sz="2400" b="1" dirty="0">
                <a:solidFill>
                  <a:schemeClr val="accent2"/>
                </a:solidFill>
                <a:latin typeface="Courier New Bold" panose="02070309020205020404"/>
              </a:rPr>
              <a:t>return</a:t>
            </a:r>
            <a:r>
              <a:rPr lang="en-GB" sz="2400" b="1" dirty="0">
                <a:latin typeface="Courier New Bold" panose="02070309020205020404"/>
              </a:rPr>
              <a:t> </a:t>
            </a:r>
            <a:r>
              <a:rPr lang="en-GB" sz="2400" b="1" dirty="0" err="1">
                <a:latin typeface="Courier New Bold" panose="02070309020205020404"/>
              </a:rPr>
              <a:t>x+y</a:t>
            </a:r>
            <a:r>
              <a:rPr lang="en-GB" sz="2400" b="1" dirty="0">
                <a:latin typeface="Courier New Bold" panose="02070309020205020404"/>
              </a:rPr>
              <a:t>; }</a:t>
            </a:r>
            <a:endParaRPr lang="en-GB" sz="2400" b="1" dirty="0">
              <a:latin typeface="Courier New Bold" panose="02070309020205020404"/>
            </a:endParaRPr>
          </a:p>
          <a:p>
            <a:pPr marL="0" indent="0">
              <a:buNone/>
            </a:pPr>
            <a:endParaRPr lang="en-GB" sz="2400" b="1" dirty="0">
              <a:latin typeface="Courier New Bold" panose="02070309020205020404"/>
            </a:endParaRPr>
          </a:p>
          <a:p>
            <a:pPr marL="0" indent="0">
              <a:buNone/>
            </a:pPr>
            <a:r>
              <a:rPr lang="en-GB" sz="2400" b="1" dirty="0">
                <a:latin typeface="Courier New Bold" panose="02070309020205020404"/>
              </a:rPr>
              <a:t>    </a:t>
            </a:r>
            <a:r>
              <a:rPr lang="en-GB" sz="2400" b="1" dirty="0">
                <a:solidFill>
                  <a:schemeClr val="tx2">
                    <a:lumMod val="75000"/>
                  </a:schemeClr>
                </a:solidFill>
                <a:latin typeface="Courier New Bold" panose="02070309020205020404"/>
              </a:rPr>
              <a:t>float</a:t>
            </a:r>
            <a:r>
              <a:rPr lang="en-GB" sz="2400" b="1" dirty="0">
                <a:latin typeface="Courier New Bold" panose="02070309020205020404"/>
              </a:rPr>
              <a:t>  f = </a:t>
            </a:r>
            <a:r>
              <a:rPr lang="en-GB" sz="2400" b="1" dirty="0">
                <a:solidFill>
                  <a:schemeClr val="accent1"/>
                </a:solidFill>
                <a:latin typeface="Courier New Bold" panose="02070309020205020404"/>
              </a:rPr>
              <a:t>add</a:t>
            </a:r>
            <a:r>
              <a:rPr lang="en-GB" sz="2400" b="1" dirty="0">
                <a:latin typeface="Courier New Bold" panose="02070309020205020404"/>
              </a:rPr>
              <a:t>&lt;</a:t>
            </a:r>
            <a:r>
              <a:rPr lang="en-GB" sz="2400" b="1" dirty="0">
                <a:solidFill>
                  <a:schemeClr val="tx2">
                    <a:lumMod val="75000"/>
                  </a:schemeClr>
                </a:solidFill>
                <a:latin typeface="Courier New Bold" panose="02070309020205020404"/>
              </a:rPr>
              <a:t>float</a:t>
            </a:r>
            <a:r>
              <a:rPr lang="en-GB" sz="2400" b="1" dirty="0">
                <a:latin typeface="Courier New Bold" panose="02070309020205020404"/>
              </a:rPr>
              <a:t>&gt;(10.4f, 5.0f); </a:t>
            </a:r>
            <a:r>
              <a:rPr lang="en-GB" sz="2400" b="1" dirty="0">
                <a:solidFill>
                  <a:schemeClr val="tx1">
                    <a:lumMod val="85000"/>
                  </a:schemeClr>
                </a:solidFill>
                <a:latin typeface="Courier New Bold" panose="02070309020205020404"/>
              </a:rPr>
              <a:t>// float version</a:t>
            </a:r>
            <a:endParaRPr lang="en-GB" sz="2400" b="1" dirty="0">
              <a:solidFill>
                <a:schemeClr val="tx1">
                  <a:lumMod val="85000"/>
                </a:schemeClr>
              </a:solidFill>
              <a:latin typeface="Courier New Bold" panose="02070309020205020404"/>
            </a:endParaRPr>
          </a:p>
          <a:p>
            <a:pPr marL="0" indent="0">
              <a:buNone/>
            </a:pPr>
            <a:r>
              <a:rPr lang="en-GB" sz="2400" b="1" dirty="0">
                <a:latin typeface="Courier New Bold" panose="02070309020205020404"/>
              </a:rPr>
              <a:t>    </a:t>
            </a:r>
            <a:r>
              <a:rPr lang="en-GB" sz="2400" b="1" dirty="0" err="1">
                <a:solidFill>
                  <a:schemeClr val="tx2">
                    <a:lumMod val="75000"/>
                  </a:schemeClr>
                </a:solidFill>
                <a:latin typeface="Courier New Bold" panose="02070309020205020404"/>
              </a:rPr>
              <a:t>int</a:t>
            </a:r>
            <a:r>
              <a:rPr lang="en-GB" sz="2400" b="1" dirty="0">
                <a:solidFill>
                  <a:schemeClr val="tx2">
                    <a:lumMod val="75000"/>
                  </a:schemeClr>
                </a:solidFill>
                <a:latin typeface="Courier New Bold" panose="02070309020205020404"/>
              </a:rPr>
              <a:t> </a:t>
            </a:r>
            <a:r>
              <a:rPr lang="en-GB" sz="2400" b="1" dirty="0" err="1">
                <a:latin typeface="Courier New Bold" panose="02070309020205020404"/>
              </a:rPr>
              <a:t>i</a:t>
            </a:r>
            <a:r>
              <a:rPr lang="en-GB" sz="2400" b="1" dirty="0">
                <a:latin typeface="Courier New Bold" panose="02070309020205020404"/>
              </a:rPr>
              <a:t> = </a:t>
            </a:r>
            <a:r>
              <a:rPr lang="en-GB" sz="2400" b="1" dirty="0">
                <a:solidFill>
                  <a:schemeClr val="accent1"/>
                </a:solidFill>
                <a:latin typeface="Courier New Bold" panose="02070309020205020404"/>
              </a:rPr>
              <a:t>add</a:t>
            </a:r>
            <a:r>
              <a:rPr lang="en-GB" sz="2400" b="1" dirty="0">
                <a:latin typeface="Courier New Bold" panose="02070309020205020404"/>
              </a:rPr>
              <a:t>&lt;</a:t>
            </a:r>
            <a:r>
              <a:rPr lang="en-GB" sz="2400" b="1" dirty="0" err="1">
                <a:solidFill>
                  <a:schemeClr val="tx2">
                    <a:lumMod val="75000"/>
                  </a:schemeClr>
                </a:solidFill>
                <a:latin typeface="Courier New Bold" panose="02070309020205020404"/>
              </a:rPr>
              <a:t>int</a:t>
            </a:r>
            <a:r>
              <a:rPr lang="en-GB" sz="2400" b="1" dirty="0">
                <a:latin typeface="Courier New Bold" panose="02070309020205020404"/>
              </a:rPr>
              <a:t>&gt;(100,20</a:t>
            </a:r>
            <a:r>
              <a:rPr lang="en-GB" sz="2400" b="1" dirty="0">
                <a:solidFill>
                  <a:schemeClr val="tx1">
                    <a:lumMod val="85000"/>
                  </a:schemeClr>
                </a:solidFill>
                <a:latin typeface="Courier New Bold" panose="02070309020205020404"/>
              </a:rPr>
              <a:t>);           </a:t>
            </a:r>
            <a:r>
              <a:rPr lang="en-GB" sz="2400" b="1" dirty="0" smtClean="0">
                <a:solidFill>
                  <a:schemeClr val="tx1">
                    <a:lumMod val="85000"/>
                  </a:schemeClr>
                </a:solidFill>
                <a:latin typeface="Courier New Bold" panose="02070309020205020404"/>
              </a:rPr>
              <a:t>/</a:t>
            </a:r>
            <a:r>
              <a:rPr lang="en-GB" sz="2400" b="1" dirty="0">
                <a:solidFill>
                  <a:schemeClr val="tx1">
                    <a:lumMod val="85000"/>
                  </a:schemeClr>
                </a:solidFill>
                <a:latin typeface="Courier New Bold" panose="02070309020205020404"/>
              </a:rPr>
              <a:t>/ </a:t>
            </a:r>
            <a:r>
              <a:rPr lang="en-GB" sz="2400" b="1" dirty="0" err="1">
                <a:solidFill>
                  <a:schemeClr val="tx1">
                    <a:lumMod val="85000"/>
                  </a:schemeClr>
                </a:solidFill>
                <a:latin typeface="Courier New Bold" panose="02070309020205020404"/>
              </a:rPr>
              <a:t>int</a:t>
            </a:r>
            <a:r>
              <a:rPr lang="en-GB" sz="2400" b="1" dirty="0">
                <a:solidFill>
                  <a:schemeClr val="tx1">
                    <a:lumMod val="85000"/>
                  </a:schemeClr>
                </a:solidFill>
                <a:latin typeface="Courier New Bold" panose="02070309020205020404"/>
              </a:rPr>
              <a:t> </a:t>
            </a:r>
            <a:r>
              <a:rPr lang="en-GB" sz="2400" b="1" dirty="0" smtClean="0">
                <a:solidFill>
                  <a:schemeClr val="tx1">
                    <a:lumMod val="85000"/>
                  </a:schemeClr>
                </a:solidFill>
                <a:latin typeface="Courier New Bold" panose="02070309020205020404"/>
              </a:rPr>
              <a:t>version</a:t>
            </a:r>
            <a:endParaRPr lang="en-GB" sz="2400" b="1" dirty="0" smtClean="0">
              <a:solidFill>
                <a:schemeClr val="tx1">
                  <a:lumMod val="85000"/>
                </a:schemeClr>
              </a:solidFill>
              <a:latin typeface="Courier New Bold" panose="02070309020205020404"/>
            </a:endParaRPr>
          </a:p>
          <a:p>
            <a:pPr marL="0" indent="0">
              <a:buNone/>
            </a:pPr>
            <a:endParaRPr lang="en-GB" dirty="0" smtClean="0">
              <a:latin typeface="Letter Gothic Std"/>
            </a:endParaRPr>
          </a:p>
          <a:p>
            <a:r>
              <a:rPr lang="en-GB" dirty="0"/>
              <a:t>You can use the </a:t>
            </a:r>
            <a:r>
              <a:rPr lang="en-GB" dirty="0" err="1"/>
              <a:t>templatized</a:t>
            </a:r>
            <a:r>
              <a:rPr lang="en-GB" dirty="0"/>
              <a:t> type, T, inside the template function</a:t>
            </a:r>
            <a:endParaRPr lang="en-GB" dirty="0"/>
          </a:p>
          <a:p>
            <a:endParaRPr lang="en-GB" dirty="0"/>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Template classes</a:t>
            </a:r>
            <a:endParaRPr lang="en-GB" dirty="0"/>
          </a:p>
        </p:txBody>
      </p:sp>
      <p:sp>
        <p:nvSpPr>
          <p:cNvPr id="3" name="Content Placeholder 2"/>
          <p:cNvSpPr>
            <a:spLocks noGrp="1"/>
          </p:cNvSpPr>
          <p:nvPr>
            <p:ph idx="1"/>
          </p:nvPr>
        </p:nvSpPr>
        <p:spPr>
          <a:xfrm>
            <a:off x="251520" y="1600200"/>
            <a:ext cx="8640960" cy="5213176"/>
          </a:xfrm>
          <a:noFill/>
        </p:spPr>
        <p:txBody>
          <a:bodyPr>
            <a:normAutofit fontScale="92500" lnSpcReduction="10000"/>
          </a:bodyPr>
          <a:lstStyle/>
          <a:p>
            <a:r>
              <a:rPr lang="en-GB" dirty="0"/>
              <a:t>Don’t want to write the same class many times for different types?</a:t>
            </a:r>
            <a:endParaRPr lang="en-GB" dirty="0"/>
          </a:p>
          <a:p>
            <a:r>
              <a:rPr lang="en-GB" dirty="0"/>
              <a:t>Templates allow class to be parameterized with a type(s) too.</a:t>
            </a:r>
            <a:endParaRPr lang="en-GB" dirty="0"/>
          </a:p>
          <a:p>
            <a:pPr marL="400050" lvl="1" indent="0">
              <a:buNone/>
            </a:pPr>
            <a:br>
              <a:rPr lang="en-GB" sz="2600" b="1" dirty="0" smtClean="0">
                <a:solidFill>
                  <a:schemeClr val="tx2">
                    <a:lumMod val="75000"/>
                  </a:schemeClr>
                </a:solidFill>
                <a:latin typeface="Courier New Bold" panose="02070309020205020404"/>
              </a:rPr>
            </a:br>
            <a:r>
              <a:rPr lang="en-GB" sz="2600" b="1" dirty="0" smtClean="0">
                <a:solidFill>
                  <a:schemeClr val="tx2">
                    <a:lumMod val="75000"/>
                  </a:schemeClr>
                </a:solidFill>
                <a:latin typeface="Courier New Bold" panose="02070309020205020404"/>
              </a:rPr>
              <a:t>template</a:t>
            </a:r>
            <a:r>
              <a:rPr lang="en-GB" sz="2600" b="1" dirty="0" smtClean="0">
                <a:latin typeface="Courier New Bold" panose="02070309020205020404"/>
              </a:rPr>
              <a:t> </a:t>
            </a:r>
            <a:r>
              <a:rPr lang="en-GB" sz="2600" b="1" dirty="0">
                <a:latin typeface="Courier New Bold" panose="02070309020205020404"/>
              </a:rPr>
              <a:t>&lt;</a:t>
            </a:r>
            <a:r>
              <a:rPr lang="en-GB" sz="2600" b="1" dirty="0" err="1">
                <a:solidFill>
                  <a:schemeClr val="accent2"/>
                </a:solidFill>
                <a:latin typeface="Courier New Bold" panose="02070309020205020404"/>
              </a:rPr>
              <a:t>typename</a:t>
            </a:r>
            <a:r>
              <a:rPr lang="en-GB" sz="2600" b="1" dirty="0">
                <a:solidFill>
                  <a:schemeClr val="accent2"/>
                </a:solidFill>
                <a:latin typeface="Courier New Bold" panose="02070309020205020404"/>
              </a:rPr>
              <a:t> </a:t>
            </a:r>
            <a:r>
              <a:rPr lang="en-GB" sz="2600" b="1" dirty="0">
                <a:latin typeface="Courier New Bold" panose="02070309020205020404"/>
              </a:rPr>
              <a:t>T&gt;</a:t>
            </a:r>
            <a:endParaRPr lang="en-GB" sz="2600" b="1" dirty="0">
              <a:latin typeface="Courier New Bold" panose="02070309020205020404"/>
            </a:endParaRPr>
          </a:p>
          <a:p>
            <a:pPr marL="400050" lvl="1" indent="0">
              <a:buNone/>
            </a:pPr>
            <a:r>
              <a:rPr lang="en-GB" sz="2600" b="1" dirty="0">
                <a:latin typeface="Courier New Bold" panose="02070309020205020404"/>
              </a:rPr>
              <a:t>    </a:t>
            </a:r>
            <a:r>
              <a:rPr lang="en-GB" sz="2600" b="1" dirty="0">
                <a:solidFill>
                  <a:schemeClr val="tx2">
                    <a:lumMod val="75000"/>
                  </a:schemeClr>
                </a:solidFill>
                <a:latin typeface="Courier New Bold" panose="02070309020205020404"/>
              </a:rPr>
              <a:t>class</a:t>
            </a:r>
            <a:r>
              <a:rPr lang="en-GB" sz="2600" b="1" dirty="0">
                <a:latin typeface="Courier New Bold" panose="02070309020205020404"/>
              </a:rPr>
              <a:t> Square</a:t>
            </a:r>
            <a:endParaRPr lang="en-GB" sz="2600" b="1" dirty="0">
              <a:latin typeface="Courier New Bold" panose="02070309020205020404"/>
            </a:endParaRPr>
          </a:p>
          <a:p>
            <a:pPr marL="400050" lvl="1" indent="0">
              <a:buNone/>
            </a:pPr>
            <a:r>
              <a:rPr lang="en-GB" sz="2600" b="1" dirty="0">
                <a:latin typeface="Courier New Bold" panose="02070309020205020404"/>
              </a:rPr>
              <a:t>    {</a:t>
            </a:r>
            <a:endParaRPr lang="en-GB" sz="2600" b="1" dirty="0">
              <a:latin typeface="Courier New Bold" panose="02070309020205020404"/>
            </a:endParaRPr>
          </a:p>
          <a:p>
            <a:pPr marL="400050" lvl="1" indent="0">
              <a:buNone/>
            </a:pPr>
            <a:r>
              <a:rPr lang="en-GB" sz="2600" b="1" dirty="0">
                <a:latin typeface="Courier New Bold" panose="02070309020205020404"/>
              </a:rPr>
              <a:t>        T </a:t>
            </a:r>
            <a:r>
              <a:rPr lang="en-GB" sz="2600" b="1" dirty="0">
                <a:solidFill>
                  <a:schemeClr val="accent1"/>
                </a:solidFill>
                <a:latin typeface="Courier New Bold" panose="02070309020205020404"/>
              </a:rPr>
              <a:t>operator</a:t>
            </a:r>
            <a:r>
              <a:rPr lang="en-GB" sz="2600" b="1" dirty="0">
                <a:latin typeface="Courier New Bold" panose="02070309020205020404"/>
              </a:rPr>
              <a:t>() (T x) { </a:t>
            </a:r>
            <a:r>
              <a:rPr lang="en-GB" sz="2600" b="1" dirty="0">
                <a:solidFill>
                  <a:schemeClr val="accent2"/>
                </a:solidFill>
                <a:latin typeface="Courier New Bold" panose="02070309020205020404"/>
              </a:rPr>
              <a:t>return </a:t>
            </a:r>
            <a:r>
              <a:rPr lang="en-GB" sz="2600" b="1" dirty="0">
                <a:latin typeface="Courier New Bold" panose="02070309020205020404"/>
              </a:rPr>
              <a:t>x*x; }</a:t>
            </a:r>
            <a:endParaRPr lang="en-GB" sz="2600" b="1" dirty="0">
              <a:latin typeface="Courier New Bold" panose="02070309020205020404"/>
            </a:endParaRPr>
          </a:p>
          <a:p>
            <a:pPr marL="400050" lvl="1" indent="0">
              <a:buNone/>
            </a:pPr>
            <a:r>
              <a:rPr lang="en-GB" sz="2600" b="1" dirty="0">
                <a:latin typeface="Courier New Bold" panose="02070309020205020404"/>
              </a:rPr>
              <a:t>    };</a:t>
            </a:r>
            <a:endParaRPr lang="en-GB" sz="2600" b="1" dirty="0">
              <a:latin typeface="Courier New Bold" panose="02070309020205020404"/>
            </a:endParaRPr>
          </a:p>
          <a:p>
            <a:pPr marL="400050" lvl="1" indent="0">
              <a:buNone/>
            </a:pPr>
            <a:r>
              <a:rPr lang="en-GB" sz="2600" b="1" dirty="0">
                <a:latin typeface="Courier New Bold" panose="02070309020205020404"/>
              </a:rPr>
              <a:t>    Square&lt;</a:t>
            </a:r>
            <a:r>
              <a:rPr lang="en-GB" sz="2600" b="1" dirty="0" err="1">
                <a:solidFill>
                  <a:schemeClr val="tx2">
                    <a:lumMod val="75000"/>
                  </a:schemeClr>
                </a:solidFill>
                <a:latin typeface="Courier New Bold" panose="02070309020205020404"/>
              </a:rPr>
              <a:t>int</a:t>
            </a:r>
            <a:r>
              <a:rPr lang="en-GB" sz="2600" b="1" dirty="0">
                <a:latin typeface="Courier New Bold" panose="02070309020205020404"/>
              </a:rPr>
              <a:t>&gt; </a:t>
            </a:r>
            <a:r>
              <a:rPr lang="en-GB" sz="2600" b="1" dirty="0" err="1">
                <a:latin typeface="Courier New Bold" panose="02070309020205020404"/>
              </a:rPr>
              <a:t>f_int</a:t>
            </a:r>
            <a:r>
              <a:rPr lang="en-GB" sz="2600" b="1" dirty="0">
                <a:latin typeface="Courier New Bold" panose="02070309020205020404"/>
              </a:rPr>
              <a:t>(); </a:t>
            </a:r>
            <a:endParaRPr lang="en-GB" sz="2600" b="1" dirty="0">
              <a:latin typeface="Courier New Bold" panose="02070309020205020404"/>
            </a:endParaRPr>
          </a:p>
          <a:p>
            <a:pPr marL="400050" lvl="1" indent="0">
              <a:buNone/>
            </a:pPr>
            <a:r>
              <a:rPr lang="en-GB" sz="2600" b="1" dirty="0">
                <a:latin typeface="Courier New Bold" panose="02070309020205020404"/>
              </a:rPr>
              <a:t>    </a:t>
            </a:r>
            <a:r>
              <a:rPr lang="en-GB" sz="2600" b="1" dirty="0" err="1">
                <a:solidFill>
                  <a:schemeClr val="tx2">
                    <a:lumMod val="75000"/>
                  </a:schemeClr>
                </a:solidFill>
                <a:latin typeface="Courier New Bold" panose="02070309020205020404"/>
              </a:rPr>
              <a:t>int</a:t>
            </a:r>
            <a:r>
              <a:rPr lang="en-GB" sz="2600" b="1" dirty="0">
                <a:solidFill>
                  <a:schemeClr val="tx2">
                    <a:lumMod val="75000"/>
                  </a:schemeClr>
                </a:solidFill>
                <a:latin typeface="Courier New Bold" panose="02070309020205020404"/>
              </a:rPr>
              <a:t> </a:t>
            </a:r>
            <a:r>
              <a:rPr lang="en-GB" sz="2600" b="1" dirty="0">
                <a:latin typeface="Courier New Bold" panose="02070309020205020404"/>
              </a:rPr>
              <a:t>value = </a:t>
            </a:r>
            <a:r>
              <a:rPr lang="en-GB" sz="2600" b="1" dirty="0" err="1">
                <a:solidFill>
                  <a:schemeClr val="accent1"/>
                </a:solidFill>
                <a:latin typeface="Courier New Bold" panose="02070309020205020404"/>
              </a:rPr>
              <a:t>f_int</a:t>
            </a:r>
            <a:r>
              <a:rPr lang="en-GB" sz="2600" b="1" dirty="0">
                <a:latin typeface="Courier New Bold" panose="02070309020205020404"/>
              </a:rPr>
              <a:t>(10); </a:t>
            </a:r>
            <a:endParaRPr lang="en-GB" sz="2600" b="1" dirty="0">
              <a:latin typeface="Courier New Bold" panose="02070309020205020404"/>
            </a:endParaRPr>
          </a:p>
          <a:p>
            <a:endParaRPr lang="en-GB" dirty="0"/>
          </a:p>
          <a:p>
            <a:endParaRPr lang="en-GB" dirty="0"/>
          </a:p>
          <a:p>
            <a:endParaRPr lang="en-GB" dirty="0" smtClean="0"/>
          </a:p>
          <a:p>
            <a:endParaRPr lang="en-GB" dirty="0"/>
          </a:p>
          <a:p>
            <a:endParaRPr lang="en-GB" dirty="0"/>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C++11 defines a function template</a:t>
            </a:r>
            <a:endParaRPr lang="en-GB" dirty="0"/>
          </a:p>
        </p:txBody>
      </p:sp>
      <p:sp>
        <p:nvSpPr>
          <p:cNvPr id="3" name="Content Placeholder 2"/>
          <p:cNvSpPr>
            <a:spLocks noGrp="1"/>
          </p:cNvSpPr>
          <p:nvPr>
            <p:ph idx="1"/>
          </p:nvPr>
        </p:nvSpPr>
        <p:spPr>
          <a:xfrm>
            <a:off x="179512" y="1600200"/>
            <a:ext cx="8784976" cy="4525963"/>
          </a:xfrm>
        </p:spPr>
        <p:txBody>
          <a:bodyPr>
            <a:normAutofit fontScale="70000" lnSpcReduction="20000"/>
          </a:bodyPr>
          <a:lstStyle/>
          <a:p>
            <a:r>
              <a:rPr lang="en-US" dirty="0"/>
              <a:t>C++ function objects can be stored in the </a:t>
            </a:r>
            <a:r>
              <a:rPr lang="en-US" dirty="0" err="1"/>
              <a:t>templated</a:t>
            </a:r>
            <a:r>
              <a:rPr lang="en-US" dirty="0"/>
              <a:t> class </a:t>
            </a:r>
            <a:r>
              <a:rPr lang="en-US" dirty="0" err="1"/>
              <a:t>std</a:t>
            </a:r>
            <a:r>
              <a:rPr lang="en-US" dirty="0"/>
              <a:t>::function.    The following header defines the class </a:t>
            </a:r>
            <a:r>
              <a:rPr lang="en-US" dirty="0" err="1"/>
              <a:t>std</a:t>
            </a:r>
            <a:r>
              <a:rPr lang="en-US" dirty="0"/>
              <a:t>::</a:t>
            </a:r>
            <a:r>
              <a:rPr lang="en-US" dirty="0" smtClean="0"/>
              <a:t>function</a:t>
            </a:r>
            <a:br>
              <a:rPr lang="en-US" dirty="0" smtClean="0"/>
            </a:br>
            <a:endParaRPr lang="en-US" dirty="0" smtClean="0"/>
          </a:p>
          <a:p>
            <a:pPr marL="0" indent="0">
              <a:buNone/>
            </a:pPr>
            <a:r>
              <a:rPr lang="en-US" dirty="0" smtClean="0"/>
              <a:t>	</a:t>
            </a:r>
            <a:r>
              <a:rPr lang="en-US" b="1" dirty="0" smtClean="0">
                <a:latin typeface="Courier New Bold" panose="02070309020205020404"/>
              </a:rPr>
              <a:t>#</a:t>
            </a:r>
            <a:r>
              <a:rPr lang="en-US" b="1" dirty="0" smtClean="0">
                <a:solidFill>
                  <a:schemeClr val="accent2"/>
                </a:solidFill>
                <a:latin typeface="Courier New Bold" panose="02070309020205020404"/>
              </a:rPr>
              <a:t>include</a:t>
            </a:r>
            <a:r>
              <a:rPr lang="en-US" b="1" dirty="0" smtClean="0">
                <a:latin typeface="Courier New Bold" panose="02070309020205020404"/>
              </a:rPr>
              <a:t> </a:t>
            </a:r>
            <a:r>
              <a:rPr lang="en-US" b="1" dirty="0" smtClean="0">
                <a:solidFill>
                  <a:schemeClr val="accent4"/>
                </a:solidFill>
                <a:latin typeface="Courier New Bold" panose="02070309020205020404"/>
              </a:rPr>
              <a:t>&lt;functional&gt;</a:t>
            </a:r>
            <a:br>
              <a:rPr lang="en-US" b="1" dirty="0" smtClean="0">
                <a:solidFill>
                  <a:schemeClr val="accent4"/>
                </a:solidFill>
                <a:latin typeface="Courier New Bold" panose="02070309020205020404"/>
              </a:rPr>
            </a:br>
            <a:endParaRPr lang="en-US" b="1" dirty="0" smtClean="0">
              <a:solidFill>
                <a:schemeClr val="accent4"/>
              </a:solidFill>
              <a:latin typeface="Courier New Bold" panose="02070309020205020404"/>
            </a:endParaRPr>
          </a:p>
          <a:p>
            <a:r>
              <a:rPr lang="en-GB" dirty="0"/>
              <a:t>We can define a C++ function object (e.g. </a:t>
            </a:r>
            <a:r>
              <a:rPr lang="en-GB" dirty="0" err="1"/>
              <a:t>functor</a:t>
            </a:r>
            <a:r>
              <a:rPr lang="en-GB" dirty="0"/>
              <a:t>) and then store it in the </a:t>
            </a:r>
            <a:r>
              <a:rPr lang="en-GB" dirty="0" err="1"/>
              <a:t>tempated</a:t>
            </a:r>
            <a:r>
              <a:rPr lang="en-GB" dirty="0"/>
              <a:t> class </a:t>
            </a:r>
            <a:r>
              <a:rPr lang="en-GB" dirty="0" err="1"/>
              <a:t>std</a:t>
            </a:r>
            <a:r>
              <a:rPr lang="en-GB" dirty="0"/>
              <a:t>::function</a:t>
            </a:r>
            <a:endParaRPr lang="en-GB" dirty="0"/>
          </a:p>
          <a:p>
            <a:pPr marL="400050" lvl="1" indent="0">
              <a:buNone/>
            </a:pPr>
            <a:br>
              <a:rPr lang="en-GB" b="1" dirty="0" smtClean="0">
                <a:solidFill>
                  <a:schemeClr val="tx2">
                    <a:lumMod val="75000"/>
                  </a:schemeClr>
                </a:solidFill>
                <a:latin typeface="Courier New Bold" panose="02070309020205020404"/>
              </a:rPr>
            </a:br>
            <a:r>
              <a:rPr lang="en-GB" b="1" dirty="0" err="1" smtClean="0">
                <a:solidFill>
                  <a:schemeClr val="tx2">
                    <a:lumMod val="75000"/>
                  </a:schemeClr>
                </a:solidFill>
                <a:latin typeface="Courier New Bold" panose="02070309020205020404"/>
              </a:rPr>
              <a:t>struct</a:t>
            </a:r>
            <a:r>
              <a:rPr lang="en-GB" b="1" dirty="0" smtClean="0">
                <a:solidFill>
                  <a:schemeClr val="tx2">
                    <a:lumMod val="75000"/>
                  </a:schemeClr>
                </a:solidFill>
                <a:latin typeface="Courier New Bold" panose="02070309020205020404"/>
              </a:rPr>
              <a:t> </a:t>
            </a:r>
            <a:r>
              <a:rPr lang="en-GB" b="1" dirty="0" err="1">
                <a:latin typeface="Courier New Bold" panose="02070309020205020404"/>
              </a:rPr>
              <a:t>Functor</a:t>
            </a:r>
            <a:endParaRPr lang="en-GB" b="1" dirty="0">
              <a:latin typeface="Courier New Bold" panose="02070309020205020404"/>
            </a:endParaRPr>
          </a:p>
          <a:p>
            <a:pPr marL="400050" lvl="1" indent="0">
              <a:buNone/>
            </a:pPr>
            <a:r>
              <a:rPr lang="en-GB" b="1" dirty="0">
                <a:latin typeface="Courier New Bold" panose="02070309020205020404"/>
              </a:rPr>
              <a:t>   {</a:t>
            </a:r>
            <a:endParaRPr lang="en-GB" b="1" dirty="0">
              <a:latin typeface="Courier New Bold" panose="02070309020205020404"/>
            </a:endParaRPr>
          </a:p>
          <a:p>
            <a:pPr marL="400050" lvl="1" indent="0">
              <a:buNone/>
            </a:pPr>
            <a:r>
              <a:rPr lang="en-GB" b="1" dirty="0">
                <a:latin typeface="Courier New Bold" panose="02070309020205020404"/>
              </a:rPr>
              <a:t>       </a:t>
            </a:r>
            <a:r>
              <a:rPr lang="en-GB" b="1" dirty="0" err="1">
                <a:solidFill>
                  <a:schemeClr val="tx2">
                    <a:lumMod val="75000"/>
                  </a:schemeClr>
                </a:solidFill>
                <a:latin typeface="Courier New Bold" panose="02070309020205020404"/>
              </a:rPr>
              <a:t>int</a:t>
            </a:r>
            <a:r>
              <a:rPr lang="en-GB" b="1" dirty="0">
                <a:solidFill>
                  <a:schemeClr val="tx2">
                    <a:lumMod val="75000"/>
                  </a:schemeClr>
                </a:solidFill>
                <a:latin typeface="Courier New Bold" panose="02070309020205020404"/>
              </a:rPr>
              <a:t> </a:t>
            </a:r>
            <a:r>
              <a:rPr lang="en-GB" b="1" dirty="0">
                <a:solidFill>
                  <a:schemeClr val="accent1"/>
                </a:solidFill>
                <a:latin typeface="Courier New Bold" panose="02070309020205020404"/>
              </a:rPr>
              <a:t>operator</a:t>
            </a:r>
            <a:r>
              <a:rPr lang="en-GB" b="1" dirty="0">
                <a:latin typeface="Courier New Bold" panose="02070309020205020404"/>
              </a:rPr>
              <a:t>() (</a:t>
            </a:r>
            <a:r>
              <a:rPr lang="en-GB" b="1" dirty="0" err="1">
                <a:solidFill>
                  <a:schemeClr val="tx2">
                    <a:lumMod val="75000"/>
                  </a:schemeClr>
                </a:solidFill>
                <a:latin typeface="Courier New Bold" panose="02070309020205020404"/>
              </a:rPr>
              <a:t>int</a:t>
            </a:r>
            <a:r>
              <a:rPr lang="en-GB" b="1" dirty="0">
                <a:solidFill>
                  <a:schemeClr val="tx2">
                    <a:lumMod val="75000"/>
                  </a:schemeClr>
                </a:solidFill>
                <a:latin typeface="Courier New Bold" panose="02070309020205020404"/>
              </a:rPr>
              <a:t> </a:t>
            </a:r>
            <a:r>
              <a:rPr lang="en-GB" b="1" dirty="0">
                <a:latin typeface="Courier New Bold" panose="02070309020205020404"/>
              </a:rPr>
              <a:t>x) { </a:t>
            </a:r>
            <a:r>
              <a:rPr lang="en-GB" b="1" dirty="0">
                <a:solidFill>
                  <a:schemeClr val="accent2"/>
                </a:solidFill>
                <a:latin typeface="Courier New Bold" panose="02070309020205020404"/>
              </a:rPr>
              <a:t>return</a:t>
            </a:r>
            <a:r>
              <a:rPr lang="en-GB" b="1" dirty="0">
                <a:latin typeface="Courier New Bold" panose="02070309020205020404"/>
              </a:rPr>
              <a:t> x*x; }</a:t>
            </a:r>
            <a:endParaRPr lang="en-GB" b="1" dirty="0">
              <a:latin typeface="Courier New Bold" panose="02070309020205020404"/>
            </a:endParaRPr>
          </a:p>
          <a:p>
            <a:pPr marL="400050" lvl="1" indent="0">
              <a:buNone/>
            </a:pPr>
            <a:r>
              <a:rPr lang="en-GB" b="1" dirty="0">
                <a:latin typeface="Courier New Bold" panose="02070309020205020404"/>
              </a:rPr>
              <a:t>   };</a:t>
            </a:r>
            <a:endParaRPr lang="en-GB" b="1" dirty="0">
              <a:latin typeface="Courier New Bold" panose="02070309020205020404"/>
            </a:endParaRPr>
          </a:p>
          <a:p>
            <a:pPr marL="400050" lvl="1" indent="0">
              <a:buNone/>
            </a:pPr>
            <a:r>
              <a:rPr lang="en-GB" b="1" dirty="0">
                <a:latin typeface="Courier New Bold" panose="02070309020205020404"/>
              </a:rPr>
              <a:t>   </a:t>
            </a:r>
            <a:r>
              <a:rPr lang="en-GB" b="1" dirty="0" err="1">
                <a:latin typeface="Courier New Bold" panose="02070309020205020404"/>
              </a:rPr>
              <a:t>std</a:t>
            </a:r>
            <a:r>
              <a:rPr lang="en-GB" b="1" dirty="0">
                <a:latin typeface="Courier New Bold" panose="02070309020205020404"/>
              </a:rPr>
              <a:t>::function&lt;</a:t>
            </a:r>
            <a:r>
              <a:rPr lang="en-GB" b="1" dirty="0" err="1">
                <a:solidFill>
                  <a:schemeClr val="tx2">
                    <a:lumMod val="75000"/>
                  </a:schemeClr>
                </a:solidFill>
                <a:latin typeface="Courier New Bold" panose="02070309020205020404"/>
              </a:rPr>
              <a:t>int</a:t>
            </a:r>
            <a:r>
              <a:rPr lang="en-GB" b="1" dirty="0">
                <a:latin typeface="Courier New Bold" panose="02070309020205020404"/>
              </a:rPr>
              <a:t> (</a:t>
            </a:r>
            <a:r>
              <a:rPr lang="en-GB" b="1" dirty="0" err="1">
                <a:solidFill>
                  <a:schemeClr val="tx2">
                    <a:lumMod val="75000"/>
                  </a:schemeClr>
                </a:solidFill>
                <a:latin typeface="Courier New Bold" panose="02070309020205020404"/>
              </a:rPr>
              <a:t>int</a:t>
            </a:r>
            <a:r>
              <a:rPr lang="en-GB" b="1" dirty="0">
                <a:latin typeface="Courier New Bold" panose="02070309020205020404"/>
              </a:rPr>
              <a:t>)&gt; square(</a:t>
            </a:r>
            <a:r>
              <a:rPr lang="en-GB" b="1" dirty="0" err="1">
                <a:latin typeface="Courier New Bold" panose="02070309020205020404"/>
              </a:rPr>
              <a:t>Functor</a:t>
            </a:r>
            <a:r>
              <a:rPr lang="en-GB" b="1" dirty="0">
                <a:latin typeface="Courier New Bold" panose="02070309020205020404"/>
              </a:rPr>
              <a:t>());</a:t>
            </a:r>
            <a:endParaRPr lang="en-GB" b="1" dirty="0">
              <a:latin typeface="Courier New Bold" panose="02070309020205020404"/>
            </a:endParaRPr>
          </a:p>
          <a:p>
            <a:endParaRPr lang="en-US" dirty="0"/>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 function template: example 1</a:t>
            </a:r>
            <a:endParaRPr lang="en-GB" dirty="0"/>
          </a:p>
        </p:txBody>
      </p:sp>
      <p:sp>
        <p:nvSpPr>
          <p:cNvPr id="4" name="Text Placeholder 3"/>
          <p:cNvSpPr>
            <a:spLocks noGrp="1"/>
          </p:cNvSpPr>
          <p:nvPr>
            <p:ph type="body" idx="1"/>
          </p:nvPr>
        </p:nvSpPr>
        <p:spPr>
          <a:xfrm>
            <a:off x="457200" y="1535113"/>
            <a:ext cx="8219256" cy="639762"/>
          </a:xfrm>
        </p:spPr>
        <p:txBody>
          <a:bodyPr>
            <a:normAutofit fontScale="77500" lnSpcReduction="20000"/>
          </a:bodyPr>
          <a:lstStyle/>
          <a:p>
            <a:r>
              <a:rPr lang="en-GB" dirty="0">
                <a:latin typeface="+mj-lt"/>
              </a:rPr>
              <a:t>The header &lt;functional&gt; just defines the template </a:t>
            </a:r>
            <a:r>
              <a:rPr lang="en-GB" dirty="0" err="1">
                <a:latin typeface="+mj-lt"/>
              </a:rPr>
              <a:t>std</a:t>
            </a:r>
            <a:r>
              <a:rPr lang="en-GB" dirty="0">
                <a:latin typeface="+mj-lt"/>
              </a:rPr>
              <a:t>::function. This can be used to warp standard functions or function objects, e.g.:</a:t>
            </a:r>
            <a:endParaRPr lang="en-GB" dirty="0">
              <a:latin typeface="+mj-lt"/>
            </a:endParaRPr>
          </a:p>
        </p:txBody>
      </p:sp>
      <p:sp>
        <p:nvSpPr>
          <p:cNvPr id="8" name="Content Placeholder 7"/>
          <p:cNvSpPr>
            <a:spLocks noGrp="1"/>
          </p:cNvSpPr>
          <p:nvPr>
            <p:ph sz="half" idx="2"/>
          </p:nvPr>
        </p:nvSpPr>
        <p:spPr>
          <a:xfrm>
            <a:off x="457200" y="2174875"/>
            <a:ext cx="8003232" cy="3951288"/>
          </a:xfrm>
        </p:spPr>
        <p:txBody>
          <a:bodyPr>
            <a:normAutofit/>
          </a:bodyPr>
          <a:lstStyle/>
          <a:p>
            <a:pPr marL="0" indent="0">
              <a:buNone/>
            </a:pPr>
            <a:r>
              <a:rPr lang="en-GB" sz="2000" b="1" dirty="0" err="1">
                <a:solidFill>
                  <a:schemeClr val="tx2">
                    <a:lumMod val="75000"/>
                  </a:schemeClr>
                </a:solidFill>
                <a:latin typeface="Courier New Bold" panose="02070309020205020404"/>
              </a:rPr>
              <a:t>int</a:t>
            </a:r>
            <a:r>
              <a:rPr lang="en-GB" sz="2000" b="1" dirty="0">
                <a:solidFill>
                  <a:schemeClr val="tx2">
                    <a:lumMod val="75000"/>
                  </a:schemeClr>
                </a:solidFill>
                <a:latin typeface="Courier New Bold" panose="02070309020205020404"/>
              </a:rPr>
              <a:t> </a:t>
            </a:r>
            <a:r>
              <a:rPr lang="en-GB" sz="2000" b="1" dirty="0">
                <a:latin typeface="Courier New Bold" panose="02070309020205020404"/>
              </a:rPr>
              <a:t>foo(</a:t>
            </a:r>
            <a:r>
              <a:rPr lang="en-GB" sz="2000" b="1" dirty="0" err="1">
                <a:solidFill>
                  <a:schemeClr val="tx2">
                    <a:lumMod val="75000"/>
                  </a:schemeClr>
                </a:solidFill>
                <a:latin typeface="Courier New Bold" panose="02070309020205020404"/>
              </a:rPr>
              <a:t>int</a:t>
            </a:r>
            <a:r>
              <a:rPr lang="en-GB" sz="2000" b="1" dirty="0">
                <a:latin typeface="Courier New Bold" panose="02070309020205020404"/>
              </a:rPr>
              <a:t> x)  { </a:t>
            </a:r>
            <a:r>
              <a:rPr lang="en-GB" sz="2000" b="1" dirty="0">
                <a:solidFill>
                  <a:schemeClr val="accent2"/>
                </a:solidFill>
                <a:latin typeface="Courier New Bold" panose="02070309020205020404"/>
              </a:rPr>
              <a:t>return</a:t>
            </a:r>
            <a:r>
              <a:rPr lang="en-GB" sz="2000" b="1" dirty="0">
                <a:latin typeface="Courier New Bold" panose="02070309020205020404"/>
              </a:rPr>
              <a:t> x; }  </a:t>
            </a:r>
            <a:r>
              <a:rPr lang="en-GB" sz="2000" b="1" dirty="0">
                <a:solidFill>
                  <a:schemeClr val="tx1">
                    <a:lumMod val="85000"/>
                  </a:schemeClr>
                </a:solidFill>
                <a:latin typeface="Courier New Bold" panose="02070309020205020404"/>
              </a:rPr>
              <a:t>// standard function</a:t>
            </a:r>
            <a:endParaRPr lang="en-GB" sz="2000" b="1" dirty="0">
              <a:solidFill>
                <a:schemeClr val="tx1">
                  <a:lumMod val="85000"/>
                </a:schemeClr>
              </a:solidFill>
              <a:latin typeface="Courier New Bold" panose="02070309020205020404"/>
            </a:endParaRPr>
          </a:p>
          <a:p>
            <a:pPr marL="0" indent="0">
              <a:buNone/>
            </a:pPr>
            <a:r>
              <a:rPr lang="en-GB" sz="2000" b="1" dirty="0" err="1">
                <a:latin typeface="Courier New Bold" panose="02070309020205020404"/>
              </a:rPr>
              <a:t>std</a:t>
            </a:r>
            <a:r>
              <a:rPr lang="en-GB" sz="2000" b="1" dirty="0">
                <a:latin typeface="Courier New Bold" panose="02070309020205020404"/>
              </a:rPr>
              <a:t>::function&lt;</a:t>
            </a:r>
            <a:r>
              <a:rPr lang="en-GB" sz="2000" b="1" dirty="0" err="1">
                <a:solidFill>
                  <a:schemeClr val="tx2">
                    <a:lumMod val="75000"/>
                  </a:schemeClr>
                </a:solidFill>
                <a:latin typeface="Courier New Bold" panose="02070309020205020404"/>
              </a:rPr>
              <a:t>int</a:t>
            </a:r>
            <a:r>
              <a:rPr lang="en-GB" sz="2000" b="1" dirty="0">
                <a:latin typeface="Courier New Bold" panose="02070309020205020404"/>
              </a:rPr>
              <a:t> (</a:t>
            </a:r>
            <a:r>
              <a:rPr lang="en-GB" sz="2000" b="1" dirty="0" err="1">
                <a:solidFill>
                  <a:schemeClr val="tx2">
                    <a:lumMod val="75000"/>
                  </a:schemeClr>
                </a:solidFill>
                <a:latin typeface="Courier New Bold" panose="02070309020205020404"/>
              </a:rPr>
              <a:t>int</a:t>
            </a:r>
            <a:r>
              <a:rPr lang="en-GB" sz="2000" b="1" dirty="0">
                <a:latin typeface="Courier New Bold" panose="02070309020205020404"/>
              </a:rPr>
              <a:t>)&gt; </a:t>
            </a:r>
            <a:r>
              <a:rPr lang="en-GB" sz="2000" b="1" dirty="0" err="1">
                <a:latin typeface="Courier New Bold" panose="02070309020205020404"/>
              </a:rPr>
              <a:t>foo_wrapper</a:t>
            </a:r>
            <a:r>
              <a:rPr lang="en-GB" sz="2000" b="1" dirty="0">
                <a:latin typeface="Courier New Bold" panose="02070309020205020404"/>
              </a:rPr>
              <a:t>(foo);</a:t>
            </a:r>
            <a:endParaRPr lang="en-GB" sz="2000" b="1" dirty="0">
              <a:latin typeface="Courier New Bold" panose="02070309020205020404"/>
            </a:endParaRPr>
          </a:p>
          <a:p>
            <a:pPr marL="0" indent="0">
              <a:buNone/>
            </a:pPr>
            <a:r>
              <a:rPr lang="en-GB" sz="2000" b="1" dirty="0">
                <a:latin typeface="Courier New Bold" panose="02070309020205020404"/>
              </a:rPr>
              <a:t> </a:t>
            </a:r>
            <a:endParaRPr lang="en-GB" sz="2000" b="1" dirty="0">
              <a:latin typeface="Courier New Bold" panose="02070309020205020404"/>
            </a:endParaRPr>
          </a:p>
          <a:p>
            <a:pPr marL="0" indent="0">
              <a:buNone/>
            </a:pPr>
            <a:r>
              <a:rPr lang="en-GB" sz="2000" b="1" dirty="0" err="1">
                <a:solidFill>
                  <a:schemeClr val="tx2">
                    <a:lumMod val="75000"/>
                  </a:schemeClr>
                </a:solidFill>
                <a:latin typeface="Courier New Bold" panose="02070309020205020404"/>
              </a:rPr>
              <a:t>struct</a:t>
            </a:r>
            <a:r>
              <a:rPr lang="en-GB" sz="2000" b="1" dirty="0">
                <a:solidFill>
                  <a:schemeClr val="tx2">
                    <a:lumMod val="75000"/>
                  </a:schemeClr>
                </a:solidFill>
                <a:latin typeface="Courier New Bold" panose="02070309020205020404"/>
              </a:rPr>
              <a:t> </a:t>
            </a:r>
            <a:r>
              <a:rPr lang="en-GB" sz="2000" b="1" dirty="0">
                <a:latin typeface="Courier New Bold" panose="02070309020205020404"/>
              </a:rPr>
              <a:t>Foo </a:t>
            </a:r>
            <a:r>
              <a:rPr lang="en-GB" sz="2000" b="1" dirty="0">
                <a:solidFill>
                  <a:schemeClr val="tx1">
                    <a:lumMod val="85000"/>
                  </a:schemeClr>
                </a:solidFill>
                <a:latin typeface="Courier New Bold" panose="02070309020205020404"/>
              </a:rPr>
              <a:t>// function object</a:t>
            </a:r>
            <a:endParaRPr lang="en-GB" sz="2000" b="1" dirty="0">
              <a:solidFill>
                <a:schemeClr val="tx1">
                  <a:lumMod val="85000"/>
                </a:schemeClr>
              </a:solidFill>
              <a:latin typeface="Courier New Bold" panose="02070309020205020404"/>
            </a:endParaRPr>
          </a:p>
          <a:p>
            <a:pPr marL="0" indent="0">
              <a:buNone/>
            </a:pPr>
            <a:r>
              <a:rPr lang="en-GB" sz="2000" b="1" dirty="0">
                <a:latin typeface="Courier New Bold" panose="02070309020205020404"/>
              </a:rPr>
              <a:t>{</a:t>
            </a:r>
            <a:endParaRPr lang="en-GB" sz="2000" b="1" dirty="0">
              <a:latin typeface="Courier New Bold" panose="02070309020205020404"/>
            </a:endParaRPr>
          </a:p>
          <a:p>
            <a:pPr marL="0" indent="0">
              <a:buNone/>
            </a:pPr>
            <a:r>
              <a:rPr lang="en-GB" sz="2000" b="1" dirty="0">
                <a:latin typeface="Courier New Bold" panose="02070309020205020404"/>
              </a:rPr>
              <a:t>  </a:t>
            </a:r>
            <a:r>
              <a:rPr lang="en-GB" sz="2000" b="1" dirty="0">
                <a:solidFill>
                  <a:schemeClr val="tx2">
                    <a:lumMod val="75000"/>
                  </a:schemeClr>
                </a:solidFill>
                <a:latin typeface="Courier New Bold" panose="02070309020205020404"/>
              </a:rPr>
              <a:t>void</a:t>
            </a:r>
            <a:r>
              <a:rPr lang="en-GB" sz="2000" b="1" dirty="0">
                <a:latin typeface="Courier New Bold" panose="02070309020205020404"/>
              </a:rPr>
              <a:t> operator()(</a:t>
            </a:r>
            <a:r>
              <a:rPr lang="en-GB" sz="2000" b="1" dirty="0" err="1">
                <a:solidFill>
                  <a:schemeClr val="tx2">
                    <a:lumMod val="75000"/>
                  </a:schemeClr>
                </a:solidFill>
                <a:latin typeface="Courier New Bold" panose="02070309020205020404"/>
              </a:rPr>
              <a:t>int</a:t>
            </a:r>
            <a:r>
              <a:rPr lang="en-GB" sz="2000" b="1" dirty="0">
                <a:solidFill>
                  <a:schemeClr val="tx2">
                    <a:lumMod val="75000"/>
                  </a:schemeClr>
                </a:solidFill>
                <a:latin typeface="Courier New Bold" panose="02070309020205020404"/>
              </a:rPr>
              <a:t> </a:t>
            </a:r>
            <a:r>
              <a:rPr lang="en-GB" sz="2000" b="1" dirty="0">
                <a:latin typeface="Courier New Bold" panose="02070309020205020404"/>
              </a:rPr>
              <a:t>x)  </a:t>
            </a:r>
            <a:r>
              <a:rPr lang="en-GB" sz="2000" b="1" dirty="0" smtClean="0">
                <a:latin typeface="Courier New Bold" panose="02070309020205020404"/>
              </a:rPr>
              <a:t>{</a:t>
            </a:r>
            <a:r>
              <a:rPr lang="en-GB" sz="2000" b="1" dirty="0" smtClean="0">
                <a:solidFill>
                  <a:schemeClr val="accent2"/>
                </a:solidFill>
                <a:latin typeface="Courier New Bold" panose="02070309020205020404"/>
              </a:rPr>
              <a:t>return</a:t>
            </a:r>
            <a:r>
              <a:rPr lang="en-GB" sz="2000" b="1" dirty="0" smtClean="0">
                <a:latin typeface="Courier New Bold" panose="02070309020205020404"/>
              </a:rPr>
              <a:t> </a:t>
            </a:r>
            <a:r>
              <a:rPr lang="en-GB" sz="2000" b="1" dirty="0">
                <a:latin typeface="Courier New Bold" panose="02070309020205020404"/>
              </a:rPr>
              <a:t>x;}</a:t>
            </a:r>
            <a:endParaRPr lang="en-GB" sz="2000" b="1" dirty="0">
              <a:latin typeface="Courier New Bold" panose="02070309020205020404"/>
            </a:endParaRPr>
          </a:p>
          <a:p>
            <a:pPr marL="0" indent="0">
              <a:buNone/>
            </a:pPr>
            <a:r>
              <a:rPr lang="en-GB" sz="2000" b="1" dirty="0">
                <a:latin typeface="Courier New Bold" panose="02070309020205020404"/>
              </a:rPr>
              <a:t>};</a:t>
            </a:r>
            <a:endParaRPr lang="en-GB" sz="2000" b="1" dirty="0">
              <a:latin typeface="Courier New Bold" panose="02070309020205020404"/>
            </a:endParaRPr>
          </a:p>
          <a:p>
            <a:pPr marL="0" indent="0">
              <a:buNone/>
            </a:pPr>
            <a:r>
              <a:rPr lang="en-GB" sz="2000" b="1" dirty="0">
                <a:latin typeface="Courier New Bold" panose="02070309020205020404"/>
              </a:rPr>
              <a:t> </a:t>
            </a:r>
            <a:r>
              <a:rPr lang="en-GB" sz="2000" b="1" dirty="0" err="1" smtClean="0">
                <a:latin typeface="Courier New Bold" panose="02070309020205020404"/>
              </a:rPr>
              <a:t>std</a:t>
            </a:r>
            <a:r>
              <a:rPr lang="en-GB" sz="2000" b="1" dirty="0" smtClean="0">
                <a:latin typeface="Courier New Bold" panose="02070309020205020404"/>
              </a:rPr>
              <a:t>::</a:t>
            </a:r>
            <a:r>
              <a:rPr lang="en-GB" sz="2000" b="1" dirty="0">
                <a:latin typeface="Courier New Bold" panose="02070309020205020404"/>
              </a:rPr>
              <a:t>function&lt;</a:t>
            </a:r>
            <a:r>
              <a:rPr lang="en-GB" sz="2000" b="1" dirty="0" err="1">
                <a:solidFill>
                  <a:schemeClr val="tx2">
                    <a:lumMod val="75000"/>
                  </a:schemeClr>
                </a:solidFill>
                <a:latin typeface="Courier New Bold" panose="02070309020205020404"/>
              </a:rPr>
              <a:t>int</a:t>
            </a:r>
            <a:r>
              <a:rPr lang="en-GB" sz="2000" b="1" dirty="0">
                <a:latin typeface="Courier New Bold" panose="02070309020205020404"/>
              </a:rPr>
              <a:t> (</a:t>
            </a:r>
            <a:r>
              <a:rPr lang="en-GB" sz="2000" b="1" dirty="0" err="1">
                <a:solidFill>
                  <a:schemeClr val="tx2">
                    <a:lumMod val="75000"/>
                  </a:schemeClr>
                </a:solidFill>
                <a:latin typeface="Courier New Bold" panose="02070309020205020404"/>
              </a:rPr>
              <a:t>int</a:t>
            </a:r>
            <a:r>
              <a:rPr lang="en-GB" sz="2000" b="1" dirty="0">
                <a:latin typeface="Courier New Bold" panose="02070309020205020404"/>
              </a:rPr>
              <a:t>)&gt; </a:t>
            </a:r>
            <a:r>
              <a:rPr lang="en-GB" sz="2000" b="1" dirty="0" err="1">
                <a:latin typeface="Courier New Bold" panose="02070309020205020404"/>
              </a:rPr>
              <a:t>foo_functor</a:t>
            </a:r>
            <a:r>
              <a:rPr lang="en-GB" sz="2000" b="1" dirty="0">
                <a:latin typeface="Courier New Bold" panose="02070309020205020404"/>
              </a:rPr>
              <a:t>(Foo());</a:t>
            </a:r>
            <a:endParaRPr lang="en-GB" sz="2000" b="1" dirty="0">
              <a:latin typeface="Courier New Bold" panose="02070309020205020404"/>
            </a:endParaRPr>
          </a:p>
          <a:p>
            <a:pPr marL="0" indent="0">
              <a:buNone/>
            </a:pPr>
            <a:endParaRPr lang="en-GB" sz="2000" b="1" dirty="0">
              <a:latin typeface="Courier New Bold" panose="02070309020205020404"/>
            </a:endParaRPr>
          </a:p>
        </p:txBody>
      </p:sp>
      <p:sp>
        <p:nvSpPr>
          <p:cNvPr id="10" name="Content Placeholder 9"/>
          <p:cNvSpPr>
            <a:spLocks noGrp="1"/>
          </p:cNvSpPr>
          <p:nvPr>
            <p:ph sz="quarter" idx="4"/>
          </p:nvPr>
        </p:nvSpPr>
        <p:spPr>
          <a:xfrm>
            <a:off x="3779912" y="5373216"/>
            <a:ext cx="5220072" cy="1422692"/>
          </a:xfrm>
        </p:spPr>
        <p:txBody>
          <a:bodyPr>
            <a:normAutofit/>
          </a:bodyPr>
          <a:lstStyle/>
          <a:p>
            <a:pPr marL="0" indent="0">
              <a:buNone/>
            </a:pPr>
            <a:r>
              <a:rPr lang="en-GB" sz="2000" dirty="0" err="1" smtClean="0">
                <a:solidFill>
                  <a:schemeClr val="accent3"/>
                </a:solidFill>
                <a:latin typeface="+mj-lt"/>
              </a:rPr>
              <a:t>foo_functor</a:t>
            </a:r>
            <a:r>
              <a:rPr lang="en-GB" sz="2000" dirty="0" smtClean="0">
                <a:solidFill>
                  <a:schemeClr val="accent3"/>
                </a:solidFill>
                <a:latin typeface="+mj-lt"/>
              </a:rPr>
              <a:t> and </a:t>
            </a:r>
            <a:r>
              <a:rPr lang="en-GB" sz="2000" dirty="0" err="1" smtClean="0">
                <a:solidFill>
                  <a:schemeClr val="accent3"/>
                </a:solidFill>
                <a:latin typeface="+mj-lt"/>
              </a:rPr>
              <a:t>foo_wrapper</a:t>
            </a:r>
            <a:r>
              <a:rPr lang="en-GB" sz="2000" dirty="0" smtClean="0">
                <a:solidFill>
                  <a:schemeClr val="accent3"/>
                </a:solidFill>
                <a:latin typeface="+mj-lt"/>
              </a:rPr>
              <a:t> are basically the same but one is using a standard C like function, while the other is using a function object</a:t>
            </a:r>
            <a:endParaRPr lang="en-GB" sz="2000" dirty="0">
              <a:solidFill>
                <a:schemeClr val="accent3"/>
              </a:solidFill>
              <a:latin typeface="+mj-lt"/>
            </a:endParaRP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C++ function template: example </a:t>
            </a:r>
            <a:r>
              <a:rPr lang="en-GB" dirty="0" smtClean="0"/>
              <a:t>2</a:t>
            </a:r>
            <a:endParaRPr lang="en-GB" dirty="0"/>
          </a:p>
        </p:txBody>
      </p:sp>
      <p:sp>
        <p:nvSpPr>
          <p:cNvPr id="9" name="Text Placeholder 8"/>
          <p:cNvSpPr>
            <a:spLocks noGrp="1"/>
          </p:cNvSpPr>
          <p:nvPr>
            <p:ph type="body" idx="1"/>
          </p:nvPr>
        </p:nvSpPr>
        <p:spPr>
          <a:xfrm>
            <a:off x="457200" y="1268760"/>
            <a:ext cx="8291264" cy="906115"/>
          </a:xfrm>
        </p:spPr>
        <p:txBody>
          <a:bodyPr>
            <a:normAutofit fontScale="85000" lnSpcReduction="20000"/>
          </a:bodyPr>
          <a:lstStyle/>
          <a:p>
            <a:r>
              <a:rPr lang="en-GB" dirty="0">
                <a:latin typeface="+mj-lt"/>
              </a:rPr>
              <a:t>What is the point of function objects?  Well they can of course contain local state, which functions cannot, they can also contain member functions and so on. A silly example might be:</a:t>
            </a:r>
            <a:endParaRPr lang="en-GB" dirty="0">
              <a:latin typeface="+mj-lt"/>
            </a:endParaRPr>
          </a:p>
        </p:txBody>
      </p:sp>
      <p:sp>
        <p:nvSpPr>
          <p:cNvPr id="10" name="Content Placeholder 9"/>
          <p:cNvSpPr>
            <a:spLocks noGrp="1"/>
          </p:cNvSpPr>
          <p:nvPr>
            <p:ph sz="half" idx="2"/>
          </p:nvPr>
        </p:nvSpPr>
        <p:spPr>
          <a:xfrm>
            <a:off x="457200" y="2174875"/>
            <a:ext cx="8291264" cy="3951288"/>
          </a:xfrm>
        </p:spPr>
        <p:txBody>
          <a:bodyPr>
            <a:normAutofit lnSpcReduction="10000"/>
          </a:bodyPr>
          <a:lstStyle/>
          <a:p>
            <a:pPr marL="0" indent="0">
              <a:buNone/>
            </a:pPr>
            <a:endParaRPr lang="en-GB" sz="2000" b="1" dirty="0" smtClean="0">
              <a:solidFill>
                <a:schemeClr val="tx2">
                  <a:lumMod val="75000"/>
                </a:schemeClr>
              </a:solidFill>
              <a:latin typeface="Courier New Bold" panose="02070309020205020404"/>
            </a:endParaRPr>
          </a:p>
          <a:p>
            <a:pPr marL="0" indent="0">
              <a:buNone/>
            </a:pPr>
            <a:r>
              <a:rPr lang="en-GB" sz="2000" b="1" dirty="0" err="1" smtClean="0">
                <a:solidFill>
                  <a:schemeClr val="tx2">
                    <a:lumMod val="75000"/>
                  </a:schemeClr>
                </a:solidFill>
                <a:latin typeface="Courier New Bold" panose="02070309020205020404"/>
              </a:rPr>
              <a:t>struct</a:t>
            </a:r>
            <a:r>
              <a:rPr lang="en-GB" sz="2000" b="1" dirty="0" smtClean="0">
                <a:solidFill>
                  <a:schemeClr val="tx2">
                    <a:lumMod val="75000"/>
                  </a:schemeClr>
                </a:solidFill>
                <a:latin typeface="Courier New Bold" panose="02070309020205020404"/>
              </a:rPr>
              <a:t> </a:t>
            </a:r>
            <a:r>
              <a:rPr lang="en-GB" sz="2000" b="1" dirty="0">
                <a:latin typeface="Courier New Bold" panose="02070309020205020404"/>
              </a:rPr>
              <a:t>Foo </a:t>
            </a:r>
            <a:r>
              <a:rPr lang="en-GB" sz="2000" b="1" dirty="0">
                <a:solidFill>
                  <a:schemeClr val="tx1">
                    <a:lumMod val="85000"/>
                  </a:schemeClr>
                </a:solidFill>
                <a:latin typeface="Courier New Bold" panose="02070309020205020404"/>
              </a:rPr>
              <a:t>// function object</a:t>
            </a:r>
            <a:endParaRPr lang="en-GB" sz="2000" b="1" dirty="0">
              <a:solidFill>
                <a:schemeClr val="tx1">
                  <a:lumMod val="85000"/>
                </a:schemeClr>
              </a:solidFill>
              <a:latin typeface="Courier New Bold" panose="02070309020205020404"/>
            </a:endParaRPr>
          </a:p>
          <a:p>
            <a:pPr marL="0" indent="0">
              <a:buNone/>
            </a:pP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a:solidFill>
                  <a:schemeClr val="tx2">
                    <a:lumMod val="75000"/>
                  </a:schemeClr>
                </a:solidFill>
                <a:latin typeface="Courier New Bold" panose="02070309020205020404"/>
              </a:rPr>
              <a:t> </a:t>
            </a:r>
            <a:r>
              <a:rPr lang="en-GB" sz="2000" b="1" dirty="0" smtClean="0">
                <a:solidFill>
                  <a:schemeClr val="tx2">
                    <a:lumMod val="75000"/>
                  </a:schemeClr>
                </a:solidFill>
                <a:latin typeface="Courier New Bold" panose="02070309020205020404"/>
              </a:rPr>
              <a:t> </a:t>
            </a:r>
            <a:r>
              <a:rPr lang="en-GB" sz="2000" b="1" dirty="0" err="1" smtClean="0">
                <a:solidFill>
                  <a:schemeClr val="tx2">
                    <a:lumMod val="75000"/>
                  </a:schemeClr>
                </a:solidFill>
                <a:latin typeface="Courier New Bold" panose="02070309020205020404"/>
              </a:rPr>
              <a:t>int</a:t>
            </a:r>
            <a:r>
              <a:rPr lang="en-GB" sz="2000" b="1" dirty="0" smtClean="0">
                <a:solidFill>
                  <a:schemeClr val="tx2">
                    <a:lumMod val="75000"/>
                  </a:schemeClr>
                </a:solidFill>
                <a:latin typeface="Courier New Bold" panose="02070309020205020404"/>
              </a:rPr>
              <a:t> </a:t>
            </a:r>
            <a:r>
              <a:rPr lang="en-GB" sz="2000" b="1" dirty="0">
                <a:latin typeface="Courier New Bold" panose="02070309020205020404"/>
              </a:rPr>
              <a:t>y_;</a:t>
            </a:r>
            <a:endParaRPr lang="en-GB" sz="2000" b="1" dirty="0">
              <a:latin typeface="Courier New Bold" panose="02070309020205020404"/>
            </a:endParaRPr>
          </a:p>
          <a:p>
            <a:pPr marL="0" indent="0">
              <a:buNone/>
            </a:pPr>
            <a:r>
              <a:rPr lang="en-GB" sz="2000" b="1" dirty="0">
                <a:latin typeface="Courier New Bold" panose="02070309020205020404"/>
              </a:rPr>
              <a:t>  </a:t>
            </a:r>
            <a:r>
              <a:rPr lang="en-GB" sz="2000" b="1" dirty="0" smtClean="0">
                <a:latin typeface="Courier New Bold" panose="02070309020205020404"/>
              </a:rPr>
              <a:t>Foo</a:t>
            </a:r>
            <a:r>
              <a:rPr lang="en-GB" sz="2000" b="1" dirty="0">
                <a:latin typeface="Courier New Bold" panose="02070309020205020404"/>
              </a:rPr>
              <a:t>() : y_(100) {}</a:t>
            </a:r>
            <a:endParaRPr lang="en-GB" sz="2000" b="1" dirty="0">
              <a:latin typeface="Courier New Bold" panose="02070309020205020404"/>
            </a:endParaRPr>
          </a:p>
          <a:p>
            <a:pPr marL="0" indent="0">
              <a:buNone/>
            </a:pPr>
            <a:r>
              <a:rPr lang="en-GB" sz="2000" b="1" dirty="0">
                <a:latin typeface="Courier New Bold" panose="02070309020205020404"/>
              </a:rPr>
              <a:t> </a:t>
            </a:r>
            <a:endParaRPr lang="en-GB" sz="2000" b="1" dirty="0">
              <a:latin typeface="Courier New Bold" panose="02070309020205020404"/>
            </a:endParaRPr>
          </a:p>
          <a:p>
            <a:pPr marL="0" indent="0">
              <a:buNone/>
            </a:pPr>
            <a:r>
              <a:rPr lang="en-GB" sz="2000" b="1" dirty="0" smtClean="0">
                <a:solidFill>
                  <a:schemeClr val="tx2">
                    <a:lumMod val="75000"/>
                  </a:schemeClr>
                </a:solidFill>
                <a:latin typeface="Courier New Bold" panose="02070309020205020404"/>
              </a:rPr>
              <a:t>  void </a:t>
            </a:r>
            <a:r>
              <a:rPr lang="en-GB" sz="2000" b="1" dirty="0">
                <a:latin typeface="Courier New Bold" panose="02070309020205020404"/>
              </a:rPr>
              <a:t>operator()(</a:t>
            </a:r>
            <a:r>
              <a:rPr lang="en-GB" sz="2000" b="1" dirty="0" err="1">
                <a:solidFill>
                  <a:schemeClr val="tx2">
                    <a:lumMod val="75000"/>
                  </a:schemeClr>
                </a:solidFill>
                <a:latin typeface="Courier New Bold" panose="02070309020205020404"/>
              </a:rPr>
              <a:t>int</a:t>
            </a:r>
            <a:r>
              <a:rPr lang="en-GB" sz="2000" b="1" dirty="0">
                <a:solidFill>
                  <a:schemeClr val="tx2">
                    <a:lumMod val="75000"/>
                  </a:schemeClr>
                </a:solidFill>
                <a:latin typeface="Courier New Bold" panose="02070309020205020404"/>
              </a:rPr>
              <a:t> </a:t>
            </a:r>
            <a:r>
              <a:rPr lang="en-GB" sz="2000" b="1" dirty="0">
                <a:latin typeface="Courier New Bold" panose="02070309020205020404"/>
              </a:rPr>
              <a:t>x) </a:t>
            </a:r>
            <a:r>
              <a:rPr lang="en-GB" sz="2000" b="1" dirty="0" smtClean="0">
                <a:latin typeface="Courier New Bold" panose="02070309020205020404"/>
              </a:rPr>
              <a:t>{ </a:t>
            </a:r>
            <a:r>
              <a:rPr lang="en-GB" sz="2000" b="1" dirty="0" smtClean="0">
                <a:solidFill>
                  <a:schemeClr val="accent2"/>
                </a:solidFill>
                <a:latin typeface="Courier New Bold" panose="02070309020205020404"/>
              </a:rPr>
              <a:t>return</a:t>
            </a:r>
            <a:r>
              <a:rPr lang="en-GB" sz="2000" b="1" dirty="0" smtClean="0">
                <a:latin typeface="Courier New Bold" panose="02070309020205020404"/>
              </a:rPr>
              <a:t> </a:t>
            </a:r>
            <a:r>
              <a:rPr lang="en-GB" sz="2000" b="1" dirty="0">
                <a:latin typeface="Courier New Bold" panose="02070309020205020404"/>
              </a:rPr>
              <a:t>x+100</a:t>
            </a:r>
            <a:r>
              <a:rPr lang="en-GB" sz="2000" b="1" dirty="0" smtClean="0">
                <a:latin typeface="Courier New Bold" panose="02070309020205020404"/>
              </a:rPr>
              <a:t>; }</a:t>
            </a:r>
            <a:endParaRPr lang="en-GB" sz="2000" b="1" dirty="0">
              <a:latin typeface="Courier New Bold" panose="02070309020205020404"/>
            </a:endParaRPr>
          </a:p>
          <a:p>
            <a:pPr marL="0" indent="0">
              <a:buNone/>
            </a:pPr>
            <a:r>
              <a:rPr lang="en-GB" sz="2000" b="1" dirty="0">
                <a:latin typeface="Courier New Bold" panose="02070309020205020404"/>
              </a:rPr>
              <a:t>};</a:t>
            </a:r>
            <a:endParaRPr lang="en-GB" sz="2000" b="1" dirty="0">
              <a:latin typeface="Courier New Bold" panose="02070309020205020404"/>
            </a:endParaRPr>
          </a:p>
          <a:p>
            <a:pPr marL="0" indent="0">
              <a:buNone/>
            </a:pPr>
            <a:r>
              <a:rPr lang="en-GB" sz="2000" b="1" dirty="0">
                <a:latin typeface="Courier New Bold" panose="02070309020205020404"/>
              </a:rPr>
              <a:t> </a:t>
            </a:r>
            <a:endParaRPr lang="en-GB" sz="2000" b="1" dirty="0">
              <a:latin typeface="Courier New Bold" panose="02070309020205020404"/>
            </a:endParaRPr>
          </a:p>
          <a:p>
            <a:pPr marL="0" indent="0">
              <a:buNone/>
            </a:pPr>
            <a:r>
              <a:rPr lang="en-GB" sz="2000" b="1" dirty="0" err="1">
                <a:latin typeface="Courier New Bold" panose="02070309020205020404"/>
              </a:rPr>
              <a:t>std</a:t>
            </a:r>
            <a:r>
              <a:rPr lang="en-GB" sz="2000" b="1" dirty="0" smtClean="0">
                <a:latin typeface="Courier New Bold" panose="02070309020205020404"/>
              </a:rPr>
              <a:t>::function&lt;</a:t>
            </a:r>
            <a:r>
              <a:rPr lang="en-GB" sz="2000" b="1" dirty="0" err="1" smtClean="0">
                <a:solidFill>
                  <a:schemeClr val="tx2">
                    <a:lumMod val="75000"/>
                  </a:schemeClr>
                </a:solidFill>
                <a:latin typeface="Courier New Bold" panose="02070309020205020404"/>
              </a:rPr>
              <a:t>int</a:t>
            </a:r>
            <a:r>
              <a:rPr lang="en-GB" sz="2000" b="1" dirty="0" smtClean="0">
                <a:latin typeface="Courier New Bold" panose="02070309020205020404"/>
              </a:rPr>
              <a:t> </a:t>
            </a:r>
            <a:r>
              <a:rPr lang="en-GB" sz="2000" b="1" dirty="0">
                <a:latin typeface="Courier New Bold" panose="02070309020205020404"/>
              </a:rPr>
              <a:t>(</a:t>
            </a:r>
            <a:r>
              <a:rPr lang="en-GB" sz="2000" b="1" dirty="0" err="1">
                <a:solidFill>
                  <a:schemeClr val="tx2">
                    <a:lumMod val="75000"/>
                  </a:schemeClr>
                </a:solidFill>
                <a:latin typeface="Courier New Bold" panose="02070309020205020404"/>
              </a:rPr>
              <a:t>int</a:t>
            </a:r>
            <a:r>
              <a:rPr lang="en-GB" sz="2000" b="1" dirty="0">
                <a:latin typeface="Courier New Bold" panose="02070309020205020404"/>
              </a:rPr>
              <a:t>)&gt; add100(Foo</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smtClean="0">
                <a:solidFill>
                  <a:schemeClr val="tx1">
                    <a:lumMod val="85000"/>
                  </a:schemeClr>
                </a:solidFill>
                <a:latin typeface="Courier New Bold" panose="02070309020205020404"/>
              </a:rPr>
              <a:t>// </a:t>
            </a:r>
            <a:r>
              <a:rPr lang="en-GB" sz="2000" b="1" dirty="0">
                <a:solidFill>
                  <a:schemeClr val="tx1">
                    <a:lumMod val="85000"/>
                  </a:schemeClr>
                </a:solidFill>
                <a:latin typeface="Courier New Bold" panose="02070309020205020404"/>
              </a:rPr>
              <a:t>function that adds 100 to its argument</a:t>
            </a:r>
            <a:endParaRPr lang="en-GB" sz="2000" b="1" dirty="0">
              <a:solidFill>
                <a:schemeClr val="tx1">
                  <a:lumMod val="85000"/>
                </a:schemeClr>
              </a:solidFill>
              <a:latin typeface="Courier New Bold" panose="02070309020205020404"/>
            </a:endParaRPr>
          </a:p>
          <a:p>
            <a:pPr marL="0" indent="0">
              <a:buNone/>
            </a:pPr>
            <a:endParaRPr lang="en-GB" sz="2000" b="1" dirty="0">
              <a:latin typeface="Courier New Bold" panose="02070309020205020404"/>
            </a:endParaRP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Python for C programmers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a:t>
            </a:r>
            <a:r>
              <a:rPr lang="en-GB" dirty="0" smtClean="0">
                <a:solidFill>
                  <a:schemeClr val="tx1"/>
                </a:solidFill>
              </a:rPr>
              <a:t>E</a:t>
            </a:r>
            <a:endParaRPr lang="en-GB" dirty="0">
              <a:solidFill>
                <a:schemeClr val="tx1"/>
              </a:solidFill>
            </a:endParaRP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Python 101</a:t>
            </a:r>
            <a:endParaRPr lang="en-GB" dirty="0"/>
          </a:p>
        </p:txBody>
      </p:sp>
      <p:sp>
        <p:nvSpPr>
          <p:cNvPr id="5" name="Content Placeholder 4"/>
          <p:cNvSpPr>
            <a:spLocks noGrp="1"/>
          </p:cNvSpPr>
          <p:nvPr>
            <p:ph idx="1"/>
          </p:nvPr>
        </p:nvSpPr>
        <p:spPr>
          <a:xfrm>
            <a:off x="107504" y="836712"/>
            <a:ext cx="8856984" cy="5760640"/>
          </a:xfrm>
        </p:spPr>
        <p:txBody>
          <a:bodyPr>
            <a:normAutofit fontScale="92500" lnSpcReduction="20000"/>
          </a:bodyPr>
          <a:lstStyle/>
          <a:p>
            <a:r>
              <a:rPr lang="en-GB" dirty="0" smtClean="0"/>
              <a:t>Python is an interpreted language, and so doesn’t need to be compiled</a:t>
            </a:r>
            <a:endParaRPr lang="en-GB" dirty="0" smtClean="0"/>
          </a:p>
          <a:p>
            <a:r>
              <a:rPr lang="en-GB" dirty="0" smtClean="0"/>
              <a:t>Python is often used as a language to glue other parts of your application together – with </a:t>
            </a:r>
            <a:r>
              <a:rPr lang="en-GB" dirty="0" err="1" smtClean="0"/>
              <a:t>OpenCL</a:t>
            </a:r>
            <a:r>
              <a:rPr lang="en-GB" dirty="0" smtClean="0"/>
              <a:t> this is great as the host code is fast to write and the heavy computation is done on your accelerator</a:t>
            </a:r>
            <a:endParaRPr lang="en-GB" dirty="0" smtClean="0"/>
          </a:p>
          <a:p>
            <a:r>
              <a:rPr lang="en-GB" dirty="0" smtClean="0"/>
              <a:t>Run your code as:</a:t>
            </a:r>
            <a:endParaRPr lang="en-GB" dirty="0" smtClean="0"/>
          </a:p>
          <a:p>
            <a:pPr lvl="1"/>
            <a:r>
              <a:rPr lang="en-GB" dirty="0"/>
              <a:t>p</a:t>
            </a:r>
            <a:r>
              <a:rPr lang="en-GB" dirty="0" smtClean="0"/>
              <a:t>ython file.py</a:t>
            </a:r>
            <a:endParaRPr lang="en-GB" dirty="0" smtClean="0"/>
          </a:p>
          <a:p>
            <a:r>
              <a:rPr lang="en-GB" dirty="0" smtClean="0"/>
              <a:t>No curly braces – indent consistently to define blocks of code</a:t>
            </a:r>
            <a:endParaRPr lang="en-GB" dirty="0" smtClean="0"/>
          </a:p>
          <a:p>
            <a:r>
              <a:rPr lang="en-GB" dirty="0" smtClean="0"/>
              <a:t>Print to </a:t>
            </a:r>
            <a:r>
              <a:rPr lang="en-GB" dirty="0" err="1" smtClean="0"/>
              <a:t>stdout</a:t>
            </a:r>
            <a:r>
              <a:rPr lang="en-GB" dirty="0" smtClean="0"/>
              <a:t> with print – it will try it’s best to format variables:</a:t>
            </a:r>
            <a:endParaRPr lang="en-GB" dirty="0" smtClean="0"/>
          </a:p>
          <a:p>
            <a:pPr marL="457200" lvl="1" indent="0">
              <a:buNone/>
            </a:pPr>
            <a:r>
              <a:rPr lang="en-GB" b="1" dirty="0">
                <a:latin typeface="Courier New Bold" panose="02070309020205020404"/>
              </a:rPr>
              <a:t>p</a:t>
            </a:r>
            <a:r>
              <a:rPr lang="en-GB" b="1" dirty="0" smtClean="0">
                <a:latin typeface="Courier New Bold" panose="02070309020205020404"/>
              </a:rPr>
              <a:t>rint ‘a =‘, a, ‘and b =‘, b</a:t>
            </a:r>
            <a:endParaRPr lang="en-GB" b="1" dirty="0">
              <a:latin typeface="Courier New Bold" panose="02070309020205020404"/>
            </a:endParaRP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Comments, variables and includes</a:t>
            </a:r>
            <a:endParaRPr lang="en-GB" dirty="0"/>
          </a:p>
        </p:txBody>
      </p:sp>
      <p:sp>
        <p:nvSpPr>
          <p:cNvPr id="5" name="Content Placeholder 4"/>
          <p:cNvSpPr>
            <a:spLocks noGrp="1"/>
          </p:cNvSpPr>
          <p:nvPr>
            <p:ph idx="1"/>
          </p:nvPr>
        </p:nvSpPr>
        <p:spPr>
          <a:xfrm>
            <a:off x="107504" y="1600200"/>
            <a:ext cx="8856984" cy="5141168"/>
          </a:xfrm>
        </p:spPr>
        <p:txBody>
          <a:bodyPr>
            <a:normAutofit fontScale="77500" lnSpcReduction="20000"/>
          </a:bodyPr>
          <a:lstStyle/>
          <a:p>
            <a:r>
              <a:rPr lang="en-GB" dirty="0" smtClean="0"/>
              <a:t>A comment is prefixed with the hash</a:t>
            </a:r>
            <a:endParaRPr lang="en-GB" dirty="0" smtClean="0"/>
          </a:p>
          <a:p>
            <a:pPr marL="457200" lvl="1" indent="0">
              <a:buNone/>
            </a:pPr>
            <a:r>
              <a:rPr lang="en-GB" b="1" dirty="0" smtClean="0">
                <a:solidFill>
                  <a:schemeClr val="tx1">
                    <a:lumMod val="85000"/>
                  </a:schemeClr>
                </a:solidFill>
                <a:latin typeface="Courier New Bold" panose="02070309020205020404"/>
              </a:rPr>
              <a:t># this is a comment</a:t>
            </a:r>
            <a:endParaRPr lang="en-GB" b="1" dirty="0" smtClean="0">
              <a:solidFill>
                <a:schemeClr val="tx1">
                  <a:lumMod val="85000"/>
                </a:schemeClr>
              </a:solidFill>
              <a:latin typeface="Courier New Bold" panose="02070309020205020404"/>
            </a:endParaRPr>
          </a:p>
          <a:p>
            <a:r>
              <a:rPr lang="en-GB" dirty="0" err="1" smtClean="0"/>
              <a:t>Initilize</a:t>
            </a:r>
            <a:r>
              <a:rPr lang="en-GB" dirty="0" smtClean="0"/>
              <a:t> variables as you go – no need for a type</a:t>
            </a:r>
            <a:endParaRPr lang="en-GB" dirty="0" smtClean="0"/>
          </a:p>
          <a:p>
            <a:pPr marL="457200" lvl="1" indent="0">
              <a:buNone/>
            </a:pPr>
            <a:r>
              <a:rPr lang="en-GB" b="1" dirty="0" smtClean="0">
                <a:latin typeface="Courier New Bold" panose="02070309020205020404"/>
              </a:rPr>
              <a:t>N = 1024</a:t>
            </a:r>
            <a:endParaRPr lang="en-GB" b="1" dirty="0" smtClean="0">
              <a:latin typeface="Courier New Bold" panose="02070309020205020404"/>
            </a:endParaRPr>
          </a:p>
          <a:p>
            <a:pPr marL="457200" lvl="1" indent="0">
              <a:buNone/>
            </a:pPr>
            <a:r>
              <a:rPr lang="en-GB" b="1" dirty="0" smtClean="0">
                <a:latin typeface="Courier New Bold" panose="02070309020205020404"/>
              </a:rPr>
              <a:t>x = 5.23</a:t>
            </a:r>
            <a:endParaRPr lang="en-GB" b="1" dirty="0" smtClean="0">
              <a:latin typeface="Courier New Bold" panose="02070309020205020404"/>
            </a:endParaRPr>
          </a:p>
          <a:p>
            <a:pPr marL="457200" lvl="1" indent="0">
              <a:buNone/>
            </a:pPr>
            <a:r>
              <a:rPr lang="en-GB" b="1" dirty="0" err="1">
                <a:latin typeface="Courier New Bold" panose="02070309020205020404"/>
              </a:rPr>
              <a:t>m</a:t>
            </a:r>
            <a:r>
              <a:rPr lang="en-GB" b="1" dirty="0" err="1" smtClean="0">
                <a:latin typeface="Courier New Bold" panose="02070309020205020404"/>
              </a:rPr>
              <a:t>y_string</a:t>
            </a:r>
            <a:r>
              <a:rPr lang="en-GB" b="1" dirty="0" smtClean="0">
                <a:latin typeface="Courier New Bold" panose="02070309020205020404"/>
              </a:rPr>
              <a:t> = 'hello world'</a:t>
            </a:r>
            <a:endParaRPr lang="en-GB" b="1" dirty="0" smtClean="0">
              <a:latin typeface="Courier New Bold" panose="02070309020205020404"/>
            </a:endParaRPr>
          </a:p>
          <a:p>
            <a:r>
              <a:rPr lang="en-GB" dirty="0" smtClean="0"/>
              <a:t>Use single or double quotes for strings</a:t>
            </a:r>
            <a:endParaRPr lang="en-GB" dirty="0" smtClean="0"/>
          </a:p>
          <a:p>
            <a:pPr marL="457200" lvl="1" indent="0">
              <a:buNone/>
            </a:pPr>
            <a:r>
              <a:rPr lang="en-GB" b="1" dirty="0" smtClean="0">
                <a:latin typeface="Courier New Bold" panose="02070309020205020404"/>
              </a:rPr>
              <a:t>'this is the same'</a:t>
            </a:r>
            <a:endParaRPr lang="en-GB" b="1" dirty="0" smtClean="0">
              <a:latin typeface="Courier New Bold" panose="02070309020205020404"/>
            </a:endParaRPr>
          </a:p>
          <a:p>
            <a:pPr marL="457200" lvl="1" indent="0">
              <a:buNone/>
            </a:pPr>
            <a:r>
              <a:rPr lang="en-GB" b="1" dirty="0" smtClean="0">
                <a:latin typeface="Courier New Bold" panose="02070309020205020404"/>
              </a:rPr>
              <a:t>"as this"</a:t>
            </a:r>
            <a:endParaRPr lang="en-GB" b="1" dirty="0" smtClean="0">
              <a:latin typeface="Courier New Bold" panose="02070309020205020404"/>
            </a:endParaRPr>
          </a:p>
          <a:p>
            <a:pPr marL="457200" lvl="1" indent="0">
              <a:buNone/>
            </a:pPr>
            <a:r>
              <a:rPr lang="en-GB" b="1" dirty="0">
                <a:latin typeface="Courier New Bold" panose="02070309020205020404"/>
              </a:rPr>
              <a:t>"</a:t>
            </a:r>
            <a:r>
              <a:rPr lang="en-GB" b="1" dirty="0" smtClean="0">
                <a:latin typeface="Courier New Bold" panose="02070309020205020404"/>
              </a:rPr>
              <a:t>no need to escape 'opposite</a:t>
            </a:r>
            <a:r>
              <a:rPr lang="en-GB" b="1" dirty="0">
                <a:latin typeface="Courier New Bold" panose="02070309020205020404"/>
              </a:rPr>
              <a:t>'</a:t>
            </a:r>
            <a:r>
              <a:rPr lang="en-GB" b="1" dirty="0" smtClean="0">
                <a:latin typeface="Courier New Bold" panose="02070309020205020404"/>
              </a:rPr>
              <a:t> quotes!"</a:t>
            </a:r>
            <a:endParaRPr lang="en-GB" b="1" dirty="0" smtClean="0">
              <a:latin typeface="Courier New Bold" panose="02070309020205020404"/>
            </a:endParaRPr>
          </a:p>
          <a:p>
            <a:r>
              <a:rPr lang="en-GB" dirty="0" smtClean="0"/>
              <a:t>Also use three quotes </a:t>
            </a:r>
            <a:r>
              <a:rPr lang="en-GB" dirty="0" smtClean="0">
                <a:latin typeface="Courier New Bold" panose="02070309020205020404"/>
                <a:cs typeface="Courier New Bold" panose="02070309020205020404"/>
              </a:rPr>
              <a:t>'''</a:t>
            </a:r>
            <a:r>
              <a:rPr lang="en-GB" dirty="0" smtClean="0"/>
              <a:t> or """ for multiline strings without escaping anything!</a:t>
            </a:r>
            <a:endParaRPr lang="en-GB" dirty="0" smtClean="0"/>
          </a:p>
          <a:p>
            <a:r>
              <a:rPr lang="en-GB" dirty="0" smtClean="0"/>
              <a:t>Include additional modules and libraries with</a:t>
            </a:r>
            <a:endParaRPr lang="en-GB" dirty="0" smtClean="0"/>
          </a:p>
          <a:p>
            <a:pPr marL="457200" lvl="1" indent="0">
              <a:buNone/>
            </a:pPr>
            <a:r>
              <a:rPr lang="en-GB" b="1" dirty="0">
                <a:solidFill>
                  <a:schemeClr val="accent2"/>
                </a:solidFill>
                <a:latin typeface="Courier New Bold" panose="02070309020205020404"/>
              </a:rPr>
              <a:t>i</a:t>
            </a:r>
            <a:r>
              <a:rPr lang="en-GB" b="1" dirty="0" smtClean="0">
                <a:solidFill>
                  <a:schemeClr val="accent2"/>
                </a:solidFill>
                <a:latin typeface="Courier New Bold" panose="02070309020205020404"/>
              </a:rPr>
              <a:t>mport</a:t>
            </a:r>
            <a:r>
              <a:rPr lang="en-GB" b="1" dirty="0" smtClean="0">
                <a:latin typeface="Courier New Bold" panose="02070309020205020404"/>
              </a:rPr>
              <a:t> sys</a:t>
            </a:r>
            <a:endParaRPr lang="en-GB" b="1" dirty="0" smtClean="0">
              <a:latin typeface="Courier New Bold" panose="02070309020205020404"/>
            </a:endParaRPr>
          </a:p>
          <a:p>
            <a:endParaRPr lang="en-GB" dirty="0"/>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Conditionals</a:t>
            </a:r>
            <a:endParaRPr lang="en-GB" dirty="0"/>
          </a:p>
        </p:txBody>
      </p:sp>
      <p:sp>
        <p:nvSpPr>
          <p:cNvPr id="3" name="Content Placeholder 2"/>
          <p:cNvSpPr>
            <a:spLocks noGrp="1"/>
          </p:cNvSpPr>
          <p:nvPr>
            <p:ph idx="1"/>
          </p:nvPr>
        </p:nvSpPr>
        <p:spPr/>
        <p:txBody>
          <a:bodyPr/>
          <a:lstStyle/>
          <a:p>
            <a:pPr marL="457200" lvl="1" indent="0">
              <a:buNone/>
            </a:pPr>
            <a:r>
              <a:rPr lang="en-GB" sz="3200" b="1" dirty="0" smtClean="0">
                <a:solidFill>
                  <a:schemeClr val="accent1"/>
                </a:solidFill>
                <a:latin typeface="Courier New Bold" panose="02070309020205020404"/>
              </a:rPr>
              <a:t>if</a:t>
            </a:r>
            <a:r>
              <a:rPr lang="en-GB" sz="3200" b="1" dirty="0" smtClean="0">
                <a:latin typeface="Courier New Bold" panose="02070309020205020404"/>
              </a:rPr>
              <a:t> n == 1:</a:t>
            </a:r>
            <a:endParaRPr lang="en-GB" sz="3200" b="1" dirty="0" smtClean="0">
              <a:latin typeface="Courier New Bold" panose="02070309020205020404"/>
            </a:endParaRPr>
          </a:p>
          <a:p>
            <a:pPr marL="914400" lvl="2" indent="0">
              <a:buNone/>
            </a:pPr>
            <a:r>
              <a:rPr lang="en-GB" sz="3200" b="1" dirty="0">
                <a:solidFill>
                  <a:schemeClr val="accent2"/>
                </a:solidFill>
                <a:latin typeface="Courier New Bold" panose="02070309020205020404"/>
              </a:rPr>
              <a:t>p</a:t>
            </a:r>
            <a:r>
              <a:rPr lang="en-GB" sz="3200" b="1" dirty="0" smtClean="0">
                <a:solidFill>
                  <a:schemeClr val="accent2"/>
                </a:solidFill>
                <a:latin typeface="Courier New Bold" panose="02070309020205020404"/>
              </a:rPr>
              <a:t>rint</a:t>
            </a:r>
            <a:r>
              <a:rPr lang="en-GB" sz="3200" b="1" dirty="0" smtClean="0">
                <a:latin typeface="Courier New Bold" panose="02070309020205020404"/>
              </a:rPr>
              <a:t> ‘n was 1’</a:t>
            </a:r>
            <a:endParaRPr lang="en-GB" sz="3200" b="1" dirty="0" smtClean="0">
              <a:latin typeface="Courier New Bold" panose="02070309020205020404"/>
            </a:endParaRPr>
          </a:p>
          <a:p>
            <a:pPr marL="457200" lvl="1" indent="0">
              <a:buNone/>
            </a:pPr>
            <a:r>
              <a:rPr lang="en-GB" sz="3200" b="1" dirty="0" err="1">
                <a:solidFill>
                  <a:schemeClr val="accent1"/>
                </a:solidFill>
                <a:latin typeface="Courier New Bold" panose="02070309020205020404"/>
              </a:rPr>
              <a:t>e</a:t>
            </a:r>
            <a:r>
              <a:rPr lang="en-GB" sz="3200" b="1" dirty="0" err="1" smtClean="0">
                <a:solidFill>
                  <a:schemeClr val="accent1"/>
                </a:solidFill>
                <a:latin typeface="Courier New Bold" panose="02070309020205020404"/>
              </a:rPr>
              <a:t>lif</a:t>
            </a:r>
            <a:r>
              <a:rPr lang="en-GB" sz="3200" b="1" dirty="0" smtClean="0">
                <a:latin typeface="Courier New Bold" panose="02070309020205020404"/>
              </a:rPr>
              <a:t> n == 2 </a:t>
            </a:r>
            <a:r>
              <a:rPr lang="en-GB" sz="3200" b="1" dirty="0" smtClean="0">
                <a:solidFill>
                  <a:schemeClr val="accent3"/>
                </a:solidFill>
                <a:latin typeface="Courier New Bold" panose="02070309020205020404"/>
              </a:rPr>
              <a:t>or</a:t>
            </a:r>
            <a:r>
              <a:rPr lang="en-GB" sz="3200" b="1" dirty="0" smtClean="0">
                <a:latin typeface="Courier New Bold" panose="02070309020205020404"/>
              </a:rPr>
              <a:t> n == 3:</a:t>
            </a:r>
            <a:endParaRPr lang="en-GB" sz="3200" b="1" dirty="0" smtClean="0">
              <a:latin typeface="Courier New Bold" panose="02070309020205020404"/>
            </a:endParaRPr>
          </a:p>
          <a:p>
            <a:pPr marL="914400" lvl="2" indent="0">
              <a:buNone/>
            </a:pPr>
            <a:r>
              <a:rPr lang="en-GB" sz="3200" b="1" dirty="0">
                <a:solidFill>
                  <a:schemeClr val="accent2"/>
                </a:solidFill>
                <a:latin typeface="Courier New Bold" panose="02070309020205020404"/>
              </a:rPr>
              <a:t>p</a:t>
            </a:r>
            <a:r>
              <a:rPr lang="en-GB" sz="3200" b="1" dirty="0" smtClean="0">
                <a:solidFill>
                  <a:schemeClr val="accent2"/>
                </a:solidFill>
                <a:latin typeface="Courier New Bold" panose="02070309020205020404"/>
              </a:rPr>
              <a:t>rint</a:t>
            </a:r>
            <a:r>
              <a:rPr lang="en-GB" sz="3200" b="1" dirty="0" smtClean="0">
                <a:latin typeface="Courier New Bold" panose="02070309020205020404"/>
              </a:rPr>
              <a:t> ‘n was 2 or 3’</a:t>
            </a:r>
            <a:endParaRPr lang="en-GB" sz="3200" b="1" dirty="0" smtClean="0">
              <a:latin typeface="Courier New Bold" panose="02070309020205020404"/>
            </a:endParaRPr>
          </a:p>
          <a:p>
            <a:pPr marL="514350" lvl="1" indent="0">
              <a:buNone/>
            </a:pPr>
            <a:r>
              <a:rPr lang="en-GB" sz="3200" b="1" dirty="0">
                <a:solidFill>
                  <a:schemeClr val="accent1"/>
                </a:solidFill>
                <a:latin typeface="Courier New Bold" panose="02070309020205020404"/>
              </a:rPr>
              <a:t>e</a:t>
            </a:r>
            <a:r>
              <a:rPr lang="en-GB" sz="3200" b="1" dirty="0" smtClean="0">
                <a:solidFill>
                  <a:schemeClr val="accent1"/>
                </a:solidFill>
                <a:latin typeface="Courier New Bold" panose="02070309020205020404"/>
              </a:rPr>
              <a:t>lse</a:t>
            </a:r>
            <a:r>
              <a:rPr lang="en-GB" sz="3200" b="1" dirty="0" smtClean="0">
                <a:latin typeface="Courier New Bold" panose="02070309020205020404"/>
              </a:rPr>
              <a:t>:</a:t>
            </a:r>
            <a:endParaRPr lang="en-GB" sz="3200" b="1" dirty="0" smtClean="0">
              <a:latin typeface="Courier New Bold" panose="02070309020205020404"/>
            </a:endParaRPr>
          </a:p>
          <a:p>
            <a:pPr marL="514350" lvl="1" indent="0">
              <a:buNone/>
            </a:pPr>
            <a:r>
              <a:rPr lang="en-GB" sz="3200" b="1" dirty="0">
                <a:latin typeface="Courier New Bold" panose="02070309020205020404"/>
              </a:rPr>
              <a:t>	</a:t>
            </a:r>
            <a:r>
              <a:rPr lang="en-GB" sz="3200" b="1" dirty="0" smtClean="0">
                <a:solidFill>
                  <a:schemeClr val="accent2"/>
                </a:solidFill>
                <a:latin typeface="Courier New Bold" panose="02070309020205020404"/>
              </a:rPr>
              <a:t>print</a:t>
            </a:r>
            <a:r>
              <a:rPr lang="en-GB" sz="3200" b="1" dirty="0" smtClean="0">
                <a:latin typeface="Courier New Bold" panose="02070309020205020404"/>
              </a:rPr>
              <a:t> ‘n was’, n</a:t>
            </a:r>
            <a:endParaRPr lang="en-GB" sz="3200" b="1" dirty="0" smtClean="0">
              <a:latin typeface="Courier New Bold" panose="02070309020205020404"/>
            </a:endParaRPr>
          </a:p>
          <a:p>
            <a:pPr lvl="2"/>
            <a:endParaRPr lang="en-GB" b="1" dirty="0" smtClean="0">
              <a:latin typeface="Courier New Bold" panose="02070309020205020404"/>
            </a:endParaRPr>
          </a:p>
          <a:p>
            <a:pPr lvl="1"/>
            <a:endParaRPr lang="en-GB" b="1"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smtClean="0"/>
              <a:t>OpenCL Platform Example</a:t>
            </a:r>
            <a:br>
              <a:rPr lang="en-GB" sz="3600" dirty="0" smtClean="0"/>
            </a:br>
            <a:r>
              <a:rPr lang="en-GB" sz="3600" dirty="0" smtClean="0"/>
              <a:t>(One node, two CPU sockets, two GPUs)</a:t>
            </a:r>
            <a:endParaRPr lang="en-GB" sz="3600" dirty="0"/>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smtClean="0">
                <a:solidFill>
                  <a:schemeClr val="accent2"/>
                </a:solidFill>
              </a:rPr>
              <a:t>CPUs:</a:t>
            </a:r>
            <a:endParaRPr lang="en-GB" sz="2800" dirty="0">
              <a:solidFill>
                <a:schemeClr val="accent2"/>
              </a:solidFill>
            </a:endParaRP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smtClean="0"/>
              <a:t>Treated </a:t>
            </a:r>
            <a:r>
              <a:rPr lang="en-GB" dirty="0"/>
              <a:t>as one OpenCL device</a:t>
            </a:r>
            <a:endParaRPr lang="en-GB" dirty="0"/>
          </a:p>
          <a:p>
            <a:pPr lvl="1"/>
            <a:r>
              <a:rPr lang="en-GB" dirty="0" smtClean="0"/>
              <a:t>One CU per core</a:t>
            </a:r>
            <a:endParaRPr lang="en-GB" dirty="0"/>
          </a:p>
          <a:p>
            <a:pPr lvl="1"/>
            <a:r>
              <a:rPr lang="en-GB" dirty="0" smtClean="0"/>
              <a:t>1 PE </a:t>
            </a:r>
            <a:r>
              <a:rPr lang="en-GB" dirty="0"/>
              <a:t>per </a:t>
            </a:r>
            <a:r>
              <a:rPr lang="en-GB" dirty="0" smtClean="0"/>
              <a:t>CU, or if PEs mapped to SIMD lanes, </a:t>
            </a:r>
            <a:r>
              <a:rPr lang="en-GB" i="1" dirty="0" smtClean="0"/>
              <a:t>n</a:t>
            </a:r>
            <a:r>
              <a:rPr lang="en-GB" dirty="0" smtClean="0"/>
              <a:t> PEs per CU, where </a:t>
            </a:r>
            <a:r>
              <a:rPr lang="en-GB" i="1" dirty="0" smtClean="0"/>
              <a:t>n</a:t>
            </a:r>
            <a:r>
              <a:rPr lang="en-GB" dirty="0" smtClean="0"/>
              <a:t> matches the SIMD width</a:t>
            </a:r>
            <a:endParaRPr lang="en-GB" dirty="0"/>
          </a:p>
          <a:p>
            <a:r>
              <a:rPr lang="en-GB" dirty="0"/>
              <a:t>Remember:</a:t>
            </a:r>
            <a:endParaRPr lang="en-GB" dirty="0"/>
          </a:p>
          <a:p>
            <a:pPr lvl="1"/>
            <a:r>
              <a:rPr lang="en-GB" dirty="0"/>
              <a:t>the CPU will also have to be its own host!</a:t>
            </a:r>
            <a:endParaRPr lang="en-GB" dirty="0"/>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smtClean="0">
                <a:solidFill>
                  <a:schemeClr val="accent2"/>
                </a:solidFill>
              </a:rPr>
              <a:t>GPUs:</a:t>
            </a:r>
            <a:endParaRPr lang="en-GB" sz="2800" dirty="0">
              <a:solidFill>
                <a:schemeClr val="accent2"/>
              </a:solidFill>
            </a:endParaRP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smtClean="0"/>
              <a:t>Each </a:t>
            </a:r>
            <a:r>
              <a:rPr lang="en-GB" sz="2200" dirty="0"/>
              <a:t>GPU is a separate OpenCL device</a:t>
            </a:r>
            <a:endParaRPr lang="en-GB" sz="2200" dirty="0"/>
          </a:p>
          <a:p>
            <a:r>
              <a:rPr lang="en-GB" sz="2200" dirty="0"/>
              <a:t>Can use CPU and </a:t>
            </a:r>
            <a:r>
              <a:rPr lang="en-GB" sz="2200" dirty="0" smtClean="0"/>
              <a:t>all GPU </a:t>
            </a:r>
            <a:r>
              <a:rPr lang="en-GB" sz="2200" dirty="0"/>
              <a:t>devices </a:t>
            </a:r>
            <a:r>
              <a:rPr lang="en-GB" sz="2200" dirty="0" smtClean="0"/>
              <a:t>concurrently through OpenCL</a:t>
            </a:r>
            <a:endParaRPr lang="en-GB" sz="2200" dirty="0"/>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dirty="0" smtClean="0">
                <a:solidFill>
                  <a:schemeClr val="accent1"/>
                </a:solidFill>
              </a:rPr>
              <a:t>CU = Compute Unit; PE = Processing Element</a:t>
            </a:r>
            <a:endParaRPr lang="en-GB" sz="2400" b="1" dirty="0" smtClean="0">
              <a:solidFill>
                <a:schemeClr val="accent1"/>
              </a:solidFill>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Loops</a:t>
            </a:r>
            <a:endParaRPr lang="en-GB" dirty="0"/>
          </a:p>
        </p:txBody>
      </p:sp>
      <p:sp>
        <p:nvSpPr>
          <p:cNvPr id="4" name="Content Placeholder 3"/>
          <p:cNvSpPr>
            <a:spLocks noGrp="1"/>
          </p:cNvSpPr>
          <p:nvPr>
            <p:ph idx="1"/>
          </p:nvPr>
        </p:nvSpPr>
        <p:spPr>
          <a:xfrm>
            <a:off x="1691680" y="1556792"/>
            <a:ext cx="6552728" cy="5069160"/>
          </a:xfrm>
        </p:spPr>
        <p:txBody>
          <a:bodyPr>
            <a:normAutofit fontScale="85000" lnSpcReduction="20000"/>
          </a:bodyPr>
          <a:lstStyle/>
          <a:p>
            <a:pPr marL="0" indent="0">
              <a:buNone/>
            </a:pPr>
            <a:r>
              <a:rPr lang="en-GB" b="1" dirty="0" smtClean="0">
                <a:solidFill>
                  <a:schemeClr val="tx1">
                    <a:lumMod val="85000"/>
                  </a:schemeClr>
                </a:solidFill>
                <a:latin typeface="Courier New Bold" panose="02070309020205020404"/>
              </a:rPr>
              <a:t># loop from 0 to 1023</a:t>
            </a:r>
            <a:endParaRPr lang="en-GB" b="1" dirty="0" smtClean="0">
              <a:solidFill>
                <a:schemeClr val="tx1">
                  <a:lumMod val="85000"/>
                </a:schemeClr>
              </a:solidFill>
              <a:latin typeface="Courier New Bold" panose="02070309020205020404"/>
            </a:endParaRPr>
          </a:p>
          <a:p>
            <a:pPr marL="0" indent="0">
              <a:buNone/>
            </a:pPr>
            <a:r>
              <a:rPr lang="en-GB" b="1" dirty="0" smtClean="0">
                <a:solidFill>
                  <a:schemeClr val="accent1"/>
                </a:solidFill>
                <a:latin typeface="Courier New Bold" panose="02070309020205020404"/>
              </a:rPr>
              <a:t>for</a:t>
            </a:r>
            <a:r>
              <a:rPr lang="en-GB" b="1" dirty="0" smtClean="0">
                <a:latin typeface="Courier New Bold" panose="02070309020205020404"/>
              </a:rPr>
              <a:t> </a:t>
            </a:r>
            <a:r>
              <a:rPr lang="en-GB" b="1" dirty="0" err="1" smtClean="0">
                <a:latin typeface="Courier New Bold" panose="02070309020205020404"/>
              </a:rPr>
              <a:t>i</a:t>
            </a:r>
            <a:r>
              <a:rPr lang="en-GB" b="1" dirty="0" smtClean="0">
                <a:latin typeface="Courier New Bold" panose="02070309020205020404"/>
              </a:rPr>
              <a:t> </a:t>
            </a:r>
            <a:r>
              <a:rPr lang="en-GB" b="1" dirty="0" smtClean="0">
                <a:solidFill>
                  <a:schemeClr val="accent1"/>
                </a:solidFill>
                <a:latin typeface="Courier New Bold" panose="02070309020205020404"/>
              </a:rPr>
              <a:t>in</a:t>
            </a:r>
            <a:r>
              <a:rPr lang="en-GB" b="1" dirty="0" smtClean="0">
                <a:latin typeface="Courier New Bold" panose="02070309020205020404"/>
              </a:rPr>
              <a:t> range(1024):</a:t>
            </a:r>
            <a:endParaRPr lang="en-GB" b="1" dirty="0" smtClean="0">
              <a:latin typeface="Courier New Bold" panose="02070309020205020404"/>
            </a:endParaRPr>
          </a:p>
          <a:p>
            <a:pPr marL="0" indent="0">
              <a:buNone/>
            </a:pPr>
            <a:r>
              <a:rPr lang="en-GB" b="1" dirty="0">
                <a:latin typeface="Courier New Bold" panose="02070309020205020404"/>
              </a:rPr>
              <a:t>	</a:t>
            </a:r>
            <a:r>
              <a:rPr lang="en-GB" b="1" dirty="0" smtClean="0">
                <a:latin typeface="Courier New Bold" panose="02070309020205020404"/>
              </a:rPr>
              <a:t>print </a:t>
            </a:r>
            <a:r>
              <a:rPr lang="en-GB" b="1" dirty="0" err="1" smtClean="0">
                <a:latin typeface="Courier New Bold" panose="02070309020205020404"/>
              </a:rPr>
              <a:t>i</a:t>
            </a:r>
            <a:endParaRPr lang="en-GB" b="1" dirty="0">
              <a:latin typeface="Courier New Bold" panose="02070309020205020404"/>
            </a:endParaRPr>
          </a:p>
          <a:p>
            <a:pPr marL="0" indent="0">
              <a:buNone/>
            </a:pPr>
            <a:endParaRPr lang="en-GB" b="1" dirty="0" smtClean="0">
              <a:latin typeface="Courier New Bold" panose="02070309020205020404"/>
            </a:endParaRPr>
          </a:p>
          <a:p>
            <a:pPr marL="0" indent="0">
              <a:buNone/>
            </a:pPr>
            <a:r>
              <a:rPr lang="en-GB" b="1" dirty="0" smtClean="0">
                <a:solidFill>
                  <a:schemeClr val="tx1">
                    <a:lumMod val="85000"/>
                  </a:schemeClr>
                </a:solidFill>
                <a:latin typeface="Courier New Bold" panose="02070309020205020404"/>
              </a:rPr>
              <a:t># iterate through an array</a:t>
            </a:r>
            <a:endParaRPr lang="en-GB" b="1" dirty="0" smtClean="0">
              <a:solidFill>
                <a:schemeClr val="tx1">
                  <a:lumMod val="85000"/>
                </a:schemeClr>
              </a:solidFill>
              <a:latin typeface="Courier New Bold" panose="02070309020205020404"/>
            </a:endParaRPr>
          </a:p>
          <a:p>
            <a:pPr marL="0" indent="0">
              <a:buNone/>
            </a:pPr>
            <a:r>
              <a:rPr lang="en-GB" b="1" dirty="0" smtClean="0">
                <a:solidFill>
                  <a:schemeClr val="accent1"/>
                </a:solidFill>
                <a:latin typeface="Courier New Bold" panose="02070309020205020404"/>
              </a:rPr>
              <a:t>for</a:t>
            </a:r>
            <a:r>
              <a:rPr lang="en-GB" b="1" dirty="0" smtClean="0">
                <a:latin typeface="Courier New Bold" panose="02070309020205020404"/>
              </a:rPr>
              <a:t> x </a:t>
            </a:r>
            <a:r>
              <a:rPr lang="en-GB" b="1" dirty="0" smtClean="0">
                <a:solidFill>
                  <a:schemeClr val="accent1"/>
                </a:solidFill>
                <a:latin typeface="Courier New Bold" panose="02070309020205020404"/>
              </a:rPr>
              <a:t>in</a:t>
            </a:r>
            <a:r>
              <a:rPr lang="en-GB" b="1" dirty="0" smtClean="0">
                <a:latin typeface="Courier New Bold" panose="02070309020205020404"/>
              </a:rPr>
              <a:t> </a:t>
            </a:r>
            <a:r>
              <a:rPr lang="en-GB" b="1" dirty="0" err="1" smtClean="0">
                <a:latin typeface="Courier New Bold" panose="02070309020205020404"/>
              </a:rPr>
              <a:t>my_array</a:t>
            </a:r>
            <a:r>
              <a:rPr lang="en-GB" b="1" dirty="0" smtClean="0">
                <a:latin typeface="Courier New Bold" panose="02070309020205020404"/>
              </a:rPr>
              <a:t>:</a:t>
            </a:r>
            <a:endParaRPr lang="en-GB" b="1" dirty="0" smtClean="0">
              <a:latin typeface="Courier New Bold" panose="02070309020205020404"/>
            </a:endParaRPr>
          </a:p>
          <a:p>
            <a:pPr marL="0" indent="0">
              <a:buNone/>
            </a:pPr>
            <a:r>
              <a:rPr lang="en-GB" b="1" dirty="0">
                <a:latin typeface="Courier New Bold" panose="02070309020205020404"/>
              </a:rPr>
              <a:t>	</a:t>
            </a:r>
            <a:r>
              <a:rPr lang="en-GB" b="1" dirty="0" smtClean="0">
                <a:latin typeface="Courier New Bold" panose="02070309020205020404"/>
              </a:rPr>
              <a:t>x += 1</a:t>
            </a:r>
            <a:endParaRPr lang="en-GB" b="1" dirty="0" smtClean="0">
              <a:latin typeface="Courier New Bold" panose="02070309020205020404"/>
            </a:endParaRPr>
          </a:p>
          <a:p>
            <a:pPr marL="0" indent="0">
              <a:buNone/>
            </a:pPr>
            <a:endParaRPr lang="en-GB" b="1" dirty="0" smtClean="0">
              <a:latin typeface="Courier New Bold" panose="02070309020205020404"/>
            </a:endParaRPr>
          </a:p>
          <a:p>
            <a:pPr marL="0" indent="0">
              <a:buNone/>
            </a:pPr>
            <a:r>
              <a:rPr lang="en-GB" b="1" dirty="0" smtClean="0">
                <a:solidFill>
                  <a:schemeClr val="tx1">
                    <a:lumMod val="85000"/>
                  </a:schemeClr>
                </a:solidFill>
                <a:latin typeface="Courier New Bold" panose="02070309020205020404"/>
              </a:rPr>
              <a:t># same as the first one</a:t>
            </a:r>
            <a:endParaRPr lang="en-GB" b="1" dirty="0" smtClean="0">
              <a:solidFill>
                <a:schemeClr val="tx1">
                  <a:lumMod val="85000"/>
                </a:schemeClr>
              </a:solidFill>
              <a:latin typeface="Courier New Bold" panose="02070309020205020404"/>
            </a:endParaRPr>
          </a:p>
          <a:p>
            <a:pPr marL="0" indent="0">
              <a:buNone/>
            </a:pPr>
            <a:r>
              <a:rPr lang="en-GB" b="1" dirty="0">
                <a:solidFill>
                  <a:schemeClr val="accent1"/>
                </a:solidFill>
                <a:latin typeface="Courier New Bold" panose="02070309020205020404"/>
              </a:rPr>
              <a:t>w</a:t>
            </a:r>
            <a:r>
              <a:rPr lang="en-GB" b="1" dirty="0" smtClean="0">
                <a:solidFill>
                  <a:schemeClr val="accent1"/>
                </a:solidFill>
                <a:latin typeface="Courier New Bold" panose="02070309020205020404"/>
              </a:rPr>
              <a:t>hile</a:t>
            </a:r>
            <a:r>
              <a:rPr lang="en-GB" b="1" dirty="0" smtClean="0">
                <a:latin typeface="Courier New Bold" panose="02070309020205020404"/>
              </a:rPr>
              <a:t> </a:t>
            </a:r>
            <a:r>
              <a:rPr lang="en-GB" b="1" dirty="0" err="1" smtClean="0">
                <a:latin typeface="Courier New Bold" panose="02070309020205020404"/>
              </a:rPr>
              <a:t>i</a:t>
            </a:r>
            <a:r>
              <a:rPr lang="en-GB" b="1" dirty="0" smtClean="0">
                <a:latin typeface="Courier New Bold" panose="02070309020205020404"/>
              </a:rPr>
              <a:t> &lt; 1024:</a:t>
            </a:r>
            <a:endParaRPr lang="en-GB" b="1" dirty="0" smtClean="0">
              <a:latin typeface="Courier New Bold" panose="02070309020205020404"/>
            </a:endParaRPr>
          </a:p>
          <a:p>
            <a:pPr marL="0" indent="0">
              <a:buNone/>
            </a:pPr>
            <a:r>
              <a:rPr lang="en-GB" b="1" dirty="0">
                <a:latin typeface="Courier New Bold" panose="02070309020205020404"/>
              </a:rPr>
              <a:t>	</a:t>
            </a:r>
            <a:r>
              <a:rPr lang="en-GB" b="1" dirty="0" smtClean="0">
                <a:latin typeface="Courier New Bold" panose="02070309020205020404"/>
              </a:rPr>
              <a:t>print </a:t>
            </a:r>
            <a:r>
              <a:rPr lang="en-GB" b="1" dirty="0" err="1" smtClean="0">
                <a:latin typeface="Courier New Bold" panose="02070309020205020404"/>
              </a:rPr>
              <a:t>i</a:t>
            </a:r>
            <a:endParaRPr lang="en-GB" b="1" dirty="0" smtClean="0">
              <a:latin typeface="Courier New Bold" panose="02070309020205020404"/>
            </a:endParaRPr>
          </a:p>
          <a:p>
            <a:pPr marL="0" indent="0">
              <a:buNone/>
            </a:pPr>
            <a:r>
              <a:rPr lang="en-GB" b="1" dirty="0">
                <a:latin typeface="Courier New Bold" panose="02070309020205020404"/>
              </a:rPr>
              <a:t>	i</a:t>
            </a:r>
            <a:r>
              <a:rPr lang="en-GB" b="1" dirty="0" smtClean="0">
                <a:latin typeface="Courier New Bold" panose="02070309020205020404"/>
              </a:rPr>
              <a:t> += 1</a:t>
            </a:r>
            <a:endParaRPr lang="en-GB" b="1"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Functions and classes</a:t>
            </a:r>
            <a:endParaRPr lang="en-GB" dirty="0"/>
          </a:p>
        </p:txBody>
      </p:sp>
      <p:sp>
        <p:nvSpPr>
          <p:cNvPr id="3" name="Content Placeholder 2"/>
          <p:cNvSpPr>
            <a:spLocks noGrp="1"/>
          </p:cNvSpPr>
          <p:nvPr>
            <p:ph idx="1"/>
          </p:nvPr>
        </p:nvSpPr>
        <p:spPr>
          <a:xfrm>
            <a:off x="457200" y="1600200"/>
            <a:ext cx="8229600" cy="5069160"/>
          </a:xfrm>
        </p:spPr>
        <p:txBody>
          <a:bodyPr>
            <a:normAutofit lnSpcReduction="10000"/>
          </a:bodyPr>
          <a:lstStyle/>
          <a:p>
            <a:r>
              <a:rPr lang="en-GB" dirty="0" smtClean="0"/>
              <a:t>Define a function with the </a:t>
            </a:r>
            <a:r>
              <a:rPr lang="en-GB" dirty="0" err="1" smtClean="0">
                <a:solidFill>
                  <a:schemeClr val="accent1"/>
                </a:solidFill>
              </a:rPr>
              <a:t>def</a:t>
            </a:r>
            <a:r>
              <a:rPr lang="en-GB" dirty="0" smtClean="0">
                <a:solidFill>
                  <a:schemeClr val="accent1"/>
                </a:solidFill>
              </a:rPr>
              <a:t> </a:t>
            </a:r>
            <a:r>
              <a:rPr lang="en-GB" dirty="0" smtClean="0"/>
              <a:t>keyword</a:t>
            </a:r>
            <a:endParaRPr lang="en-GB" dirty="0" smtClean="0"/>
          </a:p>
          <a:p>
            <a:pPr marL="457200" lvl="1" indent="0">
              <a:buNone/>
            </a:pPr>
            <a:r>
              <a:rPr lang="en-GB" b="1" dirty="0" err="1">
                <a:solidFill>
                  <a:schemeClr val="accent1"/>
                </a:solidFill>
                <a:latin typeface="Courier New Bold" panose="02070309020205020404"/>
              </a:rPr>
              <a:t>d</a:t>
            </a:r>
            <a:r>
              <a:rPr lang="en-GB" b="1" dirty="0" err="1" smtClean="0">
                <a:solidFill>
                  <a:schemeClr val="accent1"/>
                </a:solidFill>
                <a:latin typeface="Courier New Bold" panose="02070309020205020404"/>
              </a:rPr>
              <a:t>ef</a:t>
            </a:r>
            <a:r>
              <a:rPr lang="en-GB" b="1" dirty="0" smtClean="0">
                <a:solidFill>
                  <a:schemeClr val="accent1"/>
                </a:solidFill>
                <a:latin typeface="Courier New Bold" panose="02070309020205020404"/>
              </a:rPr>
              <a:t> </a:t>
            </a:r>
            <a:r>
              <a:rPr lang="en-GB" b="1" dirty="0" err="1" smtClean="0">
                <a:latin typeface="Courier New Bold" panose="02070309020205020404"/>
              </a:rPr>
              <a:t>func</a:t>
            </a:r>
            <a:r>
              <a:rPr lang="en-GB" b="1" dirty="0" smtClean="0">
                <a:latin typeface="Courier New Bold" panose="02070309020205020404"/>
              </a:rPr>
              <a:t>(</a:t>
            </a:r>
            <a:r>
              <a:rPr lang="en-GB" b="1" dirty="0" err="1" smtClean="0">
                <a:latin typeface="Courier New Bold" panose="02070309020205020404"/>
              </a:rPr>
              <a:t>arg</a:t>
            </a:r>
            <a:r>
              <a:rPr lang="en-GB" b="1" dirty="0" smtClean="0">
                <a:latin typeface="Courier New Bold" panose="02070309020205020404"/>
              </a:rPr>
              <a:t>):</a:t>
            </a:r>
            <a:endParaRPr lang="en-GB" b="1" dirty="0" smtClean="0">
              <a:latin typeface="Courier New Bold" panose="02070309020205020404"/>
            </a:endParaRPr>
          </a:p>
          <a:p>
            <a:r>
              <a:rPr lang="en-GB" dirty="0" smtClean="0"/>
              <a:t>You don’t specify the types or return arguments</a:t>
            </a:r>
            <a:endParaRPr lang="en-GB" dirty="0" smtClean="0"/>
          </a:p>
          <a:p>
            <a:pPr lvl="1"/>
            <a:r>
              <a:rPr lang="en-GB" dirty="0" smtClean="0"/>
              <a:t>you just return what you like</a:t>
            </a:r>
            <a:endParaRPr lang="en-GB" dirty="0"/>
          </a:p>
          <a:p>
            <a:r>
              <a:rPr lang="en-GB" dirty="0" smtClean="0"/>
              <a:t>Define a class with the </a:t>
            </a:r>
            <a:r>
              <a:rPr lang="en-GB" dirty="0" smtClean="0">
                <a:solidFill>
                  <a:schemeClr val="accent1"/>
                </a:solidFill>
              </a:rPr>
              <a:t>class</a:t>
            </a:r>
            <a:r>
              <a:rPr lang="en-GB" dirty="0" smtClean="0"/>
              <a:t> keyword</a:t>
            </a:r>
            <a:endParaRPr lang="en-GB" dirty="0" smtClean="0"/>
          </a:p>
          <a:p>
            <a:pPr marL="457200" lvl="1" indent="0">
              <a:buNone/>
            </a:pPr>
            <a:r>
              <a:rPr lang="en-GB" dirty="0">
                <a:solidFill>
                  <a:schemeClr val="accent1"/>
                </a:solidFill>
              </a:rPr>
              <a:t>c</a:t>
            </a:r>
            <a:r>
              <a:rPr lang="en-GB" dirty="0" smtClean="0">
                <a:solidFill>
                  <a:schemeClr val="accent1"/>
                </a:solidFill>
              </a:rPr>
              <a:t>lass</a:t>
            </a:r>
            <a:r>
              <a:rPr lang="en-GB" dirty="0" smtClean="0"/>
              <a:t> name:</a:t>
            </a:r>
            <a:endParaRPr lang="en-GB" dirty="0" smtClean="0"/>
          </a:p>
          <a:p>
            <a:r>
              <a:rPr lang="en-GB" dirty="0" smtClean="0"/>
              <a:t>Classes contain function definitions and variables</a:t>
            </a:r>
            <a:endParaRPr lang="en-GB" dirty="0" smtClean="0"/>
          </a:p>
          <a:p>
            <a:pPr lvl="1"/>
            <a:r>
              <a:rPr lang="en-GB" dirty="0" smtClean="0"/>
              <a:t>These are both called attributes</a:t>
            </a:r>
            <a:endParaRPr lang="en-GB" dirty="0"/>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about classes</a:t>
            </a:r>
            <a:endParaRPr lang="en-GB" dirty="0"/>
          </a:p>
        </p:txBody>
      </p:sp>
      <p:sp>
        <p:nvSpPr>
          <p:cNvPr id="3" name="Content Placeholder 2"/>
          <p:cNvSpPr>
            <a:spLocks noGrp="1"/>
          </p:cNvSpPr>
          <p:nvPr>
            <p:ph idx="1"/>
          </p:nvPr>
        </p:nvSpPr>
        <p:spPr>
          <a:xfrm>
            <a:off x="457200" y="1600200"/>
            <a:ext cx="8686800" cy="4525963"/>
          </a:xfrm>
        </p:spPr>
        <p:txBody>
          <a:bodyPr>
            <a:normAutofit fontScale="92500" lnSpcReduction="10000"/>
          </a:bodyPr>
          <a:lstStyle/>
          <a:p>
            <a:r>
              <a:rPr lang="en-GB" dirty="0" smtClean="0"/>
              <a:t>There is a lot more about classes e.g. inheritance</a:t>
            </a:r>
            <a:endParaRPr lang="en-GB" dirty="0" smtClean="0"/>
          </a:p>
          <a:p>
            <a:r>
              <a:rPr lang="en-GB" dirty="0" smtClean="0"/>
              <a:t>Python is an object-oriented language</a:t>
            </a:r>
            <a:endParaRPr lang="en-GB" dirty="0" smtClean="0"/>
          </a:p>
          <a:p>
            <a:r>
              <a:rPr lang="en-GB" dirty="0" smtClean="0"/>
              <a:t>A small example from the python tutorial:</a:t>
            </a:r>
            <a:endParaRPr lang="en-GB" dirty="0" smtClean="0"/>
          </a:p>
          <a:p>
            <a:pPr marL="0" indent="0">
              <a:buNone/>
            </a:pPr>
            <a:r>
              <a:rPr lang="en-GB" sz="2600" b="1" dirty="0" smtClean="0">
                <a:solidFill>
                  <a:schemeClr val="accent2"/>
                </a:solidFill>
                <a:latin typeface="Courier New Bold" panose="02070309020205020404"/>
              </a:rPr>
              <a:t>class</a:t>
            </a:r>
            <a:r>
              <a:rPr lang="en-GB" sz="2600" b="1" dirty="0" smtClean="0">
                <a:latin typeface="Courier New Bold" panose="02070309020205020404"/>
              </a:rPr>
              <a:t> Complex:</a:t>
            </a:r>
            <a:endParaRPr lang="en-GB" sz="2600" b="1" dirty="0" smtClean="0">
              <a:latin typeface="Courier New Bold" panose="02070309020205020404"/>
            </a:endParaRPr>
          </a:p>
          <a:p>
            <a:pPr marL="0" indent="0">
              <a:buNone/>
            </a:pPr>
            <a:r>
              <a:rPr lang="en-GB" sz="2600" b="1" dirty="0">
                <a:latin typeface="Courier New Bold" panose="02070309020205020404"/>
              </a:rPr>
              <a:t>	</a:t>
            </a:r>
            <a:r>
              <a:rPr lang="en-GB" sz="2600" b="1" dirty="0" err="1" smtClean="0">
                <a:solidFill>
                  <a:schemeClr val="accent2"/>
                </a:solidFill>
                <a:latin typeface="Courier New Bold" panose="02070309020205020404"/>
              </a:rPr>
              <a:t>def</a:t>
            </a:r>
            <a:r>
              <a:rPr lang="en-GB" sz="2600" b="1" dirty="0" smtClean="0">
                <a:solidFill>
                  <a:schemeClr val="accent2"/>
                </a:solidFill>
                <a:latin typeface="Courier New Bold" panose="02070309020205020404"/>
              </a:rPr>
              <a:t> </a:t>
            </a:r>
            <a:r>
              <a:rPr lang="en-GB" sz="2600" b="1" dirty="0" smtClean="0">
                <a:latin typeface="Courier New Bold" panose="02070309020205020404"/>
              </a:rPr>
              <a:t>__</a:t>
            </a:r>
            <a:r>
              <a:rPr lang="en-GB" sz="2600" b="1" dirty="0" err="1" smtClean="0">
                <a:latin typeface="Courier New Bold" panose="02070309020205020404"/>
              </a:rPr>
              <a:t>init</a:t>
            </a:r>
            <a:r>
              <a:rPr lang="en-GB" sz="2600" b="1" dirty="0" smtClean="0">
                <a:latin typeface="Courier New Bold" panose="02070309020205020404"/>
              </a:rPr>
              <a:t>__(</a:t>
            </a:r>
            <a:r>
              <a:rPr lang="en-GB" sz="2600" b="1" dirty="0" smtClean="0">
                <a:solidFill>
                  <a:schemeClr val="accent1"/>
                </a:solidFill>
                <a:latin typeface="Courier New Bold" panose="02070309020205020404"/>
              </a:rPr>
              <a:t>self</a:t>
            </a:r>
            <a:r>
              <a:rPr lang="en-GB" sz="2600" b="1" dirty="0" smtClean="0">
                <a:latin typeface="Courier New Bold" panose="02070309020205020404"/>
              </a:rPr>
              <a:t>, </a:t>
            </a:r>
            <a:r>
              <a:rPr lang="en-GB" sz="2600" b="1" dirty="0" err="1" smtClean="0">
                <a:latin typeface="Courier New Bold" panose="02070309020205020404"/>
              </a:rPr>
              <a:t>realpart</a:t>
            </a:r>
            <a:r>
              <a:rPr lang="en-GB" sz="2600" b="1" dirty="0" smtClean="0">
                <a:latin typeface="Courier New Bold" panose="02070309020205020404"/>
              </a:rPr>
              <a:t>, </a:t>
            </a:r>
            <a:r>
              <a:rPr lang="en-GB" sz="2600" b="1" dirty="0" err="1" smtClean="0">
                <a:latin typeface="Courier New Bold" panose="02070309020205020404"/>
              </a:rPr>
              <a:t>imagpart</a:t>
            </a:r>
            <a:r>
              <a:rPr lang="en-GB" sz="2600" b="1" dirty="0" smtClean="0">
                <a:latin typeface="Courier New Bold" panose="02070309020205020404"/>
              </a:rPr>
              <a:t>):</a:t>
            </a:r>
            <a:endParaRPr lang="en-GB" sz="2600" b="1" dirty="0" smtClean="0">
              <a:latin typeface="Courier New Bold" panose="02070309020205020404"/>
            </a:endParaRPr>
          </a:p>
          <a:p>
            <a:pPr marL="0" indent="0">
              <a:buNone/>
            </a:pPr>
            <a:r>
              <a:rPr lang="en-GB" sz="2600" b="1" dirty="0">
                <a:latin typeface="Courier New Bold" panose="02070309020205020404"/>
              </a:rPr>
              <a:t>	</a:t>
            </a:r>
            <a:r>
              <a:rPr lang="en-GB" sz="2600" b="1" dirty="0" smtClean="0">
                <a:latin typeface="Courier New Bold" panose="02070309020205020404"/>
              </a:rPr>
              <a:t>	</a:t>
            </a:r>
            <a:r>
              <a:rPr lang="en-GB" sz="2600" b="1" i="1" dirty="0" err="1" smtClean="0">
                <a:solidFill>
                  <a:schemeClr val="accent1"/>
                </a:solidFill>
                <a:latin typeface="Courier New Bold" panose="02070309020205020404"/>
              </a:rPr>
              <a:t>self</a:t>
            </a:r>
            <a:r>
              <a:rPr lang="en-GB" sz="2600" b="1" dirty="0" err="1" smtClean="0">
                <a:latin typeface="Courier New Bold" panose="02070309020205020404"/>
              </a:rPr>
              <a:t>.r</a:t>
            </a:r>
            <a:r>
              <a:rPr lang="en-GB" sz="2600" b="1" dirty="0" smtClean="0">
                <a:latin typeface="Courier New Bold" panose="02070309020205020404"/>
              </a:rPr>
              <a:t> = </a:t>
            </a:r>
            <a:r>
              <a:rPr lang="en-GB" sz="2600" b="1" dirty="0" err="1" smtClean="0">
                <a:latin typeface="Courier New Bold" panose="02070309020205020404"/>
              </a:rPr>
              <a:t>realpart</a:t>
            </a:r>
            <a:endParaRPr lang="en-GB" sz="2600" b="1" dirty="0" smtClean="0">
              <a:latin typeface="Courier New Bold" panose="02070309020205020404"/>
            </a:endParaRPr>
          </a:p>
          <a:p>
            <a:pPr marL="0" indent="0">
              <a:buNone/>
            </a:pPr>
            <a:r>
              <a:rPr lang="en-GB" sz="2600" b="1" dirty="0">
                <a:latin typeface="Courier New Bold" panose="02070309020205020404"/>
              </a:rPr>
              <a:t>	</a:t>
            </a:r>
            <a:r>
              <a:rPr lang="en-GB" sz="2600" b="1" dirty="0" smtClean="0">
                <a:latin typeface="Courier New Bold" panose="02070309020205020404"/>
              </a:rPr>
              <a:t>	</a:t>
            </a:r>
            <a:r>
              <a:rPr lang="en-GB" sz="2600" b="1" i="1" dirty="0" err="1" smtClean="0">
                <a:solidFill>
                  <a:schemeClr val="accent1"/>
                </a:solidFill>
                <a:latin typeface="Courier New Bold" panose="02070309020205020404"/>
              </a:rPr>
              <a:t>self</a:t>
            </a:r>
            <a:r>
              <a:rPr lang="en-GB" sz="2600" b="1" dirty="0" err="1" smtClean="0">
                <a:latin typeface="Courier New Bold" panose="02070309020205020404"/>
              </a:rPr>
              <a:t>.i</a:t>
            </a:r>
            <a:r>
              <a:rPr lang="en-GB" sz="2600" b="1" dirty="0" smtClean="0">
                <a:latin typeface="Courier New Bold" panose="02070309020205020404"/>
              </a:rPr>
              <a:t> = </a:t>
            </a:r>
            <a:r>
              <a:rPr lang="en-GB" sz="2600" b="1" dirty="0" err="1" smtClean="0">
                <a:latin typeface="Courier New Bold" panose="02070309020205020404"/>
              </a:rPr>
              <a:t>imagpart</a:t>
            </a:r>
            <a:endParaRPr lang="en-GB" sz="2600" b="1" dirty="0" smtClean="0">
              <a:latin typeface="Courier New Bold" panose="02070309020205020404"/>
            </a:endParaRPr>
          </a:p>
          <a:p>
            <a:r>
              <a:rPr lang="en-GB" dirty="0" err="1" smtClean="0"/>
              <a:t>Initilize</a:t>
            </a:r>
            <a:r>
              <a:rPr lang="en-GB" dirty="0" smtClean="0"/>
              <a:t> an instance of the class with:</a:t>
            </a:r>
            <a:endParaRPr lang="en-GB" dirty="0" smtClean="0"/>
          </a:p>
          <a:p>
            <a:pPr marL="457200" lvl="1" indent="0">
              <a:buNone/>
            </a:pPr>
            <a:r>
              <a:rPr lang="en-GB" b="1" dirty="0" smtClean="0">
                <a:latin typeface="Courier New Bold" panose="02070309020205020404"/>
              </a:rPr>
              <a:t>x = Complex(3.0, -4.5)</a:t>
            </a:r>
            <a:endParaRPr lang="en-GB" b="1"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smtClean="0"/>
              <a:t>Python has functional programming elements</a:t>
            </a:r>
            <a:endParaRPr lang="en-GB" dirty="0"/>
          </a:p>
        </p:txBody>
      </p:sp>
      <p:sp>
        <p:nvSpPr>
          <p:cNvPr id="3" name="Content Placeholder 2"/>
          <p:cNvSpPr>
            <a:spLocks noGrp="1"/>
          </p:cNvSpPr>
          <p:nvPr>
            <p:ph idx="1"/>
          </p:nvPr>
        </p:nvSpPr>
        <p:spPr>
          <a:xfrm>
            <a:off x="179512" y="1268760"/>
            <a:ext cx="8712968" cy="5400600"/>
          </a:xfrm>
        </p:spPr>
        <p:txBody>
          <a:bodyPr>
            <a:normAutofit fontScale="92500" lnSpcReduction="10000"/>
          </a:bodyPr>
          <a:lstStyle/>
          <a:p>
            <a:r>
              <a:rPr lang="en-GB" dirty="0" smtClean="0"/>
              <a:t>Filter</a:t>
            </a:r>
            <a:endParaRPr lang="en-GB" dirty="0" smtClean="0"/>
          </a:p>
          <a:p>
            <a:pPr marL="457200" lvl="1" indent="0">
              <a:buNone/>
            </a:pPr>
            <a:r>
              <a:rPr lang="en-GB" b="1" dirty="0">
                <a:latin typeface="Courier New Bold" panose="02070309020205020404"/>
              </a:rPr>
              <a:t>f</a:t>
            </a:r>
            <a:r>
              <a:rPr lang="en-GB" b="1" dirty="0" smtClean="0">
                <a:latin typeface="Courier New Bold" panose="02070309020205020404"/>
              </a:rPr>
              <a:t>ilter(function, sequence)</a:t>
            </a:r>
            <a:endParaRPr lang="en-GB" b="1" dirty="0" smtClean="0">
              <a:latin typeface="Courier New Bold" panose="02070309020205020404"/>
            </a:endParaRPr>
          </a:p>
          <a:p>
            <a:pPr lvl="1"/>
            <a:r>
              <a:rPr lang="en-GB" dirty="0" smtClean="0"/>
              <a:t>Returns a list from sequence which function returns true</a:t>
            </a:r>
            <a:endParaRPr lang="en-GB" dirty="0" smtClean="0"/>
          </a:p>
          <a:p>
            <a:r>
              <a:rPr lang="en-GB" dirty="0" smtClean="0"/>
              <a:t>Map</a:t>
            </a:r>
            <a:endParaRPr lang="en-GB" dirty="0" smtClean="0"/>
          </a:p>
          <a:p>
            <a:pPr marL="457200" lvl="1" indent="0">
              <a:buNone/>
            </a:pPr>
            <a:r>
              <a:rPr lang="en-GB" b="1" dirty="0">
                <a:latin typeface="Courier New Bold" panose="02070309020205020404"/>
              </a:rPr>
              <a:t>m</a:t>
            </a:r>
            <a:r>
              <a:rPr lang="en-GB" b="1" dirty="0" smtClean="0">
                <a:latin typeface="Courier New Bold" panose="02070309020205020404"/>
              </a:rPr>
              <a:t>ap(function, sequence)</a:t>
            </a:r>
            <a:endParaRPr lang="en-GB" b="1" dirty="0" smtClean="0">
              <a:latin typeface="Courier New Bold" panose="02070309020205020404"/>
            </a:endParaRPr>
          </a:p>
          <a:p>
            <a:pPr lvl="1"/>
            <a:r>
              <a:rPr lang="en-GB" dirty="0" smtClean="0"/>
              <a:t>Applies the function to each element in the sequence</a:t>
            </a:r>
            <a:endParaRPr lang="en-GB" dirty="0" smtClean="0"/>
          </a:p>
          <a:p>
            <a:r>
              <a:rPr lang="en-GB" dirty="0" smtClean="0"/>
              <a:t>Reduce</a:t>
            </a:r>
            <a:endParaRPr lang="en-GB" dirty="0" smtClean="0"/>
          </a:p>
          <a:p>
            <a:pPr marL="457200" lvl="1" indent="0">
              <a:buNone/>
            </a:pPr>
            <a:r>
              <a:rPr lang="en-GB" b="1" dirty="0">
                <a:latin typeface="Courier New Bold" panose="02070309020205020404"/>
              </a:rPr>
              <a:t>r</a:t>
            </a:r>
            <a:r>
              <a:rPr lang="en-GB" b="1" dirty="0" smtClean="0">
                <a:latin typeface="Courier New Bold" panose="02070309020205020404"/>
              </a:rPr>
              <a:t>educe(function, sequence)</a:t>
            </a:r>
            <a:endParaRPr lang="en-GB" b="1" dirty="0" smtClean="0">
              <a:latin typeface="Courier New Bold" panose="02070309020205020404"/>
            </a:endParaRPr>
          </a:p>
          <a:p>
            <a:pPr lvl="1"/>
            <a:r>
              <a:rPr lang="en-GB" dirty="0" smtClean="0"/>
              <a:t>Applies binary function with first two in sequence, then with the result with third, etc.</a:t>
            </a:r>
            <a:endParaRPr lang="en-GB" dirty="0" smtClean="0"/>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smtClean="0"/>
              <a:t>Python has functional programming elements</a:t>
            </a:r>
            <a:endParaRPr lang="en-GB" dirty="0"/>
          </a:p>
        </p:txBody>
      </p:sp>
      <p:sp>
        <p:nvSpPr>
          <p:cNvPr id="3" name="Content Placeholder 2"/>
          <p:cNvSpPr>
            <a:spLocks noGrp="1"/>
          </p:cNvSpPr>
          <p:nvPr>
            <p:ph idx="1"/>
          </p:nvPr>
        </p:nvSpPr>
        <p:spPr>
          <a:xfrm>
            <a:off x="179512" y="1268760"/>
            <a:ext cx="8712968" cy="5400600"/>
          </a:xfrm>
        </p:spPr>
        <p:txBody>
          <a:bodyPr>
            <a:normAutofit fontScale="92500" lnSpcReduction="20000"/>
          </a:bodyPr>
          <a:lstStyle/>
          <a:p>
            <a:r>
              <a:rPr lang="en-GB" dirty="0" smtClean="0"/>
              <a:t>List comprehensions</a:t>
            </a:r>
            <a:endParaRPr lang="en-GB" dirty="0" smtClean="0"/>
          </a:p>
          <a:p>
            <a:pPr marL="457200" lvl="1" indent="0">
              <a:buNone/>
            </a:pPr>
            <a:r>
              <a:rPr lang="en-GB" b="1" dirty="0" smtClean="0">
                <a:latin typeface="Courier New Bold" panose="02070309020205020404"/>
              </a:rPr>
              <a:t>squares = [x*x for x in range(10)]</a:t>
            </a:r>
            <a:endParaRPr lang="en-GB" b="1" dirty="0" smtClean="0">
              <a:latin typeface="Courier New Bold" panose="02070309020205020404"/>
            </a:endParaRPr>
          </a:p>
          <a:p>
            <a:pPr marL="457200" lvl="1" indent="0">
              <a:buNone/>
            </a:pPr>
            <a:r>
              <a:rPr lang="en-GB" b="1" dirty="0" smtClean="0">
                <a:solidFill>
                  <a:schemeClr val="tx1">
                    <a:lumMod val="85000"/>
                  </a:schemeClr>
                </a:solidFill>
                <a:latin typeface="Courier New Bold" panose="02070309020205020404"/>
              </a:rPr>
              <a:t># squares = [0, 1, 4, 9, 16, </a:t>
            </a:r>
            <a:r>
              <a:rPr lang="en-GB" b="1" dirty="0" err="1" smtClean="0">
                <a:solidFill>
                  <a:schemeClr val="tx1">
                    <a:lumMod val="85000"/>
                  </a:schemeClr>
                </a:solidFill>
                <a:latin typeface="Courier New Bold" panose="02070309020205020404"/>
              </a:rPr>
              <a:t>etc</a:t>
            </a:r>
            <a:r>
              <a:rPr lang="en-GB" b="1" dirty="0" smtClean="0">
                <a:solidFill>
                  <a:schemeClr val="tx1">
                    <a:lumMod val="85000"/>
                  </a:schemeClr>
                </a:solidFill>
                <a:latin typeface="Courier New Bold" panose="02070309020205020404"/>
              </a:rPr>
              <a:t>]</a:t>
            </a:r>
            <a:endParaRPr lang="en-GB" b="1" dirty="0" smtClean="0">
              <a:solidFill>
                <a:schemeClr val="tx1">
                  <a:lumMod val="85000"/>
                </a:schemeClr>
              </a:solidFill>
              <a:latin typeface="Courier New Bold" panose="02070309020205020404"/>
            </a:endParaRPr>
          </a:p>
          <a:p>
            <a:r>
              <a:rPr lang="en-GB" dirty="0" smtClean="0">
                <a:solidFill>
                  <a:schemeClr val="tx1">
                    <a:lumMod val="85000"/>
                  </a:schemeClr>
                </a:solidFill>
              </a:rPr>
              <a:t>Zip</a:t>
            </a:r>
            <a:endParaRPr lang="en-GB" dirty="0" smtClean="0">
              <a:solidFill>
                <a:schemeClr val="tx1">
                  <a:lumMod val="85000"/>
                </a:schemeClr>
              </a:solidFill>
            </a:endParaRPr>
          </a:p>
          <a:p>
            <a:pPr marL="457200" lvl="1" indent="0">
              <a:buNone/>
            </a:pPr>
            <a:r>
              <a:rPr lang="en-GB" b="1" dirty="0">
                <a:solidFill>
                  <a:schemeClr val="tx1">
                    <a:lumMod val="85000"/>
                  </a:schemeClr>
                </a:solidFill>
                <a:latin typeface="Courier New Bold" panose="02070309020205020404"/>
              </a:rPr>
              <a:t>z</a:t>
            </a:r>
            <a:r>
              <a:rPr lang="en-GB" b="1" dirty="0" smtClean="0">
                <a:solidFill>
                  <a:schemeClr val="tx1">
                    <a:lumMod val="85000"/>
                  </a:schemeClr>
                </a:solidFill>
                <a:latin typeface="Courier New Bold" panose="02070309020205020404"/>
              </a:rPr>
              <a:t>ip(list1, list2)</a:t>
            </a:r>
            <a:endParaRPr lang="en-GB" b="1" dirty="0" smtClean="0">
              <a:solidFill>
                <a:schemeClr val="tx1">
                  <a:lumMod val="85000"/>
                </a:schemeClr>
              </a:solidFill>
              <a:latin typeface="Courier New Bold" panose="02070309020205020404"/>
            </a:endParaRPr>
          </a:p>
          <a:p>
            <a:pPr lvl="1"/>
            <a:r>
              <a:rPr lang="en-GB" dirty="0" smtClean="0">
                <a:solidFill>
                  <a:schemeClr val="tx1">
                    <a:lumMod val="85000"/>
                  </a:schemeClr>
                </a:solidFill>
              </a:rPr>
              <a:t>Creates a list of tuples, where the </a:t>
            </a:r>
            <a:r>
              <a:rPr lang="en-GB" dirty="0" err="1" smtClean="0">
                <a:solidFill>
                  <a:schemeClr val="tx1">
                    <a:lumMod val="85000"/>
                  </a:schemeClr>
                </a:solidFill>
              </a:rPr>
              <a:t>ith</a:t>
            </a:r>
            <a:r>
              <a:rPr lang="en-GB" dirty="0" smtClean="0">
                <a:solidFill>
                  <a:schemeClr val="tx1">
                    <a:lumMod val="85000"/>
                  </a:schemeClr>
                </a:solidFill>
              </a:rPr>
              <a:t> tuple consists of the </a:t>
            </a:r>
            <a:r>
              <a:rPr lang="en-GB" dirty="0" err="1" smtClean="0">
                <a:solidFill>
                  <a:schemeClr val="tx1">
                    <a:lumMod val="85000"/>
                  </a:schemeClr>
                </a:solidFill>
              </a:rPr>
              <a:t>ith</a:t>
            </a:r>
            <a:r>
              <a:rPr lang="en-GB" dirty="0" smtClean="0">
                <a:solidFill>
                  <a:schemeClr val="tx1">
                    <a:lumMod val="85000"/>
                  </a:schemeClr>
                </a:solidFill>
              </a:rPr>
              <a:t> elements of each list</a:t>
            </a:r>
            <a:endParaRPr lang="en-GB" dirty="0" smtClean="0">
              <a:solidFill>
                <a:schemeClr val="tx1">
                  <a:lumMod val="85000"/>
                </a:schemeClr>
              </a:solidFill>
            </a:endParaRPr>
          </a:p>
          <a:p>
            <a:r>
              <a:rPr lang="en-GB" dirty="0" smtClean="0">
                <a:solidFill>
                  <a:schemeClr val="tx1">
                    <a:lumMod val="85000"/>
                  </a:schemeClr>
                </a:solidFill>
              </a:rPr>
              <a:t>Generators</a:t>
            </a:r>
            <a:endParaRPr lang="en-GB" dirty="0" smtClean="0">
              <a:solidFill>
                <a:schemeClr val="tx1">
                  <a:lumMod val="85000"/>
                </a:schemeClr>
              </a:solidFill>
            </a:endParaRPr>
          </a:p>
          <a:p>
            <a:pPr lvl="1"/>
            <a:r>
              <a:rPr lang="en-GB" dirty="0" smtClean="0">
                <a:solidFill>
                  <a:schemeClr val="tx1">
                    <a:lumMod val="85000"/>
                  </a:schemeClr>
                </a:solidFill>
              </a:rPr>
              <a:t>Lazy generation of lists</a:t>
            </a:r>
            <a:endParaRPr lang="en-GB" dirty="0" smtClean="0">
              <a:solidFill>
                <a:schemeClr val="tx1">
                  <a:lumMod val="85000"/>
                </a:schemeClr>
              </a:solidFill>
            </a:endParaRPr>
          </a:p>
          <a:p>
            <a:pPr lvl="1"/>
            <a:r>
              <a:rPr lang="en-GB" dirty="0" smtClean="0">
                <a:solidFill>
                  <a:schemeClr val="tx1">
                    <a:lumMod val="85000"/>
                  </a:schemeClr>
                </a:solidFill>
              </a:rPr>
              <a:t>Either:</a:t>
            </a:r>
            <a:endParaRPr lang="en-GB" dirty="0">
              <a:solidFill>
                <a:schemeClr val="tx1">
                  <a:lumMod val="85000"/>
                </a:schemeClr>
              </a:solidFill>
            </a:endParaRPr>
          </a:p>
          <a:p>
            <a:pPr lvl="2"/>
            <a:r>
              <a:rPr lang="en-GB" dirty="0" smtClean="0">
                <a:solidFill>
                  <a:schemeClr val="tx1">
                    <a:lumMod val="85000"/>
                  </a:schemeClr>
                </a:solidFill>
              </a:rPr>
              <a:t>Replace [] with () in list comprehensions to use as expression, i.e. to pass to another function</a:t>
            </a:r>
            <a:endParaRPr lang="en-GB" dirty="0" smtClean="0">
              <a:solidFill>
                <a:schemeClr val="tx1">
                  <a:lumMod val="85000"/>
                </a:schemeClr>
              </a:solidFill>
            </a:endParaRPr>
          </a:p>
          <a:p>
            <a:pPr lvl="2"/>
            <a:r>
              <a:rPr lang="en-GB" dirty="0" smtClean="0">
                <a:solidFill>
                  <a:schemeClr val="tx1">
                    <a:lumMod val="85000"/>
                  </a:schemeClr>
                </a:solidFill>
              </a:rPr>
              <a:t>Use the yield keyword instead of return in a function which builds and returns a list</a:t>
            </a:r>
            <a:endParaRPr lang="en-GB" dirty="0" smtClean="0">
              <a:solidFill>
                <a:schemeClr val="tx1">
                  <a:lumMod val="85000"/>
                </a:schemeClr>
              </a:solidFill>
            </a:endParaRP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information:</a:t>
            </a:r>
            <a:endParaRPr lang="en-GB" dirty="0"/>
          </a:p>
        </p:txBody>
      </p:sp>
      <p:sp>
        <p:nvSpPr>
          <p:cNvPr id="3" name="Content Placeholder 2"/>
          <p:cNvSpPr>
            <a:spLocks noGrp="1"/>
          </p:cNvSpPr>
          <p:nvPr>
            <p:ph idx="1"/>
          </p:nvPr>
        </p:nvSpPr>
        <p:spPr/>
        <p:txBody>
          <a:bodyPr>
            <a:normAutofit lnSpcReduction="10000"/>
          </a:bodyPr>
          <a:lstStyle/>
          <a:p>
            <a:r>
              <a:rPr lang="en-GB" dirty="0" smtClean="0"/>
              <a:t>There is lots more to python, this is just a </a:t>
            </a:r>
            <a:r>
              <a:rPr lang="en-GB" dirty="0" err="1" smtClean="0"/>
              <a:t>flavor</a:t>
            </a:r>
            <a:r>
              <a:rPr lang="en-GB" dirty="0" smtClean="0"/>
              <a:t> of the language to help you understand the syntax in this course</a:t>
            </a:r>
            <a:endParaRPr lang="en-GB" dirty="0" smtClean="0"/>
          </a:p>
          <a:p>
            <a:r>
              <a:rPr lang="en-GB" dirty="0" smtClean="0"/>
              <a:t>The official python tutorial is much more complete:</a:t>
            </a:r>
            <a:endParaRPr lang="en-GB" dirty="0" smtClean="0"/>
          </a:p>
          <a:p>
            <a:pPr lvl="1"/>
            <a:r>
              <a:rPr lang="en-GB" dirty="0">
                <a:hlinkClick r:id="rId1"/>
              </a:rPr>
              <a:t>http://</a:t>
            </a:r>
            <a:r>
              <a:rPr lang="en-GB" dirty="0" smtClean="0">
                <a:hlinkClick r:id="rId1"/>
              </a:rPr>
              <a:t>docs.python.org/2/tutorial/index.html</a:t>
            </a:r>
            <a:endParaRPr lang="en-GB" dirty="0" smtClean="0"/>
          </a:p>
          <a:p>
            <a:r>
              <a:rPr lang="en-GB" dirty="0" smtClean="0"/>
              <a:t>The python docs are really good too</a:t>
            </a:r>
            <a:endParaRPr lang="en-GB" dirty="0" smtClean="0"/>
          </a:p>
          <a:p>
            <a:pPr lvl="1"/>
            <a:r>
              <a:rPr lang="en-GB" dirty="0">
                <a:hlinkClick r:id="rId2"/>
              </a:rPr>
              <a:t>http://docs.python.org/2/library/index.html</a:t>
            </a:r>
            <a:endParaRPr lang="en-GB"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smtClean="0"/>
              <a:t>Exercise 1: Platform Information</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endParaRPr lang="en-GB" dirty="0">
              <a:solidFill>
                <a:schemeClr val="accent2"/>
              </a:solidFill>
            </a:endParaRPr>
          </a:p>
          <a:p>
            <a:pPr lvl="1">
              <a:lnSpc>
                <a:spcPct val="110000"/>
              </a:lnSpc>
            </a:pPr>
            <a:r>
              <a:rPr lang="en-GB" dirty="0"/>
              <a:t>Verify that you can run </a:t>
            </a:r>
            <a:r>
              <a:rPr lang="en-GB" dirty="0" smtClean="0"/>
              <a:t>a </a:t>
            </a:r>
            <a:r>
              <a:rPr lang="en-GB" dirty="0"/>
              <a:t>simple OpenCL program.</a:t>
            </a:r>
            <a:endParaRPr lang="en-GB" dirty="0"/>
          </a:p>
          <a:p>
            <a:pPr>
              <a:lnSpc>
                <a:spcPct val="110000"/>
              </a:lnSpc>
            </a:pPr>
            <a:r>
              <a:rPr lang="en-GB" dirty="0">
                <a:solidFill>
                  <a:schemeClr val="accent2"/>
                </a:solidFill>
              </a:rPr>
              <a:t>Procedure: </a:t>
            </a:r>
            <a:endParaRPr lang="en-GB" dirty="0">
              <a:solidFill>
                <a:schemeClr val="accent2"/>
              </a:solidFill>
            </a:endParaRPr>
          </a:p>
          <a:p>
            <a:pPr lvl="1">
              <a:lnSpc>
                <a:spcPct val="110000"/>
              </a:lnSpc>
            </a:pPr>
            <a:r>
              <a:rPr lang="en-GB" dirty="0"/>
              <a:t>Take the </a:t>
            </a:r>
            <a:r>
              <a:rPr lang="en-GB" dirty="0" smtClean="0"/>
              <a:t>provided </a:t>
            </a:r>
            <a:r>
              <a:rPr lang="en-GB" b="1" dirty="0" err="1" smtClean="0">
                <a:solidFill>
                  <a:schemeClr val="accent6"/>
                </a:solidFill>
                <a:latin typeface="Courier New Bold" panose="02070309020205020404"/>
              </a:rPr>
              <a:t>DeviceInfo</a:t>
            </a:r>
            <a:r>
              <a:rPr lang="en-GB" dirty="0" smtClean="0"/>
              <a:t> program, </a:t>
            </a:r>
            <a:r>
              <a:rPr lang="en-GB" dirty="0"/>
              <a:t>inspect it in the editor of your choice, build the program and run </a:t>
            </a:r>
            <a:r>
              <a:rPr lang="en-GB" dirty="0" smtClean="0"/>
              <a:t>it.</a:t>
            </a:r>
            <a:endParaRPr lang="en-GB" dirty="0" smtClean="0"/>
          </a:p>
          <a:p>
            <a:pPr>
              <a:lnSpc>
                <a:spcPct val="110000"/>
              </a:lnSpc>
            </a:pPr>
            <a:r>
              <a:rPr lang="en-GB" dirty="0" smtClean="0">
                <a:solidFill>
                  <a:schemeClr val="accent2"/>
                </a:solidFill>
              </a:rPr>
              <a:t>Expected output:</a:t>
            </a:r>
            <a:endParaRPr lang="en-GB" dirty="0" smtClean="0">
              <a:solidFill>
                <a:schemeClr val="accent2"/>
              </a:solidFill>
            </a:endParaRPr>
          </a:p>
          <a:p>
            <a:pPr lvl="1">
              <a:lnSpc>
                <a:spcPct val="110000"/>
              </a:lnSpc>
            </a:pPr>
            <a:r>
              <a:rPr lang="en-GB" dirty="0" smtClean="0"/>
              <a:t>Information </a:t>
            </a:r>
            <a:r>
              <a:rPr lang="en-GB" dirty="0"/>
              <a:t>about the installed OpenCL platforms and the devices visible to them.</a:t>
            </a:r>
            <a:endParaRPr lang="en-GB" dirty="0"/>
          </a:p>
          <a:p>
            <a:pPr>
              <a:lnSpc>
                <a:spcPct val="110000"/>
              </a:lnSpc>
            </a:pPr>
            <a:r>
              <a:rPr lang="en-GB" dirty="0" smtClean="0">
                <a:solidFill>
                  <a:schemeClr val="accent2"/>
                </a:solidFill>
              </a:rPr>
              <a:t>Extension:</a:t>
            </a:r>
            <a:endParaRPr lang="en-GB" dirty="0">
              <a:solidFill>
                <a:schemeClr val="accent2"/>
              </a:solidFill>
            </a:endParaRPr>
          </a:p>
          <a:p>
            <a:pPr lvl="1">
              <a:lnSpc>
                <a:spcPct val="110000"/>
              </a:lnSpc>
            </a:pPr>
            <a:r>
              <a:rPr lang="en-GB" dirty="0"/>
              <a:t>Run the command </a:t>
            </a:r>
            <a:r>
              <a:rPr lang="en-GB" b="1" dirty="0" err="1" smtClean="0">
                <a:solidFill>
                  <a:schemeClr val="accent6"/>
                </a:solidFill>
                <a:latin typeface="Courier New Bold" panose="02070309020205020404"/>
              </a:rPr>
              <a:t>clinfo</a:t>
            </a:r>
            <a:r>
              <a:rPr lang="en-GB" dirty="0" smtClean="0">
                <a:solidFill>
                  <a:schemeClr val="accent6"/>
                </a:solidFill>
              </a:rPr>
              <a:t> </a:t>
            </a:r>
            <a:r>
              <a:rPr lang="en-GB" dirty="0" smtClean="0"/>
              <a:t>which </a:t>
            </a:r>
            <a:r>
              <a:rPr lang="en-GB" dirty="0"/>
              <a:t>comes </a:t>
            </a:r>
            <a:r>
              <a:rPr lang="en-GB" dirty="0" smtClean="0"/>
              <a:t>as part of the AMD SDK but should run on all OpenCL platforms. </a:t>
            </a:r>
            <a:r>
              <a:rPr lang="en-GB" dirty="0"/>
              <a:t>This outputs all the information the OpenCL runtime can find out about devices and platforms.</a:t>
            </a:r>
            <a:endParaRPr lang="en-GB"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Important </a:t>
            </a:r>
            <a:r>
              <a:rPr lang="en-GB" dirty="0" err="1" smtClean="0"/>
              <a:t>OpenCL</a:t>
            </a:r>
            <a:r>
              <a:rPr lang="en-GB" dirty="0" smtClean="0"/>
              <a:t> concepts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3</a:t>
            </a:r>
            <a:endParaRPr lang="en-GB"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Course materials</a:t>
            </a:r>
            <a:endParaRPr lang="en-GB" dirty="0"/>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a:t>
            </a:r>
            <a:r>
              <a:rPr lang="en-GB" dirty="0" smtClean="0"/>
              <a:t>it is useful to have:</a:t>
            </a:r>
            <a:endParaRPr lang="en-GB" dirty="0"/>
          </a:p>
        </p:txBody>
      </p:sp>
      <p:pic>
        <p:nvPicPr>
          <p:cNvPr id="9" name="Picture 2"/>
          <p:cNvPicPr>
            <a:picLocks noGrp="1" noChangeAspect="1" noChangeArrowheads="1"/>
          </p:cNvPicPr>
          <p:nvPr>
            <p:ph sz="half" idx="2"/>
          </p:nvPr>
        </p:nvPicPr>
        <p:blipFill>
          <a:blip r:embed="rId1"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77500" lnSpcReduction="20000"/>
          </a:bodyPr>
          <a:lstStyle/>
          <a:p>
            <a:pPr marL="0" indent="0">
              <a:buNone/>
            </a:pPr>
            <a:r>
              <a:rPr lang="en-GB" b="1" dirty="0" smtClean="0"/>
              <a:t>OpenCL 1.1 Reference Card</a:t>
            </a:r>
            <a:endParaRPr lang="en-GB" b="1" dirty="0" smtClean="0"/>
          </a:p>
          <a:p>
            <a:pPr marL="0" indent="0">
              <a:buNone/>
            </a:pPr>
            <a:endParaRPr lang="en-GB" b="1" dirty="0" smtClean="0"/>
          </a:p>
          <a:p>
            <a:pPr marL="0" indent="0">
              <a:buNone/>
            </a:pPr>
            <a:r>
              <a:rPr lang="en-GB" dirty="0"/>
              <a:t>This card will help you keep track of the  API as you do the exercises:</a:t>
            </a:r>
            <a:endParaRPr lang="en-GB" dirty="0"/>
          </a:p>
          <a:p>
            <a:pPr marL="0" indent="0">
              <a:buNone/>
            </a:pPr>
            <a:endParaRPr lang="en-GB" dirty="0"/>
          </a:p>
          <a:p>
            <a:pPr marL="0" indent="0">
              <a:buNone/>
            </a:pPr>
            <a:r>
              <a:rPr lang="en-GB" dirty="0">
                <a:hlinkClick r:id="rId2"/>
              </a:rPr>
              <a:t>https://</a:t>
            </a:r>
            <a:r>
              <a:rPr lang="en-GB" dirty="0" smtClean="0">
                <a:hlinkClick r:id="rId2"/>
              </a:rPr>
              <a:t>www.khronos.org/files/opencl-1-1-quick-reference-card.pdf</a:t>
            </a:r>
            <a:r>
              <a:rPr lang="en-GB" dirty="0" smtClean="0"/>
              <a:t> </a:t>
            </a:r>
            <a:endParaRPr lang="en-GB" dirty="0"/>
          </a:p>
          <a:p>
            <a:pPr marL="0" indent="0">
              <a:buNone/>
            </a:pPr>
            <a:endParaRPr lang="en-GB" dirty="0"/>
          </a:p>
          <a:p>
            <a:pPr marL="0" indent="0">
              <a:buNone/>
            </a:pPr>
            <a:r>
              <a:rPr lang="en-GB" dirty="0"/>
              <a:t>The v1.1 spec is also very readable and recommended to have on-hand:</a:t>
            </a:r>
            <a:endParaRPr lang="en-GB" dirty="0"/>
          </a:p>
          <a:p>
            <a:pPr marL="0" indent="0">
              <a:buNone/>
            </a:pPr>
            <a:endParaRPr lang="en-GB" dirty="0"/>
          </a:p>
          <a:p>
            <a:pPr marL="0" indent="0">
              <a:buNone/>
            </a:pPr>
            <a:r>
              <a:rPr lang="en-GB" dirty="0">
                <a:hlinkClick r:id="rId3"/>
              </a:rPr>
              <a:t>https://</a:t>
            </a:r>
            <a:r>
              <a:rPr lang="en-GB" dirty="0" smtClean="0">
                <a:hlinkClick r:id="rId3"/>
              </a:rPr>
              <a:t>www.khronos.org/registry/cl/specs/opencl-1.1.pdf</a:t>
            </a:r>
            <a:r>
              <a:rPr lang="en-GB" dirty="0" smtClean="0"/>
              <a:t> </a:t>
            </a:r>
            <a:endParaRPr lang="en-GB"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endParaRPr lang="en-GB" b="1" i="1" dirty="0">
              <a:solidFill>
                <a:schemeClr val="accent2"/>
              </a:solidFill>
            </a:endParaRP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endParaRPr lang="en-GB" b="1" i="1" dirty="0">
              <a:solidFill>
                <a:schemeClr val="accent2"/>
              </a:solidFill>
            </a:endParaRPr>
          </a:p>
          <a:p>
            <a:pPr marL="1071880" lvl="2" indent="-268605"/>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sz="2000" b="1" i="0" u="none" strike="noStrike" kern="0" cap="none" spc="0" normalizeH="0" baseline="0" noProof="0" dirty="0" smtClean="0">
                  <a:ln>
                    <a:noFill/>
                  </a:ln>
                  <a:effectLst/>
                  <a:uLnTx/>
                  <a:uFillTx/>
                  <a:latin typeface="+mn-lt"/>
                </a:rPr>
                <a:t>Processing Element</a:t>
              </a:r>
              <a:endParaRPr kumimoji="0" lang="en-US" sz="2000" b="1" i="0" u="none" strike="noStrike" kern="0" cap="none" spc="0" normalizeH="0" baseline="0" noProof="0" dirty="0" smtClean="0">
                <a:ln>
                  <a:noFill/>
                </a:ln>
                <a:effectLst/>
                <a:uLnTx/>
                <a:uFillTx/>
                <a:latin typeface="+mn-lt"/>
              </a:endParaRPr>
            </a:p>
          </p:txBody>
        </p:sp>
        <p:sp>
          <p:nvSpPr>
            <p:cNvPr id="7" name="Text Box 53"/>
            <p:cNvSpPr txBox="1">
              <a:spLocks noChangeArrowheads="1"/>
            </p:cNvSpPr>
            <p:nvPr/>
          </p:nvSpPr>
          <p:spPr bwMode="auto">
            <a:xfrm>
              <a:off x="3653" y="3271"/>
              <a:ext cx="1280" cy="223"/>
            </a:xfrm>
            <a:prstGeom prst="rect">
              <a:avLst/>
            </a:prstGeom>
            <a:noFill/>
            <a:ln w="9525">
              <a:noFill/>
              <a:miter lim="800000"/>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sz="2000" b="1" i="0" u="none" strike="noStrike" kern="0" cap="none" spc="0" normalizeH="0" baseline="0" noProof="0" dirty="0" smtClean="0">
                  <a:ln>
                    <a:noFill/>
                  </a:ln>
                  <a:effectLst/>
                  <a:uLnTx/>
                  <a:uFillTx/>
                  <a:latin typeface="+mn-lt"/>
                </a:rPr>
                <a:t>OpenCL Device</a:t>
              </a:r>
              <a:endParaRPr kumimoji="0" lang="en-US" sz="2000" b="1" i="0" u="none" strike="noStrike" kern="0" cap="none" spc="0" normalizeH="0" baseline="0" noProof="0" dirty="0" smtClean="0">
                <a:ln>
                  <a:noFill/>
                </a:ln>
                <a:effectLst/>
                <a:uLnTx/>
                <a:uFillTx/>
                <a:latin typeface="+mn-lt"/>
              </a:endParaRPr>
            </a:p>
          </p:txBody>
        </p:sp>
        <p:grpSp>
          <p:nvGrpSpPr>
            <p:cNvPr id="8" name="Group 287"/>
            <p:cNvGrpSpPr/>
            <p:nvPr/>
          </p:nvGrpSpPr>
          <p:grpSpPr bwMode="auto">
            <a:xfrm>
              <a:off x="2955" y="1823"/>
              <a:ext cx="2319" cy="1327"/>
              <a:chOff x="2955" y="1823"/>
              <a:chExt cx="2319" cy="1327"/>
            </a:xfrm>
          </p:grpSpPr>
          <p:grpSp>
            <p:nvGrpSpPr>
              <p:cNvPr id="13" name="Group 215"/>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117" name="Group 148"/>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118" name="Group 155"/>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p:nvPr/>
            </p:nvGrpSpPr>
            <p:grpSpPr bwMode="auto">
              <a:xfrm>
                <a:off x="3351" y="2157"/>
                <a:ext cx="986" cy="588"/>
                <a:chOff x="4080" y="2102"/>
                <a:chExt cx="986" cy="588"/>
              </a:xfrm>
            </p:grpSpPr>
            <p:grpSp>
              <p:nvGrpSpPr>
                <p:cNvPr id="84" name="Group 252"/>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88" name="Group 268"/>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89" name="Group 275"/>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p:nvPr/>
            </p:nvGrpSpPr>
            <p:grpSpPr bwMode="auto">
              <a:xfrm>
                <a:off x="3168" y="2346"/>
                <a:ext cx="986" cy="588"/>
                <a:chOff x="4080" y="2102"/>
                <a:chExt cx="986" cy="588"/>
              </a:xfrm>
            </p:grpSpPr>
            <p:grpSp>
              <p:nvGrpSpPr>
                <p:cNvPr id="53" name="Group 220"/>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57" name="Group 236"/>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58" name="Group 243"/>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p:nvPr/>
            </p:nvGrpSpPr>
            <p:grpSpPr bwMode="auto">
              <a:xfrm>
                <a:off x="2955" y="2562"/>
                <a:ext cx="986" cy="588"/>
                <a:chOff x="4080" y="2102"/>
                <a:chExt cx="986" cy="588"/>
              </a:xfrm>
            </p:grpSpPr>
            <p:grpSp>
              <p:nvGrpSpPr>
                <p:cNvPr id="22" name="Group 69"/>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grpSp>
              <p:nvGrpSpPr>
                <p:cNvPr id="26" name="Group 123"/>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smtClean="0">
                      <a:ln>
                        <a:noFill/>
                      </a:ln>
                      <a:solidFill>
                        <a:sysClr val="windowText" lastClr="000000"/>
                      </a:solidFill>
                      <a:effectLst/>
                      <a:uLnTx/>
                      <a:uFillTx/>
                    </a:endParaRPr>
                  </a:p>
                </p:txBody>
              </p:sp>
            </p:grpSp>
            <p:grpSp>
              <p:nvGrpSpPr>
                <p:cNvPr id="27" name="Group 130"/>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sz="2400" b="0" i="0" u="none" strike="noStrike" kern="0" cap="none" spc="0" normalizeH="0" baseline="0" noProof="0" smtClean="0">
                        <a:ln>
                          <a:noFill/>
                        </a:ln>
                        <a:solidFill>
                          <a:sysClr val="windowText" lastClr="000000"/>
                        </a:solidFill>
                        <a:effectLst/>
                        <a:uLnTx/>
                        <a:uFillTx/>
                      </a:rPr>
                      <a:t>…</a:t>
                    </a:r>
                    <a:endParaRPr kumimoji="0" lang="en-US" sz="2400" b="0" i="0" u="none" strike="noStrike" kern="0" cap="none" spc="0" normalizeH="0" baseline="0" noProof="0" smtClean="0">
                      <a:ln>
                        <a:noFill/>
                      </a:ln>
                      <a:solidFill>
                        <a:sysClr val="windowText" lastClr="000000"/>
                      </a:solidFill>
                      <a:effectLst/>
                      <a:uLnTx/>
                      <a:uFillTx/>
                    </a:endParaRP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sz="2400" b="1" i="0" u="none" strike="noStrike" kern="0" cap="none" spc="0" normalizeH="0" baseline="0" noProof="0" dirty="0" smtClean="0">
                    <a:ln>
                      <a:noFill/>
                    </a:ln>
                    <a:effectLst/>
                    <a:uLnTx/>
                    <a:uFillTx/>
                    <a:latin typeface="+mn-lt"/>
                  </a:rPr>
                  <a:t>Host</a:t>
                </a:r>
                <a:endParaRPr kumimoji="0" lang="en-US" sz="2400" b="1" i="0" u="none" strike="noStrike" kern="0" cap="none" spc="0" normalizeH="0" baseline="0" noProof="0" dirty="0" smtClean="0">
                  <a:ln>
                    <a:noFill/>
                  </a:ln>
                  <a:effectLst/>
                  <a:uLnTx/>
                  <a:uFillTx/>
                  <a:latin typeface="+mn-lt"/>
                </a:endParaRPr>
              </a:p>
            </p:txBody>
          </p:sp>
          <p:sp>
            <p:nvSpPr>
              <p:cNvPr id="21" name="Line 286"/>
              <p:cNvSpPr>
                <a:spLocks noChangeShapeType="1"/>
              </p:cNvSpPr>
              <p:nvPr/>
            </p:nvSpPr>
            <p:spPr bwMode="auto">
              <a:xfrm>
                <a:off x="4230" y="2550"/>
                <a:ext cx="426" cy="0"/>
              </a:xfrm>
              <a:prstGeom prst="line">
                <a:avLst/>
              </a:prstGeom>
              <a:noFill/>
              <a:ln w="38100">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sz="2000" b="1" i="0" u="none" strike="noStrike" kern="0" cap="none" spc="0" normalizeH="0" baseline="0" noProof="0" dirty="0" smtClean="0">
                  <a:ln>
                    <a:noFill/>
                  </a:ln>
                  <a:effectLst/>
                  <a:uLnTx/>
                  <a:uFillTx/>
                  <a:latin typeface="+mn-lt"/>
                </a:rPr>
                <a:t>Compute Unit</a:t>
              </a:r>
              <a:endParaRPr kumimoji="0" lang="en-US" sz="2000" b="1" i="0" u="none" strike="noStrike" kern="0" cap="none" spc="0" normalizeH="0" baseline="0" noProof="0" dirty="0" smtClean="0">
                <a:ln>
                  <a:noFill/>
                </a:ln>
                <a:effectLst/>
                <a:uLnTx/>
                <a:uFillTx/>
                <a:latin typeface="+mn-lt"/>
              </a:endParaRP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smtClean="0"/>
              <a:t>The </a:t>
            </a:r>
            <a:r>
              <a:rPr lang="en-GB" dirty="0" smtClean="0">
                <a:solidFill>
                  <a:schemeClr val="accent6"/>
                </a:solidFill>
              </a:rPr>
              <a:t>BIG </a:t>
            </a:r>
            <a:r>
              <a:rPr lang="en-GB" dirty="0" smtClean="0"/>
              <a:t>idea behind OpenCL</a:t>
            </a:r>
            <a:endParaRPr lang="en-GB" dirty="0"/>
          </a:p>
        </p:txBody>
      </p:sp>
      <p:sp>
        <p:nvSpPr>
          <p:cNvPr id="5" name="Content Placeholder 4"/>
          <p:cNvSpPr>
            <a:spLocks noGrp="1"/>
          </p:cNvSpPr>
          <p:nvPr>
            <p:ph idx="1"/>
          </p:nvPr>
        </p:nvSpPr>
        <p:spPr>
          <a:xfrm>
            <a:off x="107504" y="1124745"/>
            <a:ext cx="8928992" cy="1584175"/>
          </a:xfrm>
        </p:spPr>
        <p:txBody>
          <a:bodyPr>
            <a:normAutofit fontScale="77500" lnSpcReduction="20000"/>
          </a:bodyPr>
          <a:lstStyle/>
          <a:p>
            <a:r>
              <a:rPr lang="en-GB" dirty="0" smtClean="0"/>
              <a:t>Replace loops with functions (a </a:t>
            </a:r>
            <a:r>
              <a:rPr lang="en-GB" dirty="0" smtClean="0">
                <a:solidFill>
                  <a:schemeClr val="accent6"/>
                </a:solidFill>
              </a:rPr>
              <a:t>kernel</a:t>
            </a:r>
            <a:r>
              <a:rPr lang="en-GB" dirty="0" smtClean="0"/>
              <a:t>) executing at each point in a problem domain</a:t>
            </a:r>
            <a:endParaRPr lang="en-GB" dirty="0" smtClean="0"/>
          </a:p>
          <a:p>
            <a:pPr lvl="1"/>
            <a:r>
              <a:rPr lang="en-GB" dirty="0" smtClean="0"/>
              <a:t>E.g., process a 1024x1024 image with one kernel invocation per pixel or 1024x1024=1,048,576 kernel executions</a:t>
            </a:r>
            <a:endParaRPr lang="en-GB" dirty="0"/>
          </a:p>
        </p:txBody>
      </p:sp>
      <p:sp>
        <p:nvSpPr>
          <p:cNvPr id="6" name="Text Placeholder 6"/>
          <p:cNvSpPr txBox="1"/>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400" dirty="0" smtClean="0">
                <a:solidFill>
                  <a:schemeClr val="accent2"/>
                </a:solidFill>
              </a:rPr>
              <a:t>Traditional loops</a:t>
            </a:r>
            <a:endParaRPr lang="en-GB" sz="2400" dirty="0">
              <a:solidFill>
                <a:schemeClr val="accent2"/>
              </a:solidFill>
            </a:endParaRPr>
          </a:p>
        </p:txBody>
      </p:sp>
      <p:sp>
        <p:nvSpPr>
          <p:cNvPr id="7" name="Text Placeholder 8"/>
          <p:cNvSpPr txBox="1"/>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2400" dirty="0" smtClean="0">
                <a:solidFill>
                  <a:schemeClr val="accent2"/>
                </a:solidFill>
              </a:rPr>
              <a:t>Data Parallel OpenCL</a:t>
            </a:r>
            <a:endParaRPr lang="en-GB" sz="2400" dirty="0">
              <a:solidFill>
                <a:schemeClr val="accent2"/>
              </a:solidFill>
            </a:endParaRPr>
          </a:p>
        </p:txBody>
      </p:sp>
      <p:sp>
        <p:nvSpPr>
          <p:cNvPr id="8" name="Content Placeholder 4"/>
          <p:cNvSpPr txBox="1"/>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3">
                    <a:lumMod val="75000"/>
                  </a:schemeClr>
                </a:solidFill>
                <a:latin typeface="Courier New Bold" panose="02070309020205020404"/>
              </a:rPr>
              <a:t>void</a:t>
            </a:r>
            <a:r>
              <a:rPr lang="en-GB" sz="1800" b="1" dirty="0" smtClean="0">
                <a:latin typeface="Courier New Bold" panose="02070309020205020404"/>
              </a:rPr>
              <a:t> </a:t>
            </a:r>
            <a:endParaRPr lang="en-GB" sz="1800" b="1" dirty="0" smtClean="0">
              <a:latin typeface="Courier New Bold" panose="02070309020205020404"/>
            </a:endParaRPr>
          </a:p>
          <a:p>
            <a:pPr marL="0" indent="0">
              <a:buNone/>
            </a:pPr>
            <a:r>
              <a:rPr lang="en-GB" sz="1800" b="1" dirty="0" err="1" smtClean="0">
                <a:solidFill>
                  <a:schemeClr val="tx2">
                    <a:lumMod val="75000"/>
                  </a:schemeClr>
                </a:solidFill>
                <a:latin typeface="Courier New Bold" panose="02070309020205020404"/>
              </a:rPr>
              <a:t>mul</a:t>
            </a:r>
            <a:r>
              <a:rPr lang="en-GB" sz="1800" b="1" dirty="0">
                <a:latin typeface="Courier New Bold" panose="02070309020205020404"/>
              </a:rPr>
              <a:t>(</a:t>
            </a:r>
            <a:r>
              <a:rPr lang="en-GB" sz="1800" b="1" dirty="0" err="1" smtClean="0">
                <a:solidFill>
                  <a:schemeClr val="accent3">
                    <a:lumMod val="75000"/>
                  </a:schemeClr>
                </a:solidFill>
                <a:latin typeface="Courier New Bold" panose="02070309020205020404"/>
              </a:rPr>
              <a:t>const</a:t>
            </a:r>
            <a:r>
              <a:rPr lang="en-GB" sz="1800" b="1" dirty="0" smtClean="0">
                <a:solidFill>
                  <a:schemeClr val="accent2"/>
                </a:solidFill>
                <a:latin typeface="Courier New Bold" panose="02070309020205020404"/>
              </a:rPr>
              <a:t> </a:t>
            </a:r>
            <a:r>
              <a:rPr lang="en-GB" sz="1800" b="1" dirty="0" err="1" smtClean="0">
                <a:solidFill>
                  <a:schemeClr val="accent3">
                    <a:lumMod val="75000"/>
                  </a:schemeClr>
                </a:solidFill>
                <a:latin typeface="Courier New Bold" panose="02070309020205020404"/>
              </a:rPr>
              <a:t>int</a:t>
            </a:r>
            <a:r>
              <a:rPr lang="en-GB" sz="1800" b="1" dirty="0" smtClean="0">
                <a:solidFill>
                  <a:schemeClr val="accent3">
                    <a:lumMod val="75000"/>
                  </a:schemeClr>
                </a:solidFill>
                <a:latin typeface="Courier New Bold" panose="02070309020205020404"/>
              </a:rPr>
              <a:t> </a:t>
            </a:r>
            <a:r>
              <a:rPr lang="en-GB" sz="1800" b="1" dirty="0" smtClean="0">
                <a:latin typeface="Courier New Bold" panose="02070309020205020404"/>
              </a:rPr>
              <a:t>n,</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a:t>
            </a:r>
            <a:r>
              <a:rPr lang="en-GB" sz="1800" b="1" dirty="0" err="1" smtClean="0">
                <a:solidFill>
                  <a:schemeClr val="accent3">
                    <a:lumMod val="75000"/>
                  </a:schemeClr>
                </a:solidFill>
                <a:latin typeface="Courier New Bold" panose="02070309020205020404"/>
              </a:rPr>
              <a:t>const</a:t>
            </a:r>
            <a:r>
              <a:rPr lang="en-GB" sz="1800" b="1" dirty="0" smtClean="0">
                <a:solidFill>
                  <a:schemeClr val="accent3">
                    <a:lumMod val="75000"/>
                  </a:schemeClr>
                </a:solidFill>
                <a:latin typeface="Courier New Bold" panose="02070309020205020404"/>
              </a:rPr>
              <a:t> float</a:t>
            </a:r>
            <a:r>
              <a:rPr lang="en-GB" sz="1800" b="1" dirty="0" smtClean="0">
                <a:solidFill>
                  <a:schemeClr val="accent2"/>
                </a:solidFill>
                <a:latin typeface="Courier New Bold" panose="02070309020205020404"/>
              </a:rPr>
              <a:t> </a:t>
            </a:r>
            <a:r>
              <a:rPr lang="en-GB" sz="1800" b="1" dirty="0" smtClean="0">
                <a:latin typeface="Courier New Bold" panose="02070309020205020404"/>
              </a:rPr>
              <a:t>*a,</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a:t>
            </a:r>
            <a:r>
              <a:rPr lang="en-GB" sz="1800" b="1" dirty="0" err="1" smtClean="0">
                <a:solidFill>
                  <a:schemeClr val="accent3">
                    <a:lumMod val="75000"/>
                  </a:schemeClr>
                </a:solidFill>
                <a:latin typeface="Courier New Bold" panose="02070309020205020404"/>
              </a:rPr>
              <a:t>const</a:t>
            </a:r>
            <a:r>
              <a:rPr lang="en-GB" sz="1800" b="1" dirty="0" smtClean="0">
                <a:solidFill>
                  <a:schemeClr val="accent3">
                    <a:lumMod val="75000"/>
                  </a:schemeClr>
                </a:solidFill>
                <a:latin typeface="Courier New Bold" panose="02070309020205020404"/>
              </a:rPr>
              <a:t> float </a:t>
            </a:r>
            <a:r>
              <a:rPr lang="en-GB" sz="1800" b="1" dirty="0" smtClean="0">
                <a:latin typeface="Courier New Bold" panose="02070309020205020404"/>
              </a:rPr>
              <a:t>*b,</a:t>
            </a:r>
            <a:endParaRPr lang="en-GB" sz="1800" b="1" dirty="0" smtClean="0">
              <a:latin typeface="Courier New Bold" panose="02070309020205020404"/>
            </a:endParaRPr>
          </a:p>
          <a:p>
            <a:pPr marL="0" indent="0">
              <a:buNone/>
            </a:pPr>
            <a:r>
              <a:rPr lang="en-GB" sz="1800" b="1" dirty="0" smtClean="0">
                <a:latin typeface="Courier New Bold" panose="02070309020205020404"/>
              </a:rPr>
              <a:t>          </a:t>
            </a:r>
            <a:r>
              <a:rPr lang="en-GB" sz="1800" b="1" dirty="0" smtClean="0">
                <a:solidFill>
                  <a:schemeClr val="accent3">
                    <a:lumMod val="75000"/>
                  </a:schemeClr>
                </a:solidFill>
                <a:latin typeface="Courier New Bold" panose="02070309020205020404"/>
              </a:rPr>
              <a:t>float </a:t>
            </a:r>
            <a:r>
              <a:rPr lang="en-GB" sz="1800" b="1" dirty="0" smtClean="0">
                <a:latin typeface="Courier New Bold" panose="02070309020205020404"/>
              </a:rPr>
              <a:t>*c)</a:t>
            </a:r>
            <a:endParaRPr lang="en-GB" sz="1800" b="1" dirty="0" smtClean="0">
              <a:latin typeface="Courier New Bold" panose="02070309020205020404"/>
            </a:endParaRPr>
          </a:p>
          <a:p>
            <a:pPr marL="0" indent="0">
              <a:buNone/>
            </a:pPr>
            <a:r>
              <a:rPr lang="en-GB" sz="1800" b="1" dirty="0" smtClean="0">
                <a:latin typeface="Courier New Bold" panose="02070309020205020404"/>
              </a:rPr>
              <a:t>{</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a:t>
            </a:r>
            <a:r>
              <a:rPr lang="en-GB" sz="1800" b="1" dirty="0" err="1" smtClean="0">
                <a:solidFill>
                  <a:schemeClr val="accent3">
                    <a:lumMod val="75000"/>
                  </a:schemeClr>
                </a:solidFill>
                <a:latin typeface="Courier New Bold" panose="02070309020205020404"/>
              </a:rPr>
              <a:t>int</a:t>
            </a:r>
            <a:r>
              <a:rPr lang="en-GB" sz="1800" b="1" dirty="0" smtClean="0">
                <a:solidFill>
                  <a:schemeClr val="accent3">
                    <a:lumMod val="75000"/>
                  </a:schemeClr>
                </a:solidFill>
                <a:latin typeface="Courier New Bold" panose="02070309020205020404"/>
              </a:rPr>
              <a:t> </a:t>
            </a:r>
            <a:r>
              <a:rPr lang="en-GB" sz="1800" b="1" dirty="0" err="1" smtClean="0">
                <a:latin typeface="Courier New Bold" panose="02070309020205020404"/>
              </a:rPr>
              <a:t>i</a:t>
            </a:r>
            <a:r>
              <a:rPr lang="en-GB" sz="1800" b="1" dirty="0" smtClean="0">
                <a:latin typeface="Courier New Bold" panose="02070309020205020404"/>
              </a:rPr>
              <a:t>;</a:t>
            </a:r>
            <a:endParaRPr lang="en-GB" sz="1800" b="1" dirty="0" smtClean="0">
              <a:latin typeface="Courier New Bold" panose="02070309020205020404"/>
            </a:endParaRPr>
          </a:p>
          <a:p>
            <a:pPr marL="0" indent="0">
              <a:buNone/>
            </a:pPr>
            <a:r>
              <a:rPr lang="en-GB" sz="1800" b="1" dirty="0" smtClean="0">
                <a:latin typeface="Courier New Bold" panose="02070309020205020404"/>
              </a:rPr>
              <a:t>  </a:t>
            </a:r>
            <a:r>
              <a:rPr lang="en-GB" sz="1800" b="1" dirty="0" smtClean="0">
                <a:solidFill>
                  <a:schemeClr val="accent3">
                    <a:lumMod val="75000"/>
                  </a:schemeClr>
                </a:solidFill>
                <a:latin typeface="Courier New Bold" panose="02070309020205020404"/>
              </a:rPr>
              <a:t>for </a:t>
            </a:r>
            <a:r>
              <a:rPr lang="en-GB" sz="1800" b="1" dirty="0" smtClean="0">
                <a:latin typeface="Courier New Bold" panose="02070309020205020404"/>
              </a:rPr>
              <a:t>(</a:t>
            </a:r>
            <a:r>
              <a:rPr lang="en-GB" sz="1800" b="1" dirty="0" err="1" smtClean="0">
                <a:latin typeface="Courier New Bold" panose="02070309020205020404"/>
              </a:rPr>
              <a:t>i</a:t>
            </a:r>
            <a:r>
              <a:rPr lang="en-GB" sz="1800" b="1" dirty="0" smtClean="0">
                <a:latin typeface="Courier New Bold" panose="02070309020205020404"/>
              </a:rPr>
              <a:t> = 0; </a:t>
            </a:r>
            <a:r>
              <a:rPr lang="en-GB" sz="1800" b="1" dirty="0" err="1">
                <a:latin typeface="Courier New Bold" panose="02070309020205020404"/>
              </a:rPr>
              <a:t>i</a:t>
            </a:r>
            <a:r>
              <a:rPr lang="en-GB" sz="1800" b="1" dirty="0" smtClean="0">
                <a:latin typeface="Courier New Bold" panose="02070309020205020404"/>
              </a:rPr>
              <a:t> &lt; n; </a:t>
            </a:r>
            <a:r>
              <a:rPr lang="en-GB" sz="1800" b="1" dirty="0" err="1" smtClean="0">
                <a:latin typeface="Courier New Bold" panose="02070309020205020404"/>
              </a:rPr>
              <a:t>i</a:t>
            </a:r>
            <a:r>
              <a:rPr lang="en-GB" sz="1800" b="1" dirty="0" smtClean="0">
                <a:latin typeface="Courier New Bold" panose="02070309020205020404"/>
              </a:rPr>
              <a:t>++)</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c[</a:t>
            </a:r>
            <a:r>
              <a:rPr lang="en-GB" sz="1800" b="1" dirty="0" err="1" smtClean="0">
                <a:latin typeface="Courier New Bold" panose="02070309020205020404"/>
              </a:rPr>
              <a:t>i</a:t>
            </a:r>
            <a:r>
              <a:rPr lang="en-GB" sz="1800" b="1" dirty="0" smtClean="0">
                <a:latin typeface="Courier New Bold" panose="02070309020205020404"/>
              </a:rPr>
              <a:t>] = a[</a:t>
            </a:r>
            <a:r>
              <a:rPr lang="en-GB" sz="1800" b="1" dirty="0" err="1" smtClean="0">
                <a:latin typeface="Courier New Bold" panose="02070309020205020404"/>
              </a:rPr>
              <a:t>i</a:t>
            </a:r>
            <a:r>
              <a:rPr lang="en-GB" sz="1800" b="1" dirty="0" smtClean="0">
                <a:latin typeface="Courier New Bold" panose="02070309020205020404"/>
              </a:rPr>
              <a:t>] * b[</a:t>
            </a:r>
            <a:r>
              <a:rPr lang="en-GB" sz="1800" b="1" dirty="0" err="1" smtClean="0">
                <a:latin typeface="Courier New Bold" panose="02070309020205020404"/>
              </a:rPr>
              <a:t>i</a:t>
            </a:r>
            <a:r>
              <a:rPr lang="en-GB" sz="1800" b="1" dirty="0" smtClean="0">
                <a:latin typeface="Courier New Bold" panose="02070309020205020404"/>
              </a:rPr>
              <a:t>];</a:t>
            </a:r>
            <a:endParaRPr lang="en-GB" sz="1800" b="1" dirty="0" smtClean="0">
              <a:latin typeface="Courier New Bold" panose="02070309020205020404"/>
            </a:endParaRPr>
          </a:p>
          <a:p>
            <a:pPr marL="0" indent="0">
              <a:buNone/>
            </a:pPr>
            <a:r>
              <a:rPr lang="en-GB" sz="1800" b="1" dirty="0">
                <a:latin typeface="Courier New Bold" panose="02070309020205020404"/>
              </a:rPr>
              <a:t>}</a:t>
            </a:r>
            <a:endParaRPr lang="en-GB" sz="1800" b="1" dirty="0">
              <a:latin typeface="Courier New Bold" panose="02070309020205020404"/>
            </a:endParaRPr>
          </a:p>
        </p:txBody>
      </p:sp>
      <p:sp>
        <p:nvSpPr>
          <p:cNvPr id="10" name="Content Placeholder 4"/>
          <p:cNvSpPr txBox="1"/>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4"/>
                </a:solidFill>
                <a:latin typeface="Courier New Bold" panose="02070309020205020404"/>
              </a:rPr>
              <a:t>__kernel </a:t>
            </a:r>
            <a:r>
              <a:rPr lang="en-GB" sz="1800" b="1" dirty="0" smtClean="0">
                <a:solidFill>
                  <a:schemeClr val="accent3">
                    <a:lumMod val="75000"/>
                  </a:schemeClr>
                </a:solidFill>
                <a:latin typeface="Courier New Bold" panose="02070309020205020404"/>
              </a:rPr>
              <a:t>void</a:t>
            </a:r>
            <a:endParaRPr lang="en-GB" sz="1800" b="1" dirty="0" smtClean="0">
              <a:solidFill>
                <a:schemeClr val="accent3">
                  <a:lumMod val="75000"/>
                </a:schemeClr>
              </a:solidFill>
              <a:latin typeface="Courier New Bold" panose="02070309020205020404"/>
            </a:endParaRPr>
          </a:p>
          <a:p>
            <a:pPr marL="0" indent="0">
              <a:buNone/>
            </a:pPr>
            <a:r>
              <a:rPr lang="en-GB" sz="1800" b="1" dirty="0" err="1" smtClean="0">
                <a:solidFill>
                  <a:schemeClr val="tx2">
                    <a:lumMod val="75000"/>
                  </a:schemeClr>
                </a:solidFill>
                <a:latin typeface="Courier New Bold" panose="02070309020205020404"/>
              </a:rPr>
              <a:t>mul</a:t>
            </a:r>
            <a:r>
              <a:rPr lang="en-GB" sz="1800" b="1" dirty="0" smtClean="0">
                <a:latin typeface="Courier New Bold" panose="02070309020205020404"/>
              </a:rPr>
              <a:t>(</a:t>
            </a:r>
            <a:r>
              <a:rPr lang="en-GB" sz="1800" b="1" dirty="0" smtClean="0">
                <a:solidFill>
                  <a:schemeClr val="accent4"/>
                </a:solidFill>
                <a:latin typeface="Courier New Bold" panose="02070309020205020404"/>
              </a:rPr>
              <a:t>__global </a:t>
            </a:r>
            <a:r>
              <a:rPr lang="en-GB" sz="1800" b="1" dirty="0" err="1" smtClean="0">
                <a:solidFill>
                  <a:schemeClr val="accent3">
                    <a:lumMod val="75000"/>
                  </a:schemeClr>
                </a:solidFill>
                <a:latin typeface="Courier New Bold" panose="02070309020205020404"/>
              </a:rPr>
              <a:t>const</a:t>
            </a:r>
            <a:r>
              <a:rPr lang="en-GB" sz="1800" b="1" dirty="0" smtClean="0">
                <a:solidFill>
                  <a:schemeClr val="accent3">
                    <a:lumMod val="75000"/>
                  </a:schemeClr>
                </a:solidFill>
                <a:latin typeface="Courier New Bold" panose="02070309020205020404"/>
              </a:rPr>
              <a:t> float</a:t>
            </a:r>
            <a:r>
              <a:rPr lang="en-GB" sz="1800" b="1" dirty="0" smtClean="0">
                <a:solidFill>
                  <a:schemeClr val="accent2"/>
                </a:solidFill>
                <a:latin typeface="Courier New Bold" panose="02070309020205020404"/>
              </a:rPr>
              <a:t> </a:t>
            </a:r>
            <a:r>
              <a:rPr lang="en-GB" sz="1800" b="1" dirty="0" smtClean="0">
                <a:latin typeface="Courier New Bold" panose="02070309020205020404"/>
              </a:rPr>
              <a:t>*a,</a:t>
            </a:r>
            <a:endParaRPr lang="en-GB" sz="1800" b="1" dirty="0" smtClean="0">
              <a:latin typeface="Courier New Bold" panose="02070309020205020404"/>
            </a:endParaRPr>
          </a:p>
          <a:p>
            <a:pPr marL="0" indent="0">
              <a:buNone/>
            </a:pPr>
            <a:r>
              <a:rPr lang="en-GB" sz="1800" b="1" dirty="0">
                <a:solidFill>
                  <a:schemeClr val="accent4"/>
                </a:solidFill>
                <a:latin typeface="Courier New Bold" panose="02070309020205020404"/>
              </a:rPr>
              <a:t> </a:t>
            </a:r>
            <a:r>
              <a:rPr lang="en-GB" sz="1800" b="1" dirty="0" smtClean="0">
                <a:solidFill>
                  <a:schemeClr val="accent4"/>
                </a:solidFill>
                <a:latin typeface="Courier New Bold" panose="02070309020205020404"/>
              </a:rPr>
              <a:t>   __global </a:t>
            </a:r>
            <a:r>
              <a:rPr lang="en-GB" sz="1800" b="1" dirty="0" err="1" smtClean="0">
                <a:solidFill>
                  <a:schemeClr val="accent3">
                    <a:lumMod val="75000"/>
                  </a:schemeClr>
                </a:solidFill>
                <a:latin typeface="Courier New Bold" panose="02070309020205020404"/>
              </a:rPr>
              <a:t>const</a:t>
            </a:r>
            <a:r>
              <a:rPr lang="en-GB" sz="1800" b="1" dirty="0" smtClean="0">
                <a:solidFill>
                  <a:schemeClr val="accent3">
                    <a:lumMod val="75000"/>
                  </a:schemeClr>
                </a:solidFill>
                <a:latin typeface="Courier New Bold" panose="02070309020205020404"/>
              </a:rPr>
              <a:t> float </a:t>
            </a:r>
            <a:r>
              <a:rPr lang="en-GB" sz="1800" b="1" dirty="0" smtClean="0">
                <a:latin typeface="Courier New Bold" panose="02070309020205020404"/>
              </a:rPr>
              <a:t>*b,</a:t>
            </a:r>
            <a:endParaRPr lang="en-GB" sz="1800" b="1" dirty="0" smtClean="0">
              <a:latin typeface="Courier New Bold" panose="02070309020205020404"/>
            </a:endParaRPr>
          </a:p>
          <a:p>
            <a:pPr marL="0" indent="0">
              <a:buNone/>
            </a:pPr>
            <a:r>
              <a:rPr lang="en-GB" sz="1800" b="1" dirty="0" smtClean="0">
                <a:latin typeface="Courier New Bold" panose="02070309020205020404"/>
              </a:rPr>
              <a:t>    </a:t>
            </a:r>
            <a:r>
              <a:rPr lang="en-GB" sz="1800" b="1" dirty="0" smtClean="0">
                <a:solidFill>
                  <a:schemeClr val="accent4"/>
                </a:solidFill>
                <a:latin typeface="Courier New Bold" panose="02070309020205020404"/>
              </a:rPr>
              <a:t>__global       </a:t>
            </a:r>
            <a:r>
              <a:rPr lang="en-GB" sz="1800" b="1" dirty="0" smtClean="0">
                <a:solidFill>
                  <a:schemeClr val="accent3">
                    <a:lumMod val="75000"/>
                  </a:schemeClr>
                </a:solidFill>
                <a:latin typeface="Courier New Bold" panose="02070309020205020404"/>
              </a:rPr>
              <a:t>float </a:t>
            </a:r>
            <a:r>
              <a:rPr lang="en-GB" sz="1800" b="1" dirty="0" smtClean="0">
                <a:latin typeface="Courier New Bold" panose="02070309020205020404"/>
              </a:rPr>
              <a:t>*c)</a:t>
            </a:r>
            <a:endParaRPr lang="en-GB" sz="1800" b="1" dirty="0" smtClean="0">
              <a:latin typeface="Courier New Bold" panose="02070309020205020404"/>
            </a:endParaRPr>
          </a:p>
          <a:p>
            <a:pPr marL="0" indent="0">
              <a:buNone/>
            </a:pPr>
            <a:r>
              <a:rPr lang="en-GB" sz="1800" b="1" dirty="0" smtClean="0">
                <a:latin typeface="Courier New Bold" panose="02070309020205020404"/>
              </a:rPr>
              <a:t>{</a:t>
            </a:r>
            <a:endParaRPr lang="en-GB" sz="1800" b="1" dirty="0" smtClean="0">
              <a:latin typeface="Courier New Bold" panose="02070309020205020404"/>
            </a:endParaRPr>
          </a:p>
          <a:p>
            <a:pPr marL="0" indent="0">
              <a:buNone/>
            </a:pPr>
            <a:r>
              <a:rPr lang="en-GB" sz="1800" b="1" dirty="0" smtClean="0">
                <a:latin typeface="Courier New Bold" panose="02070309020205020404"/>
              </a:rPr>
              <a:t>  </a:t>
            </a:r>
            <a:r>
              <a:rPr lang="en-GB" sz="1800" b="1" dirty="0" err="1" smtClean="0">
                <a:solidFill>
                  <a:schemeClr val="accent3">
                    <a:lumMod val="75000"/>
                  </a:schemeClr>
                </a:solidFill>
                <a:latin typeface="Courier New Bold" panose="02070309020205020404"/>
              </a:rPr>
              <a:t>int</a:t>
            </a:r>
            <a:r>
              <a:rPr lang="en-GB" sz="1800" b="1" dirty="0" smtClean="0">
                <a:solidFill>
                  <a:schemeClr val="accent3">
                    <a:lumMod val="75000"/>
                  </a:schemeClr>
                </a:solidFill>
                <a:latin typeface="Courier New Bold" panose="02070309020205020404"/>
              </a:rPr>
              <a:t> </a:t>
            </a:r>
            <a:r>
              <a:rPr lang="en-GB" sz="1800" b="1" dirty="0" smtClean="0">
                <a:latin typeface="Courier New Bold" panose="02070309020205020404"/>
              </a:rPr>
              <a:t>id = </a:t>
            </a:r>
            <a:r>
              <a:rPr lang="en-GB" sz="1800" b="1" dirty="0" err="1" smtClean="0">
                <a:solidFill>
                  <a:schemeClr val="tx2">
                    <a:lumMod val="60000"/>
                    <a:lumOff val="40000"/>
                  </a:schemeClr>
                </a:solidFill>
                <a:latin typeface="Courier New Bold" panose="02070309020205020404"/>
              </a:rPr>
              <a:t>get_global_id</a:t>
            </a:r>
            <a:r>
              <a:rPr lang="en-GB" sz="1800" b="1" dirty="0" smtClean="0">
                <a:latin typeface="Courier New Bold" panose="02070309020205020404"/>
              </a:rPr>
              <a:t>(0);</a:t>
            </a:r>
            <a:endParaRPr lang="en-GB" sz="1800" b="1" dirty="0" smtClean="0">
              <a:latin typeface="Courier New Bold" panose="02070309020205020404"/>
            </a:endParaRPr>
          </a:p>
          <a:p>
            <a:pPr marL="0" indent="0">
              <a:buNone/>
            </a:pPr>
            <a:r>
              <a:rPr lang="en-GB" sz="1800" b="1" dirty="0">
                <a:latin typeface="Courier New Bold" panose="02070309020205020404"/>
              </a:rPr>
              <a:t> </a:t>
            </a:r>
            <a:r>
              <a:rPr lang="en-GB" sz="1800" b="1" dirty="0" smtClean="0">
                <a:latin typeface="Courier New Bold" panose="02070309020205020404"/>
              </a:rPr>
              <a:t> c[id] = a[id] * b[id];</a:t>
            </a:r>
            <a:endParaRPr lang="en-GB" sz="1800" b="1" dirty="0" smtClean="0">
              <a:latin typeface="Courier New Bold" panose="02070309020205020404"/>
            </a:endParaRPr>
          </a:p>
          <a:p>
            <a:pPr marL="0" indent="0">
              <a:buNone/>
            </a:pPr>
            <a:r>
              <a:rPr lang="en-GB" sz="1800" b="1" dirty="0" smtClean="0">
                <a:latin typeface="Courier New Bold" panose="02070309020205020404"/>
              </a:rPr>
              <a:t>}</a:t>
            </a:r>
            <a:endParaRPr lang="en-GB" sz="1800" b="1" dirty="0" smtClean="0">
              <a:latin typeface="Courier New Bold" panose="02070309020205020404"/>
            </a:endParaRPr>
          </a:p>
          <a:p>
            <a:pPr marL="0" indent="0">
              <a:buNone/>
            </a:pPr>
            <a:r>
              <a:rPr lang="en-GB" sz="1800" b="1" dirty="0" smtClean="0">
                <a:solidFill>
                  <a:schemeClr val="tx1">
                    <a:lumMod val="75000"/>
                  </a:schemeClr>
                </a:solidFill>
                <a:latin typeface="Courier New Bold" panose="02070309020205020404"/>
              </a:rPr>
              <a:t>// many instances of the kernel,</a:t>
            </a:r>
            <a:endParaRPr lang="en-GB" sz="1800" b="1" dirty="0" smtClean="0">
              <a:solidFill>
                <a:schemeClr val="tx1">
                  <a:lumMod val="75000"/>
                </a:schemeClr>
              </a:solidFill>
              <a:latin typeface="Courier New Bold" panose="02070309020205020404"/>
            </a:endParaRPr>
          </a:p>
          <a:p>
            <a:pPr marL="0" indent="0">
              <a:buNone/>
            </a:pPr>
            <a:r>
              <a:rPr lang="en-GB" sz="1800" b="1" dirty="0" smtClean="0">
                <a:solidFill>
                  <a:schemeClr val="tx1">
                    <a:lumMod val="75000"/>
                  </a:schemeClr>
                </a:solidFill>
                <a:latin typeface="Courier New Bold" panose="02070309020205020404"/>
              </a:rPr>
              <a:t>// called </a:t>
            </a:r>
            <a:r>
              <a:rPr lang="en-GB" sz="1800" b="1" i="1" dirty="0" smtClean="0">
                <a:solidFill>
                  <a:schemeClr val="tx1">
                    <a:lumMod val="75000"/>
                  </a:schemeClr>
                </a:solidFill>
                <a:latin typeface="Courier New Bold" panose="02070309020205020404"/>
              </a:rPr>
              <a:t>work-items</a:t>
            </a:r>
            <a:r>
              <a:rPr lang="en-GB" sz="1800" b="1" dirty="0" smtClean="0">
                <a:solidFill>
                  <a:schemeClr val="tx1">
                    <a:lumMod val="75000"/>
                  </a:schemeClr>
                </a:solidFill>
                <a:latin typeface="Courier New Bold" panose="02070309020205020404"/>
              </a:rPr>
              <a:t>, execute</a:t>
            </a:r>
            <a:endParaRPr lang="en-GB" sz="1800" b="1" dirty="0" smtClean="0">
              <a:solidFill>
                <a:schemeClr val="tx1">
                  <a:lumMod val="75000"/>
                </a:schemeClr>
              </a:solidFill>
              <a:latin typeface="Courier New Bold" panose="02070309020205020404"/>
            </a:endParaRPr>
          </a:p>
          <a:p>
            <a:pPr marL="0" indent="0">
              <a:buNone/>
            </a:pPr>
            <a:r>
              <a:rPr lang="en-GB" sz="1800" b="1" dirty="0" smtClean="0">
                <a:solidFill>
                  <a:schemeClr val="tx1">
                    <a:lumMod val="75000"/>
                  </a:schemeClr>
                </a:solidFill>
                <a:latin typeface="Courier New Bold" panose="02070309020205020404"/>
              </a:rPr>
              <a:t>// in parallel</a:t>
            </a:r>
            <a:endParaRPr lang="en-GB" sz="1800" b="1" dirty="0">
              <a:solidFill>
                <a:schemeClr val="tx1">
                  <a:lumMod val="75000"/>
                </a:schemeClr>
              </a:solidFill>
              <a:latin typeface="Courier New Bold" panose="02070309020205020404"/>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endParaRPr lang="en-GB" dirty="0" smtClean="0"/>
          </a:p>
          <a:p>
            <a:pPr lvl="1"/>
            <a:r>
              <a:rPr lang="en-GB" dirty="0" smtClean="0"/>
              <a:t>1024x1024 (whole problem space)</a:t>
            </a:r>
            <a:endParaRPr lang="en-GB" dirty="0" smtClean="0"/>
          </a:p>
          <a:p>
            <a:r>
              <a:rPr lang="en-GB" dirty="0" smtClean="0">
                <a:solidFill>
                  <a:schemeClr val="accent2"/>
                </a:solidFill>
              </a:rPr>
              <a:t>Local </a:t>
            </a:r>
            <a:r>
              <a:rPr lang="en-GB" dirty="0" smtClean="0"/>
              <a:t>Dimensions:</a:t>
            </a:r>
            <a:endParaRPr lang="en-GB" dirty="0" smtClean="0"/>
          </a:p>
          <a:p>
            <a:pPr lvl="1"/>
            <a:r>
              <a:rPr lang="en-GB" dirty="0" smtClean="0"/>
              <a:t>64x64 </a:t>
            </a:r>
            <a:r>
              <a:rPr lang="en-GB" dirty="0" smtClean="0"/>
              <a:t>(</a:t>
            </a:r>
            <a:r>
              <a:rPr lang="en-GB" b="1" dirty="0" smtClean="0">
                <a:solidFill>
                  <a:schemeClr val="accent2"/>
                </a:solidFill>
              </a:rPr>
              <a:t>work-group</a:t>
            </a:r>
            <a:r>
              <a:rPr lang="en-GB" dirty="0" smtClean="0"/>
              <a:t>, executes together)</a:t>
            </a:r>
            <a:endParaRPr lang="en-GB" dirty="0"/>
          </a:p>
        </p:txBody>
      </p:sp>
      <p:sp>
        <p:nvSpPr>
          <p:cNvPr id="4" name="Content Placeholder 2"/>
          <p:cNvSpPr txBox="1"/>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smtClean="0"/>
              <a:t>Choose the dimensions that are “best” for your algorithm</a:t>
            </a:r>
            <a:endParaRPr lang="en-GB" dirty="0"/>
          </a:p>
        </p:txBody>
      </p:sp>
      <p:pic>
        <p:nvPicPr>
          <p:cNvPr id="107" name="Picture 1"/>
          <p:cNvPicPr>
            <a:picLocks noChangeAspect="1" noChangeArrowheads="1"/>
          </p:cNvPicPr>
          <p:nvPr/>
        </p:nvPicPr>
        <p:blipFill>
          <a:blip r:embed="rId1"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p:nvPr/>
        </p:nvSpPr>
        <p:spPr bwMode="auto">
          <a:xfrm>
            <a:off x="1892315" y="3050042"/>
            <a:ext cx="255588" cy="255588"/>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p:nvPr/>
        </p:nvSpPr>
        <p:spPr bwMode="auto">
          <a:xfrm>
            <a:off x="2424129" y="2564904"/>
            <a:ext cx="427927" cy="228909"/>
          </a:xfrm>
          <a:prstGeom prst="rect">
            <a:avLst/>
          </a:prstGeom>
          <a:noFill/>
          <a:ln w="12700">
            <a:noFill/>
            <a:miter lim="800000"/>
          </a:ln>
        </p:spPr>
        <p:txBody>
          <a:bodyPr wrap="none" lIns="0" tIns="0" rIns="0" bIns="0">
            <a:spAutoFit/>
          </a:bodyPr>
          <a:lstStyle/>
          <a:p>
            <a:pPr marL="36830">
              <a:tabLst>
                <a:tab pos="66675" algn="l"/>
                <a:tab pos="752475" algn="l"/>
                <a:tab pos="1438275" algn="l"/>
                <a:tab pos="2122170" algn="l"/>
                <a:tab pos="2806700" algn="l"/>
              </a:tabLst>
            </a:pPr>
            <a:r>
              <a:rPr lang="en-US" dirty="0">
                <a:solidFill>
                  <a:schemeClr val="tx1"/>
                </a:solidFill>
                <a:latin typeface="+mn-lt"/>
              </a:rPr>
              <a:t>1024</a:t>
            </a:r>
            <a:endParaRPr lang="en-US" dirty="0">
              <a:solidFill>
                <a:schemeClr val="tx1"/>
              </a:solidFill>
              <a:latin typeface="+mn-lt"/>
            </a:endParaRP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p:nvPr/>
        </p:nvSpPr>
        <p:spPr bwMode="auto">
          <a:xfrm rot="-5400000">
            <a:off x="1016107" y="4005564"/>
            <a:ext cx="427927" cy="228909"/>
          </a:xfrm>
          <a:prstGeom prst="rect">
            <a:avLst/>
          </a:prstGeom>
          <a:noFill/>
          <a:ln w="12700">
            <a:noFill/>
            <a:miter lim="800000"/>
          </a:ln>
        </p:spPr>
        <p:txBody>
          <a:bodyPr wrap="none" lIns="0" tIns="0" rIns="0" bIns="0">
            <a:spAutoFit/>
          </a:bodyPr>
          <a:lstStyle/>
          <a:p>
            <a:pPr marL="36830">
              <a:tabLst>
                <a:tab pos="66675" algn="l"/>
                <a:tab pos="752475" algn="l"/>
                <a:tab pos="1438275" algn="l"/>
                <a:tab pos="2122170" algn="l"/>
                <a:tab pos="2806700" algn="l"/>
              </a:tabLst>
            </a:pPr>
            <a:r>
              <a:rPr lang="en-US" dirty="0">
                <a:solidFill>
                  <a:schemeClr val="tx1"/>
                </a:solidFill>
                <a:latin typeface="+mn-lt"/>
              </a:rPr>
              <a:t>1024</a:t>
            </a:r>
            <a:endParaRPr lang="en-US" dirty="0">
              <a:solidFill>
                <a:schemeClr val="tx1"/>
              </a:solidFill>
              <a:latin typeface="+mn-lt"/>
            </a:endParaRPr>
          </a:p>
        </p:txBody>
      </p:sp>
      <p:sp>
        <p:nvSpPr>
          <p:cNvPr id="113" name="Rectangle 11"/>
          <p:cNvSpPr/>
          <p:nvPr/>
        </p:nvSpPr>
        <p:spPr bwMode="auto">
          <a:xfrm>
            <a:off x="1635140" y="3050042"/>
            <a:ext cx="257175" cy="255588"/>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nvGrpSpPr>
          <p:cNvPr id="114" name="Group 12"/>
          <p:cNvGrpSpPr/>
          <p:nvPr/>
        </p:nvGrpSpPr>
        <p:grpSpPr bwMode="auto">
          <a:xfrm>
            <a:off x="2147903" y="3050042"/>
            <a:ext cx="1535112" cy="255588"/>
            <a:chOff x="0" y="0"/>
            <a:chExt cx="2256" cy="376"/>
          </a:xfrm>
        </p:grpSpPr>
        <p:sp>
          <p:nvSpPr>
            <p:cNvPr id="115" name="Rectangle 13"/>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16" name="Rectangle 14"/>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17" name="Rectangle 15"/>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18" name="Rectangle 16"/>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19" name="Rectangle 17"/>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20" name="Rectangle 18"/>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grpSp>
        <p:nvGrpSpPr>
          <p:cNvPr id="121" name="Group 19"/>
          <p:cNvGrpSpPr/>
          <p:nvPr/>
        </p:nvGrpSpPr>
        <p:grpSpPr bwMode="auto">
          <a:xfrm>
            <a:off x="1635145" y="3305630"/>
            <a:ext cx="2047875" cy="1790700"/>
            <a:chOff x="0" y="0"/>
            <a:chExt cx="3008" cy="2632"/>
          </a:xfrm>
        </p:grpSpPr>
        <p:grpSp>
          <p:nvGrpSpPr>
            <p:cNvPr id="122" name="Group 20"/>
            <p:cNvGrpSpPr/>
            <p:nvPr/>
          </p:nvGrpSpPr>
          <p:grpSpPr bwMode="auto">
            <a:xfrm>
              <a:off x="0" y="0"/>
              <a:ext cx="3008" cy="1504"/>
              <a:chOff x="0" y="0"/>
              <a:chExt cx="3008" cy="1504"/>
            </a:xfrm>
          </p:grpSpPr>
          <p:grpSp>
            <p:nvGrpSpPr>
              <p:cNvPr id="154" name="Group 21"/>
              <p:cNvGrpSpPr/>
              <p:nvPr/>
            </p:nvGrpSpPr>
            <p:grpSpPr bwMode="auto">
              <a:xfrm>
                <a:off x="0" y="0"/>
                <a:ext cx="3008" cy="752"/>
                <a:chOff x="0" y="0"/>
                <a:chExt cx="3008" cy="752"/>
              </a:xfrm>
            </p:grpSpPr>
            <p:grpSp>
              <p:nvGrpSpPr>
                <p:cNvPr id="176" name="Group 22"/>
                <p:cNvGrpSpPr/>
                <p:nvPr/>
              </p:nvGrpSpPr>
              <p:grpSpPr bwMode="auto">
                <a:xfrm>
                  <a:off x="0" y="0"/>
                  <a:ext cx="3008" cy="376"/>
                  <a:chOff x="0" y="0"/>
                  <a:chExt cx="3008" cy="376"/>
                </a:xfrm>
              </p:grpSpPr>
              <p:sp>
                <p:nvSpPr>
                  <p:cNvPr id="187" name="Rectangle 23"/>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88" name="Rectangle 24"/>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nvGrpSpPr>
                  <p:cNvPr id="189" name="Group 25"/>
                  <p:cNvGrpSpPr/>
                  <p:nvPr/>
                </p:nvGrpSpPr>
                <p:grpSpPr bwMode="auto">
                  <a:xfrm>
                    <a:off x="752" y="0"/>
                    <a:ext cx="2256" cy="376"/>
                    <a:chOff x="0" y="0"/>
                    <a:chExt cx="2256" cy="376"/>
                  </a:xfrm>
                </p:grpSpPr>
                <p:sp>
                  <p:nvSpPr>
                    <p:cNvPr id="190" name="Rectangle 26"/>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91" name="Rectangle 27"/>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92" name="Rectangle 28"/>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93" name="Rectangle 29"/>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94" name="Rectangle 30"/>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95" name="Rectangle 31"/>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grpSp>
            <p:grpSp>
              <p:nvGrpSpPr>
                <p:cNvPr id="177" name="Group 32"/>
                <p:cNvGrpSpPr/>
                <p:nvPr/>
              </p:nvGrpSpPr>
              <p:grpSpPr bwMode="auto">
                <a:xfrm>
                  <a:off x="0" y="376"/>
                  <a:ext cx="3008" cy="376"/>
                  <a:chOff x="0" y="0"/>
                  <a:chExt cx="3008" cy="376"/>
                </a:xfrm>
              </p:grpSpPr>
              <p:sp>
                <p:nvSpPr>
                  <p:cNvPr id="178" name="Rectangle 33"/>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79" name="Rectangle 34"/>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nvGrpSpPr>
                  <p:cNvPr id="180" name="Group 35"/>
                  <p:cNvGrpSpPr/>
                  <p:nvPr/>
                </p:nvGrpSpPr>
                <p:grpSpPr bwMode="auto">
                  <a:xfrm>
                    <a:off x="752" y="0"/>
                    <a:ext cx="2256" cy="376"/>
                    <a:chOff x="0" y="0"/>
                    <a:chExt cx="2256" cy="376"/>
                  </a:xfrm>
                </p:grpSpPr>
                <p:sp>
                  <p:nvSpPr>
                    <p:cNvPr id="181" name="Rectangle 36"/>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82" name="Rectangle 37"/>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83" name="Rectangle 38"/>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84" name="Rectangle 39"/>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85" name="Rectangle 40"/>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86" name="Rectangle 41"/>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grpSp>
          </p:grpSp>
          <p:grpSp>
            <p:nvGrpSpPr>
              <p:cNvPr id="155" name="Group 42"/>
              <p:cNvGrpSpPr/>
              <p:nvPr/>
            </p:nvGrpSpPr>
            <p:grpSpPr bwMode="auto">
              <a:xfrm>
                <a:off x="0" y="752"/>
                <a:ext cx="3008" cy="752"/>
                <a:chOff x="0" y="0"/>
                <a:chExt cx="3008" cy="752"/>
              </a:xfrm>
            </p:grpSpPr>
            <p:grpSp>
              <p:nvGrpSpPr>
                <p:cNvPr id="156" name="Group 43"/>
                <p:cNvGrpSpPr/>
                <p:nvPr/>
              </p:nvGrpSpPr>
              <p:grpSpPr bwMode="auto">
                <a:xfrm>
                  <a:off x="0" y="0"/>
                  <a:ext cx="3008" cy="376"/>
                  <a:chOff x="0" y="0"/>
                  <a:chExt cx="3008" cy="376"/>
                </a:xfrm>
              </p:grpSpPr>
              <p:sp>
                <p:nvSpPr>
                  <p:cNvPr id="167" name="Rectangle 44"/>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68" name="Rectangle 45"/>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nvGrpSpPr>
                  <p:cNvPr id="169" name="Group 46"/>
                  <p:cNvGrpSpPr/>
                  <p:nvPr/>
                </p:nvGrpSpPr>
                <p:grpSpPr bwMode="auto">
                  <a:xfrm>
                    <a:off x="752" y="0"/>
                    <a:ext cx="2256" cy="376"/>
                    <a:chOff x="0" y="0"/>
                    <a:chExt cx="2256" cy="376"/>
                  </a:xfrm>
                </p:grpSpPr>
                <p:sp>
                  <p:nvSpPr>
                    <p:cNvPr id="170" name="Rectangle 47"/>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71" name="Rectangle 48"/>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72" name="Rectangle 49"/>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73" name="Rectangle 50"/>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74" name="Rectangle 51"/>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75" name="Rectangle 52"/>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grpSp>
            <p:grpSp>
              <p:nvGrpSpPr>
                <p:cNvPr id="157" name="Group 53"/>
                <p:cNvGrpSpPr/>
                <p:nvPr/>
              </p:nvGrpSpPr>
              <p:grpSpPr bwMode="auto">
                <a:xfrm>
                  <a:off x="0" y="376"/>
                  <a:ext cx="3008" cy="376"/>
                  <a:chOff x="0" y="0"/>
                  <a:chExt cx="3008" cy="376"/>
                </a:xfrm>
              </p:grpSpPr>
              <p:sp>
                <p:nvSpPr>
                  <p:cNvPr id="158" name="Rectangle 54"/>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59" name="Rectangle 55"/>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nvGrpSpPr>
                  <p:cNvPr id="160" name="Group 56"/>
                  <p:cNvGrpSpPr/>
                  <p:nvPr/>
                </p:nvGrpSpPr>
                <p:grpSpPr bwMode="auto">
                  <a:xfrm>
                    <a:off x="752" y="0"/>
                    <a:ext cx="2256" cy="376"/>
                    <a:chOff x="0" y="0"/>
                    <a:chExt cx="2256" cy="376"/>
                  </a:xfrm>
                </p:grpSpPr>
                <p:sp>
                  <p:nvSpPr>
                    <p:cNvPr id="161" name="Rectangle 57"/>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62" name="Rectangle 58"/>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63" name="Rectangle 59"/>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64" name="Rectangle 60"/>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65" name="Rectangle 61"/>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66" name="Rectangle 62"/>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grpSp>
          </p:grpSp>
        </p:grpSp>
        <p:grpSp>
          <p:nvGrpSpPr>
            <p:cNvPr id="123" name="Group 63"/>
            <p:cNvGrpSpPr/>
            <p:nvPr/>
          </p:nvGrpSpPr>
          <p:grpSpPr bwMode="auto">
            <a:xfrm>
              <a:off x="0" y="1504"/>
              <a:ext cx="3008" cy="752"/>
              <a:chOff x="0" y="0"/>
              <a:chExt cx="3008" cy="752"/>
            </a:xfrm>
          </p:grpSpPr>
          <p:grpSp>
            <p:nvGrpSpPr>
              <p:cNvPr id="134" name="Group 64"/>
              <p:cNvGrpSpPr/>
              <p:nvPr/>
            </p:nvGrpSpPr>
            <p:grpSpPr bwMode="auto">
              <a:xfrm>
                <a:off x="0" y="0"/>
                <a:ext cx="3008" cy="376"/>
                <a:chOff x="0" y="0"/>
                <a:chExt cx="3008" cy="376"/>
              </a:xfrm>
            </p:grpSpPr>
            <p:sp>
              <p:nvSpPr>
                <p:cNvPr id="145" name="Rectangle 65"/>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46" name="Rectangle 66"/>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nvGrpSpPr>
                <p:cNvPr id="147" name="Group 67"/>
                <p:cNvGrpSpPr/>
                <p:nvPr/>
              </p:nvGrpSpPr>
              <p:grpSpPr bwMode="auto">
                <a:xfrm>
                  <a:off x="752" y="0"/>
                  <a:ext cx="2256" cy="376"/>
                  <a:chOff x="0" y="0"/>
                  <a:chExt cx="2256" cy="376"/>
                </a:xfrm>
              </p:grpSpPr>
              <p:sp>
                <p:nvSpPr>
                  <p:cNvPr id="148" name="Rectangle 68"/>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49" name="Rectangle 69"/>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50" name="Rectangle 70"/>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51" name="Rectangle 71"/>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52" name="Rectangle 72"/>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53" name="Rectangle 73"/>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grpSp>
          <p:grpSp>
            <p:nvGrpSpPr>
              <p:cNvPr id="135" name="Group 74"/>
              <p:cNvGrpSpPr/>
              <p:nvPr/>
            </p:nvGrpSpPr>
            <p:grpSpPr bwMode="auto">
              <a:xfrm>
                <a:off x="0" y="376"/>
                <a:ext cx="3008" cy="376"/>
                <a:chOff x="0" y="0"/>
                <a:chExt cx="3008" cy="376"/>
              </a:xfrm>
            </p:grpSpPr>
            <p:sp>
              <p:nvSpPr>
                <p:cNvPr id="136" name="Rectangle 75"/>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37" name="Rectangle 76"/>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nvGrpSpPr>
                <p:cNvPr id="138" name="Group 77"/>
                <p:cNvGrpSpPr/>
                <p:nvPr/>
              </p:nvGrpSpPr>
              <p:grpSpPr bwMode="auto">
                <a:xfrm>
                  <a:off x="752" y="0"/>
                  <a:ext cx="2256" cy="376"/>
                  <a:chOff x="0" y="0"/>
                  <a:chExt cx="2256" cy="376"/>
                </a:xfrm>
              </p:grpSpPr>
              <p:sp>
                <p:nvSpPr>
                  <p:cNvPr id="139" name="Rectangle 78"/>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40" name="Rectangle 79"/>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41" name="Rectangle 80"/>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42" name="Rectangle 81"/>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43" name="Rectangle 82"/>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44" name="Rectangle 83"/>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grpSp>
        </p:grpSp>
        <p:grpSp>
          <p:nvGrpSpPr>
            <p:cNvPr id="124" name="Group 84"/>
            <p:cNvGrpSpPr/>
            <p:nvPr/>
          </p:nvGrpSpPr>
          <p:grpSpPr bwMode="auto">
            <a:xfrm>
              <a:off x="0" y="2256"/>
              <a:ext cx="3008" cy="376"/>
              <a:chOff x="0" y="0"/>
              <a:chExt cx="3008" cy="376"/>
            </a:xfrm>
          </p:grpSpPr>
          <p:sp>
            <p:nvSpPr>
              <p:cNvPr id="125" name="Rectangle 85"/>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26" name="Rectangle 86"/>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nvGrpSpPr>
              <p:cNvPr id="127" name="Group 87"/>
              <p:cNvGrpSpPr/>
              <p:nvPr/>
            </p:nvGrpSpPr>
            <p:grpSpPr bwMode="auto">
              <a:xfrm>
                <a:off x="752" y="0"/>
                <a:ext cx="2256" cy="376"/>
                <a:chOff x="0" y="0"/>
                <a:chExt cx="2256" cy="376"/>
              </a:xfrm>
            </p:grpSpPr>
            <p:sp>
              <p:nvSpPr>
                <p:cNvPr id="128" name="Rectangle 88"/>
                <p:cNvSpPr/>
                <p:nvPr/>
              </p:nvSpPr>
              <p:spPr bwMode="auto">
                <a:xfrm>
                  <a:off x="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29" name="Rectangle 89"/>
                <p:cNvSpPr/>
                <p:nvPr/>
              </p:nvSpPr>
              <p:spPr bwMode="auto">
                <a:xfrm>
                  <a:off x="376"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30" name="Rectangle 90"/>
                <p:cNvSpPr/>
                <p:nvPr/>
              </p:nvSpPr>
              <p:spPr bwMode="auto">
                <a:xfrm>
                  <a:off x="752"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31" name="Rectangle 91"/>
                <p:cNvSpPr/>
                <p:nvPr/>
              </p:nvSpPr>
              <p:spPr bwMode="auto">
                <a:xfrm>
                  <a:off x="1128"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32" name="Rectangle 92"/>
                <p:cNvSpPr/>
                <p:nvPr/>
              </p:nvSpPr>
              <p:spPr bwMode="auto">
                <a:xfrm>
                  <a:off x="1504"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sp>
              <p:nvSpPr>
                <p:cNvPr id="133" name="Rectangle 93"/>
                <p:cNvSpPr/>
                <p:nvPr/>
              </p:nvSpPr>
              <p:spPr bwMode="auto">
                <a:xfrm>
                  <a:off x="1880" y="0"/>
                  <a:ext cx="376" cy="376"/>
                </a:xfrm>
                <a:prstGeom prst="rect">
                  <a:avLst/>
                </a:prstGeom>
                <a:solidFill>
                  <a:srgbClr val="20538D">
                    <a:alpha val="28627"/>
                  </a:srgbClr>
                </a:solidFill>
                <a:ln w="25400">
                  <a:solidFill>
                    <a:srgbClr val="70AAE6"/>
                  </a:solidFill>
                  <a:miter lim="800000"/>
                </a:ln>
              </p:spPr>
              <p:txBody>
                <a:bodyPr lIns="0" tIns="0" rIns="0" bIns="0"/>
                <a:lstStyle/>
                <a:p>
                  <a:endParaRPr lang="en-US">
                    <a:solidFill>
                      <a:schemeClr val="tx1"/>
                    </a:solidFill>
                    <a:latin typeface="+mn-lt"/>
                  </a:endParaRPr>
                </a:p>
              </p:txBody>
            </p:sp>
          </p:grpSp>
        </p:grpSp>
      </p:grpSp>
      <p:sp>
        <p:nvSpPr>
          <p:cNvPr id="196" name="Rectangle 169"/>
          <p:cNvSpPr/>
          <p:nvPr/>
        </p:nvSpPr>
        <p:spPr bwMode="auto">
          <a:xfrm>
            <a:off x="3176629" y="4062867"/>
            <a:ext cx="255587" cy="255588"/>
          </a:xfrm>
          <a:prstGeom prst="rect">
            <a:avLst/>
          </a:prstGeom>
          <a:noFill/>
          <a:ln w="50800">
            <a:solidFill>
              <a:srgbClr val="FFFF66"/>
            </a:solidFill>
            <a:miter lim="800000"/>
          </a:ln>
        </p:spPr>
        <p:txBody>
          <a:bodyPr lIns="0" tIns="0" rIns="0" bIns="0"/>
          <a:lstStyle/>
          <a:p>
            <a:endParaRPr lang="en-US">
              <a:solidFill>
                <a:schemeClr val="tx1"/>
              </a:solidFill>
              <a:latin typeface="+mn-lt"/>
            </a:endParaRPr>
          </a:p>
        </p:txBody>
      </p:sp>
      <p:sp>
        <p:nvSpPr>
          <p:cNvPr id="197" name="Rectangle 170"/>
          <p:cNvSpPr/>
          <p:nvPr/>
        </p:nvSpPr>
        <p:spPr bwMode="auto">
          <a:xfrm>
            <a:off x="2152665" y="4318455"/>
            <a:ext cx="255588" cy="255587"/>
          </a:xfrm>
          <a:prstGeom prst="rect">
            <a:avLst/>
          </a:prstGeom>
          <a:noFill/>
          <a:ln w="50800">
            <a:solidFill>
              <a:srgbClr val="FFFF66"/>
            </a:solidFill>
            <a:miter lim="800000"/>
          </a:ln>
        </p:spPr>
        <p:txBody>
          <a:bodyPr lIns="0" tIns="0" rIns="0" bIns="0"/>
          <a:lstStyle/>
          <a:p>
            <a:endParaRPr lang="en-US">
              <a:solidFill>
                <a:schemeClr val="tx1"/>
              </a:solidFill>
              <a:latin typeface="+mn-lt"/>
            </a:endParaRPr>
          </a:p>
        </p:txBody>
      </p:sp>
      <p:grpSp>
        <p:nvGrpSpPr>
          <p:cNvPr id="198" name="Group 171"/>
          <p:cNvGrpSpPr/>
          <p:nvPr/>
        </p:nvGrpSpPr>
        <p:grpSpPr bwMode="auto">
          <a:xfrm>
            <a:off x="2155851" y="4062867"/>
            <a:ext cx="1084263" cy="495300"/>
            <a:chOff x="0" y="0"/>
            <a:chExt cx="1592" cy="728"/>
          </a:xfrm>
        </p:grpSpPr>
        <p:sp>
          <p:nvSpPr>
            <p:cNvPr id="199" name="Rectangle 172"/>
            <p:cNvSpPr/>
            <p:nvPr/>
          </p:nvSpPr>
          <p:spPr bwMode="auto">
            <a:xfrm rot="10800000">
              <a:off x="0" y="632"/>
              <a:ext cx="96" cy="96"/>
            </a:xfrm>
            <a:prstGeom prst="rect">
              <a:avLst/>
            </a:prstGeom>
            <a:solidFill>
              <a:srgbClr val="DD181A"/>
            </a:solidFill>
            <a:ln w="25400">
              <a:solidFill>
                <a:schemeClr val="tx1"/>
              </a:solidFill>
              <a:miter lim="800000"/>
            </a:ln>
          </p:spPr>
          <p:txBody>
            <a:bodyPr rot="10800000" lIns="0" tIns="0" rIns="0" bIns="0"/>
            <a:lstStyle/>
            <a:p>
              <a:endParaRPr lang="en-US">
                <a:solidFill>
                  <a:schemeClr val="tx1"/>
                </a:solidFill>
                <a:latin typeface="+mn-lt"/>
              </a:endParaRPr>
            </a:p>
          </p:txBody>
        </p:sp>
        <p:sp>
          <p:nvSpPr>
            <p:cNvPr id="200" name="Rectangle 173"/>
            <p:cNvSpPr/>
            <p:nvPr/>
          </p:nvSpPr>
          <p:spPr bwMode="auto">
            <a:xfrm rot="10800000">
              <a:off x="1496" y="0"/>
              <a:ext cx="96" cy="96"/>
            </a:xfrm>
            <a:prstGeom prst="rect">
              <a:avLst/>
            </a:prstGeom>
            <a:solidFill>
              <a:srgbClr val="DD181A"/>
            </a:solidFill>
            <a:ln w="25400">
              <a:solidFill>
                <a:schemeClr val="tx1"/>
              </a:solidFill>
              <a:miter lim="800000"/>
            </a:ln>
          </p:spPr>
          <p:txBody>
            <a:bodyPr rot="10800000" lIns="0" tIns="0" rIns="0" bIns="0"/>
            <a:lstStyle/>
            <a:p>
              <a:endParaRPr lang="en-US">
                <a:solidFill>
                  <a:schemeClr val="tx1"/>
                </a:solidFill>
                <a:latin typeface="+mn-lt"/>
              </a:endParaRPr>
            </a:p>
          </p:txBody>
        </p:sp>
      </p:grpSp>
      <p:sp>
        <p:nvSpPr>
          <p:cNvPr id="201" name="Rectangle 175"/>
          <p:cNvSpPr/>
          <p:nvPr/>
        </p:nvSpPr>
        <p:spPr bwMode="auto">
          <a:xfrm>
            <a:off x="4835549" y="2756355"/>
            <a:ext cx="3408859" cy="1231106"/>
          </a:xfrm>
          <a:prstGeom prst="rect">
            <a:avLst/>
          </a:prstGeom>
          <a:noFill/>
          <a:ln w="50800">
            <a:noFill/>
            <a:miter lim="800000"/>
          </a:ln>
        </p:spPr>
        <p:txBody>
          <a:bodyPr wrap="square" lIns="0" tIns="0" rIns="0" bIns="0">
            <a:spAutoFit/>
          </a:bodyPr>
          <a:lstStyle/>
          <a:p>
            <a:pPr marL="36830" algn="ctr">
              <a:tabLst>
                <a:tab pos="66675" algn="l"/>
                <a:tab pos="752475" algn="l"/>
                <a:tab pos="1438275" algn="l"/>
                <a:tab pos="2122170"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smtClean="0">
                <a:solidFill>
                  <a:schemeClr val="accent6"/>
                </a:solidFill>
                <a:latin typeface="+mn-lt"/>
                <a:sym typeface="Myriad Set TextItalic" charset="0"/>
              </a:rPr>
              <a:t>work-groups</a:t>
            </a:r>
            <a:r>
              <a:rPr lang="en-US" sz="2000" b="1" dirty="0">
                <a:solidFill>
                  <a:schemeClr val="tx1"/>
                </a:solidFill>
                <a:latin typeface="+mn-lt"/>
              </a:rPr>
              <a:t>:</a:t>
            </a:r>
            <a:endParaRPr lang="en-US" sz="2000" b="1" dirty="0">
              <a:solidFill>
                <a:schemeClr val="tx1"/>
              </a:solidFill>
              <a:latin typeface="+mn-lt"/>
            </a:endParaRPr>
          </a:p>
          <a:p>
            <a:pPr marL="36830" algn="ctr">
              <a:tabLst>
                <a:tab pos="66675" algn="l"/>
                <a:tab pos="752475" algn="l"/>
                <a:tab pos="1438275" algn="l"/>
                <a:tab pos="2122170"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endParaRPr lang="en-US" sz="2000" b="1" dirty="0">
              <a:solidFill>
                <a:schemeClr val="accent3"/>
              </a:solidFill>
              <a:latin typeface="+mn-lt"/>
            </a:endParaRP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p:nvPr/>
        </p:nvSpPr>
        <p:spPr bwMode="auto">
          <a:xfrm>
            <a:off x="4835552" y="4224963"/>
            <a:ext cx="2676525" cy="923330"/>
          </a:xfrm>
          <a:prstGeom prst="rect">
            <a:avLst/>
          </a:prstGeom>
          <a:noFill/>
          <a:ln w="50800">
            <a:noFill/>
            <a:miter lim="800000"/>
          </a:ln>
        </p:spPr>
        <p:txBody>
          <a:bodyPr lIns="0" tIns="0" rIns="0" bIns="0">
            <a:spAutoFit/>
          </a:bodyPr>
          <a:lstStyle/>
          <a:p>
            <a:pPr marL="36830" algn="ctr">
              <a:tabLst>
                <a:tab pos="66675" algn="l"/>
                <a:tab pos="752475" algn="l"/>
                <a:tab pos="1438275" algn="l"/>
                <a:tab pos="2122170"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a:t>
            </a:r>
            <a:r>
              <a:rPr lang="en-US" sz="2000" b="1" dirty="0" smtClean="0">
                <a:solidFill>
                  <a:schemeClr val="tx1"/>
                </a:solidFill>
                <a:latin typeface="+mn-lt"/>
              </a:rPr>
              <a:t>between </a:t>
            </a:r>
            <a:r>
              <a:rPr lang="en-US" sz="2000" b="1" dirty="0" smtClean="0">
                <a:solidFill>
                  <a:schemeClr val="accent2"/>
                </a:solidFill>
                <a:latin typeface="+mn-lt"/>
                <a:sym typeface="Myriad Set TextItalic" charset="0"/>
              </a:rPr>
              <a:t>work-groups</a:t>
            </a:r>
            <a:r>
              <a:rPr lang="en-US" sz="2000" b="1" dirty="0" smtClean="0">
                <a:solidFill>
                  <a:schemeClr val="accent3"/>
                </a:solidFill>
                <a:latin typeface="+mn-lt"/>
                <a:sym typeface="Myriad Set TextItalic" charset="0"/>
              </a:rPr>
              <a:t> </a:t>
            </a:r>
            <a:r>
              <a:rPr lang="en-US" sz="2000" b="1" dirty="0" smtClean="0">
                <a:latin typeface="+mn-lt"/>
                <a:sym typeface="Myriad Set TextItalic" charset="0"/>
              </a:rPr>
              <a:t>within a kernel</a:t>
            </a:r>
            <a:endParaRPr lang="en-US" sz="2000" b="1" dirty="0">
              <a:latin typeface="+mn-lt"/>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p:nvPr/>
        </p:nvSpPr>
        <p:spPr bwMode="auto">
          <a:xfrm>
            <a:off x="1895516" y="3050042"/>
            <a:ext cx="250825" cy="255588"/>
          </a:xfrm>
          <a:prstGeom prst="rect">
            <a:avLst/>
          </a:prstGeom>
          <a:noFill/>
          <a:ln w="57150">
            <a:solidFill>
              <a:srgbClr val="FFFF66"/>
            </a:solidFill>
            <a:miter lim="800000"/>
          </a:ln>
        </p:spPr>
        <p:txBody>
          <a:bodyPr wrap="none" lIns="39182" tIns="19591" rIns="39182" bIns="19591" anchor="ctr"/>
          <a:lstStyle/>
          <a:p>
            <a:endParaRPr lang="en-US">
              <a:latin typeface="+mn-lt"/>
            </a:endParaRPr>
          </a:p>
        </p:txBody>
      </p:sp>
      <p:sp>
        <p:nvSpPr>
          <p:cNvPr id="207" name="Rectangle 187"/>
          <p:cNvSpPr/>
          <p:nvPr/>
        </p:nvSpPr>
        <p:spPr bwMode="auto">
          <a:xfrm>
            <a:off x="1895490" y="3050042"/>
            <a:ext cx="65088" cy="65088"/>
          </a:xfrm>
          <a:prstGeom prst="rect">
            <a:avLst/>
          </a:prstGeom>
          <a:solidFill>
            <a:srgbClr val="99CC00"/>
          </a:solidFill>
          <a:ln w="25400">
            <a:solidFill>
              <a:schemeClr val="bg1"/>
            </a:solidFill>
            <a:miter lim="800000"/>
          </a:ln>
        </p:spPr>
        <p:txBody>
          <a:bodyPr wrap="none" lIns="39182" tIns="19591" rIns="39182" bIns="19591" anchor="ctr"/>
          <a:lstStyle/>
          <a:p>
            <a:endParaRPr lang="en-US">
              <a:latin typeface="+mn-lt"/>
            </a:endParaRPr>
          </a:p>
        </p:txBody>
      </p:sp>
      <p:sp>
        <p:nvSpPr>
          <p:cNvPr id="208" name="Rectangle 188"/>
          <p:cNvSpPr/>
          <p:nvPr/>
        </p:nvSpPr>
        <p:spPr bwMode="auto">
          <a:xfrm>
            <a:off x="2078071" y="3240542"/>
            <a:ext cx="66675" cy="65088"/>
          </a:xfrm>
          <a:prstGeom prst="rect">
            <a:avLst/>
          </a:prstGeom>
          <a:solidFill>
            <a:srgbClr val="99CC00"/>
          </a:solidFill>
          <a:ln w="25400">
            <a:solidFill>
              <a:schemeClr val="bg1"/>
            </a:solidFill>
            <a:miter lim="800000"/>
          </a:ln>
        </p:spPr>
        <p:txBody>
          <a:bodyPr wrap="none" lIns="39182" tIns="19591" rIns="39182" bIns="19591" anchor="ctr"/>
          <a:lstStyle/>
          <a:p>
            <a:endParaRPr lang="en-US">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dirty="0" err="1" smtClean="0"/>
              <a:t>NDRange</a:t>
            </a:r>
            <a:r>
              <a:rPr lang="en-GB" dirty="0" smtClean="0"/>
              <a:t>)</a:t>
            </a:r>
            <a:endParaRPr lang="en-GB" dirty="0"/>
          </a:p>
        </p:txBody>
      </p:sp>
      <p:sp>
        <p:nvSpPr>
          <p:cNvPr id="3" name="Content Placeholder 2"/>
          <p:cNvSpPr>
            <a:spLocks noGrp="1"/>
          </p:cNvSpPr>
          <p:nvPr>
            <p:ph idx="1"/>
          </p:nvPr>
        </p:nvSpPr>
        <p:spPr/>
        <p:txBody>
          <a:bodyPr>
            <a:normAutofit fontScale="92500" lnSpcReduction="20000"/>
          </a:bodyPr>
          <a:lstStyle/>
          <a:p>
            <a:r>
              <a:rPr lang="en-GB" dirty="0"/>
              <a:t>The problem we want to compute should have some </a:t>
            </a:r>
            <a:r>
              <a:rPr lang="en-GB" b="1" dirty="0">
                <a:solidFill>
                  <a:schemeClr val="accent2"/>
                </a:solidFill>
              </a:rPr>
              <a:t>dimensionality</a:t>
            </a:r>
            <a:r>
              <a:rPr lang="en-GB" dirty="0"/>
              <a:t>; </a:t>
            </a:r>
            <a:endParaRPr lang="en-GB" dirty="0"/>
          </a:p>
          <a:p>
            <a:pPr lvl="1"/>
            <a:r>
              <a:rPr lang="en-GB" dirty="0"/>
              <a:t>For example, compute a kernel on all points in a cube</a:t>
            </a:r>
            <a:endParaRPr lang="en-GB" dirty="0"/>
          </a:p>
          <a:p>
            <a:r>
              <a:rPr lang="en-GB" dirty="0"/>
              <a:t>When we execute the kernel we specify </a:t>
            </a:r>
            <a:r>
              <a:rPr lang="en-GB" b="1" dirty="0">
                <a:solidFill>
                  <a:schemeClr val="accent2"/>
                </a:solidFill>
              </a:rPr>
              <a:t>up to 3 dimensions</a:t>
            </a:r>
            <a:endParaRPr lang="en-GB" b="1" dirty="0">
              <a:solidFill>
                <a:schemeClr val="accent2"/>
              </a:solidFill>
            </a:endParaRPr>
          </a:p>
          <a:p>
            <a:r>
              <a:rPr lang="en-GB" dirty="0"/>
              <a:t>We also </a:t>
            </a:r>
            <a:r>
              <a:rPr lang="en-GB" b="1" dirty="0">
                <a:solidFill>
                  <a:schemeClr val="accent2"/>
                </a:solidFill>
              </a:rPr>
              <a:t>specify the total problem </a:t>
            </a:r>
            <a:r>
              <a:rPr lang="en-GB" b="1" dirty="0" smtClean="0">
                <a:solidFill>
                  <a:schemeClr val="accent2"/>
                </a:solidFill>
              </a:rPr>
              <a:t>size</a:t>
            </a:r>
            <a:r>
              <a:rPr lang="en-GB" dirty="0" smtClean="0">
                <a:solidFill>
                  <a:schemeClr val="accent2"/>
                </a:solidFill>
              </a:rPr>
              <a:t> </a:t>
            </a:r>
            <a:r>
              <a:rPr lang="en-GB" dirty="0"/>
              <a:t>in each </a:t>
            </a:r>
            <a:r>
              <a:rPr lang="en-GB" dirty="0" smtClean="0"/>
              <a:t>dimension – </a:t>
            </a:r>
            <a:r>
              <a:rPr lang="en-GB" dirty="0"/>
              <a:t>this is called the </a:t>
            </a:r>
            <a:r>
              <a:rPr lang="en-GB" b="1" dirty="0">
                <a:solidFill>
                  <a:schemeClr val="accent2"/>
                </a:solidFill>
              </a:rPr>
              <a:t>global</a:t>
            </a:r>
            <a:r>
              <a:rPr lang="en-GB" dirty="0">
                <a:solidFill>
                  <a:schemeClr val="accent2"/>
                </a:solidFill>
              </a:rPr>
              <a:t> </a:t>
            </a:r>
            <a:r>
              <a:rPr lang="en-GB" dirty="0"/>
              <a:t>size</a:t>
            </a:r>
            <a:endParaRPr lang="en-GB" dirty="0"/>
          </a:p>
          <a:p>
            <a:r>
              <a:rPr lang="en-GB" dirty="0"/>
              <a:t>We associate each point in the iteration space with a </a:t>
            </a:r>
            <a:r>
              <a:rPr lang="en-GB" b="1" dirty="0">
                <a:solidFill>
                  <a:schemeClr val="accent2"/>
                </a:solidFill>
              </a:rPr>
              <a:t>work-</a:t>
            </a:r>
            <a:r>
              <a:rPr lang="en-GB" b="1" dirty="0" smtClean="0">
                <a:solidFill>
                  <a:schemeClr val="accent2"/>
                </a:solidFill>
              </a:rPr>
              <a:t>item</a:t>
            </a:r>
            <a:endParaRPr lang="en-GB" b="1" dirty="0">
              <a:solidFill>
                <a:schemeClr val="accent2"/>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dirty="0" err="1" smtClean="0"/>
              <a:t>NDRange</a:t>
            </a:r>
            <a:r>
              <a:rPr lang="en-GB" dirty="0" smtClean="0"/>
              <a:t>)</a:t>
            </a:r>
            <a:endParaRPr lang="en-GB" dirty="0"/>
          </a:p>
        </p:txBody>
      </p:sp>
      <p:sp>
        <p:nvSpPr>
          <p:cNvPr id="3" name="Content Placeholder 2"/>
          <p:cNvSpPr>
            <a:spLocks noGrp="1"/>
          </p:cNvSpPr>
          <p:nvPr>
            <p:ph idx="1"/>
          </p:nvPr>
        </p:nvSpPr>
        <p:spPr>
          <a:xfrm>
            <a:off x="457200" y="1600200"/>
            <a:ext cx="8435280" cy="4853136"/>
          </a:xfrm>
        </p:spPr>
        <p:txBody>
          <a:bodyPr>
            <a:normAutofit/>
          </a:bodyPr>
          <a:lstStyle/>
          <a:p>
            <a:r>
              <a:rPr lang="en-GB" dirty="0" smtClean="0"/>
              <a:t>Work</a:t>
            </a:r>
            <a:r>
              <a:rPr lang="en-GB" dirty="0"/>
              <a:t>-items are grouped into </a:t>
            </a:r>
            <a:r>
              <a:rPr lang="en-GB" b="1" dirty="0" smtClean="0">
                <a:solidFill>
                  <a:schemeClr val="accent2"/>
                </a:solidFill>
              </a:rPr>
              <a:t>work-groups</a:t>
            </a:r>
            <a:r>
              <a:rPr lang="en-GB" dirty="0"/>
              <a:t>; work-items within a </a:t>
            </a:r>
            <a:r>
              <a:rPr lang="en-GB" dirty="0" smtClean="0"/>
              <a:t>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endParaRPr lang="en-GB" b="1" dirty="0">
              <a:solidFill>
                <a:schemeClr val="accent6"/>
              </a:solidFill>
            </a:endParaRPr>
          </a:p>
          <a:p>
            <a:r>
              <a:rPr lang="en-GB" dirty="0"/>
              <a:t>We can specify the number of work-items in a </a:t>
            </a:r>
            <a:r>
              <a:rPr lang="en-GB" dirty="0" smtClean="0"/>
              <a:t>work-group </a:t>
            </a:r>
            <a:r>
              <a:rPr lang="en-GB" dirty="0"/>
              <a:t>– this is called the </a:t>
            </a:r>
            <a:r>
              <a:rPr lang="en-GB" b="1" dirty="0">
                <a:solidFill>
                  <a:schemeClr val="accent2"/>
                </a:solidFill>
              </a:rPr>
              <a:t>local</a:t>
            </a:r>
            <a:r>
              <a:rPr lang="en-GB" dirty="0">
                <a:solidFill>
                  <a:schemeClr val="accent2"/>
                </a:solidFill>
              </a:rPr>
              <a:t> </a:t>
            </a:r>
            <a:r>
              <a:rPr lang="en-GB" dirty="0"/>
              <a:t>(</a:t>
            </a:r>
            <a:r>
              <a:rPr lang="en-GB" dirty="0" smtClean="0"/>
              <a:t>work-group</a:t>
            </a:r>
            <a:r>
              <a:rPr lang="en-GB" dirty="0"/>
              <a:t>) size</a:t>
            </a:r>
            <a:endParaRPr lang="en-GB" dirty="0"/>
          </a:p>
          <a:p>
            <a:r>
              <a:rPr lang="en-GB" dirty="0"/>
              <a:t>Or the OpenCL run-time can </a:t>
            </a:r>
            <a:r>
              <a:rPr lang="en-GB" dirty="0" smtClean="0"/>
              <a:t>choose the work-group size for </a:t>
            </a:r>
            <a:r>
              <a:rPr lang="en-GB" dirty="0"/>
              <a:t>you (usually not </a:t>
            </a:r>
            <a:r>
              <a:rPr lang="en-GB" dirty="0" smtClean="0"/>
              <a:t>optimally)</a:t>
            </a:r>
            <a:endParaRPr lang="en-GB"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smtClean="0">
                <a:solidFill>
                  <a:schemeClr val="accent1"/>
                </a:solidFill>
              </a:rPr>
              <a:t>Private Memory</a:t>
            </a:r>
            <a:endParaRPr lang="en-GB" b="1" i="1" dirty="0" smtClean="0">
              <a:solidFill>
                <a:schemeClr val="accent1"/>
              </a:solidFill>
            </a:endParaRPr>
          </a:p>
          <a:p>
            <a:pPr lvl="1"/>
            <a:r>
              <a:rPr lang="en-GB" dirty="0" smtClean="0"/>
              <a:t>Per work-item</a:t>
            </a:r>
            <a:endParaRPr lang="en-GB" dirty="0" smtClean="0"/>
          </a:p>
          <a:p>
            <a:r>
              <a:rPr lang="en-GB" b="1" i="1" dirty="0" smtClean="0">
                <a:solidFill>
                  <a:schemeClr val="accent3"/>
                </a:solidFill>
              </a:rPr>
              <a:t>Local Memory</a:t>
            </a:r>
            <a:endParaRPr lang="en-GB" b="1" i="1" dirty="0" smtClean="0">
              <a:solidFill>
                <a:schemeClr val="accent3"/>
              </a:solidFill>
            </a:endParaRPr>
          </a:p>
          <a:p>
            <a:pPr lvl="1"/>
            <a:r>
              <a:rPr lang="en-GB" dirty="0" smtClean="0"/>
              <a:t>Shared within a</a:t>
            </a:r>
            <a:endParaRPr lang="en-GB" dirty="0" smtClean="0"/>
          </a:p>
          <a:p>
            <a:pPr marL="457200" lvl="1" indent="0">
              <a:buNone/>
            </a:pPr>
            <a:r>
              <a:rPr lang="en-GB" dirty="0"/>
              <a:t>	</a:t>
            </a:r>
            <a:r>
              <a:rPr lang="en-GB" dirty="0" smtClean="0"/>
              <a:t>work-group</a:t>
            </a:r>
            <a:endParaRPr lang="en-GB" dirty="0" smtClean="0"/>
          </a:p>
          <a:p>
            <a:r>
              <a:rPr lang="en-GB" b="1" i="1" dirty="0" smtClean="0">
                <a:solidFill>
                  <a:schemeClr val="accent6"/>
                </a:solidFill>
              </a:rPr>
              <a:t>Global Memory /Constant Memory</a:t>
            </a:r>
            <a:endParaRPr lang="en-GB" b="1" i="1" dirty="0" smtClean="0">
              <a:solidFill>
                <a:schemeClr val="accent6"/>
              </a:solidFill>
            </a:endParaRPr>
          </a:p>
          <a:p>
            <a:pPr lvl="1"/>
            <a:r>
              <a:rPr lang="en-GB" dirty="0" smtClean="0"/>
              <a:t>Visible to all</a:t>
            </a:r>
            <a:endParaRPr lang="en-GB" dirty="0" smtClean="0"/>
          </a:p>
          <a:p>
            <a:pPr marL="457200" lvl="1" indent="0">
              <a:buNone/>
            </a:pPr>
            <a:r>
              <a:rPr lang="en-GB" dirty="0"/>
              <a:t>	</a:t>
            </a:r>
            <a:r>
              <a:rPr lang="en-GB" dirty="0" smtClean="0"/>
              <a:t>work-groups</a:t>
            </a:r>
            <a:endParaRPr lang="en-GB" dirty="0" smtClean="0"/>
          </a:p>
          <a:p>
            <a:r>
              <a:rPr lang="en-GB" b="1" i="1" dirty="0" smtClean="0">
                <a:solidFill>
                  <a:schemeClr val="accent2"/>
                </a:solidFill>
              </a:rPr>
              <a:t>Host memory</a:t>
            </a:r>
            <a:endParaRPr lang="en-GB" b="1" i="1" dirty="0" smtClean="0">
              <a:solidFill>
                <a:schemeClr val="accent2"/>
              </a:solidFill>
            </a:endParaRPr>
          </a:p>
          <a:p>
            <a:pPr lvl="1"/>
            <a:r>
              <a:rPr lang="en-GB" dirty="0" smtClean="0"/>
              <a:t>On the CPU</a:t>
            </a:r>
            <a:endParaRPr lang="en-GB" dirty="0" smtClean="0"/>
          </a:p>
        </p:txBody>
      </p:sp>
      <p:pic>
        <p:nvPicPr>
          <p:cNvPr id="7" name="Content Placeholder 6" descr="opencl_memory_hierarchy.jpg"/>
          <p:cNvPicPr>
            <a:picLocks noGrp="1"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smtClean="0"/>
              <a:t>Memory management is </a:t>
            </a:r>
            <a:r>
              <a:rPr lang="en-GB" sz="2800" b="1" u="sng" dirty="0" smtClean="0">
                <a:solidFill>
                  <a:schemeClr val="accent2"/>
                </a:solidFill>
              </a:rPr>
              <a:t>explicit</a:t>
            </a:r>
            <a:r>
              <a:rPr lang="en-GB" sz="2800" dirty="0" smtClean="0"/>
              <a:t>: </a:t>
            </a:r>
            <a:br>
              <a:rPr lang="en-GB" sz="2800" dirty="0" smtClean="0"/>
            </a:br>
            <a:r>
              <a:rPr lang="en-GB" sz="2800" dirty="0" smtClean="0"/>
              <a:t>You are responsible for moving data from</a:t>
            </a:r>
            <a:endParaRPr lang="en-GB" sz="2800" dirty="0" smtClean="0"/>
          </a:p>
          <a:p>
            <a:r>
              <a:rPr lang="en-GB" sz="2800" dirty="0" smtClean="0"/>
              <a:t>	host → global → local </a:t>
            </a:r>
            <a:r>
              <a:rPr lang="en-GB" sz="2800" i="1" dirty="0" smtClean="0"/>
              <a:t>and</a:t>
            </a:r>
            <a:r>
              <a:rPr lang="en-GB" sz="2800" dirty="0" smtClean="0"/>
              <a:t> back</a:t>
            </a:r>
            <a:endParaRPr lang="en-GB" sz="2800"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Context and Command-Queues</a:t>
            </a:r>
            <a:endParaRPr lang="en-GB" dirty="0"/>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dirty="0">
                <a:solidFill>
                  <a:schemeClr val="accent2"/>
                </a:solidFill>
              </a:rPr>
              <a:t>Context</a:t>
            </a:r>
            <a:r>
              <a:rPr lang="en-GB" dirty="0">
                <a:solidFill>
                  <a:schemeClr val="accent2"/>
                </a:solidFill>
              </a:rPr>
              <a:t>: </a:t>
            </a:r>
            <a:endParaRPr lang="en-GB" dirty="0">
              <a:solidFill>
                <a:schemeClr val="accent2"/>
              </a:solidFill>
            </a:endParaRPr>
          </a:p>
          <a:p>
            <a:pPr lvl="1"/>
            <a:r>
              <a:rPr lang="en-GB" dirty="0"/>
              <a:t>The environment within which kernels execute and in which synchronization and memory management is defined. </a:t>
            </a:r>
            <a:endParaRPr lang="en-GB" dirty="0"/>
          </a:p>
          <a:p>
            <a:r>
              <a:rPr lang="en-GB" dirty="0"/>
              <a:t>The </a:t>
            </a:r>
            <a:r>
              <a:rPr lang="en-GB" b="1" i="1" dirty="0">
                <a:solidFill>
                  <a:schemeClr val="accent2"/>
                </a:solidFill>
              </a:rPr>
              <a:t>context</a:t>
            </a:r>
            <a:r>
              <a:rPr lang="en-GB" dirty="0">
                <a:solidFill>
                  <a:schemeClr val="accent2"/>
                </a:solidFill>
              </a:rPr>
              <a:t> </a:t>
            </a:r>
            <a:r>
              <a:rPr lang="en-GB" dirty="0"/>
              <a:t>includes:</a:t>
            </a:r>
            <a:endParaRPr lang="en-GB" dirty="0"/>
          </a:p>
          <a:p>
            <a:pPr lvl="1"/>
            <a:r>
              <a:rPr lang="en-GB" dirty="0"/>
              <a:t>One or more devices</a:t>
            </a:r>
            <a:endParaRPr lang="en-GB" dirty="0"/>
          </a:p>
          <a:p>
            <a:pPr lvl="1"/>
            <a:r>
              <a:rPr lang="en-GB" dirty="0"/>
              <a:t>Device memory </a:t>
            </a:r>
            <a:endParaRPr lang="en-GB" dirty="0"/>
          </a:p>
          <a:p>
            <a:pPr lvl="1"/>
            <a:r>
              <a:rPr lang="en-GB" dirty="0"/>
              <a:t>One or more command-queues</a:t>
            </a:r>
            <a:endParaRPr lang="en-GB" dirty="0"/>
          </a:p>
          <a:p>
            <a:r>
              <a:rPr lang="en-GB" dirty="0"/>
              <a:t>All </a:t>
            </a:r>
            <a:r>
              <a:rPr lang="en-GB" b="1" i="1" dirty="0">
                <a:solidFill>
                  <a:schemeClr val="accent2"/>
                </a:solidFill>
              </a:rPr>
              <a:t>commands</a:t>
            </a:r>
            <a:r>
              <a:rPr lang="en-GB" dirty="0">
                <a:solidFill>
                  <a:schemeClr val="accent2"/>
                </a:solidFill>
              </a:rPr>
              <a:t> </a:t>
            </a:r>
            <a:r>
              <a:rPr lang="en-GB" dirty="0"/>
              <a:t>for a device (kernel execution, synchronization, and memory </a:t>
            </a:r>
            <a:r>
              <a:rPr lang="en-GB" dirty="0" smtClean="0"/>
              <a:t>transfer operations</a:t>
            </a:r>
            <a:r>
              <a:rPr lang="en-GB" dirty="0"/>
              <a:t>) are submitted through a </a:t>
            </a:r>
            <a:r>
              <a:rPr lang="en-GB" b="1" i="1" dirty="0">
                <a:solidFill>
                  <a:schemeClr val="accent2"/>
                </a:solidFill>
              </a:rPr>
              <a:t>command-queue</a:t>
            </a:r>
            <a:r>
              <a:rPr lang="en-GB" dirty="0"/>
              <a:t>.  </a:t>
            </a:r>
            <a:endParaRPr lang="en-GB" dirty="0"/>
          </a:p>
          <a:p>
            <a:r>
              <a:rPr lang="en-GB" dirty="0"/>
              <a:t>Each </a:t>
            </a:r>
            <a:r>
              <a:rPr lang="en-GB" b="1" i="1" dirty="0">
                <a:solidFill>
                  <a:schemeClr val="accent2"/>
                </a:solidFill>
              </a:rPr>
              <a:t>command-queue</a:t>
            </a:r>
            <a:r>
              <a:rPr lang="en-GB" b="1" i="1" dirty="0"/>
              <a:t> </a:t>
            </a:r>
            <a:r>
              <a:rPr lang="en-GB" dirty="0"/>
              <a:t>points to a single device within a context.</a:t>
            </a:r>
            <a:endParaRPr lang="en-GB" dirty="0"/>
          </a:p>
        </p:txBody>
      </p:sp>
      <p:sp>
        <p:nvSpPr>
          <p:cNvPr id="20" name="AutoShape 4"/>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1"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p:nvPr/>
        </p:nvSpPr>
        <p:spPr bwMode="auto">
          <a:xfrm>
            <a:off x="6832573" y="4005064"/>
            <a:ext cx="781984" cy="286982"/>
          </a:xfrm>
          <a:prstGeom prst="rect">
            <a:avLst/>
          </a:prstGeom>
          <a:noFill/>
          <a:ln w="12700">
            <a:noFill/>
            <a:miter lim="800000"/>
          </a:ln>
        </p:spPr>
        <p:txBody>
          <a:bodyPr lIns="0" tIns="0" rIns="0" bIns="0"/>
          <a:lstStyle/>
          <a:p>
            <a:pPr marL="36830" algn="ctr">
              <a:tabLst>
                <a:tab pos="66675" algn="l"/>
                <a:tab pos="752475" algn="l"/>
                <a:tab pos="1438275" algn="l"/>
                <a:tab pos="2122170" algn="l"/>
                <a:tab pos="2806700" algn="l"/>
              </a:tabLst>
            </a:pPr>
            <a:r>
              <a:rPr lang="en-US" sz="1600" b="1" dirty="0">
                <a:solidFill>
                  <a:srgbClr val="003434"/>
                </a:solidFill>
                <a:latin typeface="+mn-lt"/>
                <a:sym typeface="Myriad Set Semibold" charset="0"/>
              </a:rPr>
              <a:t>Queue</a:t>
            </a:r>
            <a:endParaRPr lang="en-US" sz="1600" b="1" dirty="0">
              <a:solidFill>
                <a:srgbClr val="003434"/>
              </a:solidFill>
              <a:latin typeface="+mn-lt"/>
              <a:sym typeface="Myriad Set Semibold" charset="0"/>
            </a:endParaRPr>
          </a:p>
        </p:txBody>
      </p:sp>
      <p:sp>
        <p:nvSpPr>
          <p:cNvPr id="23" name="Rectangle 9"/>
          <p:cNvSpPr/>
          <p:nvPr/>
        </p:nvSpPr>
        <p:spPr bwMode="auto">
          <a:xfrm>
            <a:off x="6422595" y="5711980"/>
            <a:ext cx="1673753" cy="379896"/>
          </a:xfrm>
          <a:prstGeom prst="rect">
            <a:avLst/>
          </a:prstGeom>
          <a:noFill/>
          <a:ln w="12700">
            <a:noFill/>
            <a:miter lim="800000"/>
          </a:ln>
        </p:spPr>
        <p:txBody>
          <a:bodyPr lIns="0" tIns="0" rIns="0" bIns="0"/>
          <a:lstStyle/>
          <a:p>
            <a:pPr marL="36830" algn="ctr">
              <a:tabLst>
                <a:tab pos="66675" algn="l"/>
                <a:tab pos="752475" algn="l"/>
                <a:tab pos="1438275" algn="l"/>
                <a:tab pos="2122170" algn="l"/>
                <a:tab pos="2806700" algn="l"/>
              </a:tabLst>
            </a:pPr>
            <a:r>
              <a:rPr lang="en-US" sz="2800" b="1" dirty="0">
                <a:solidFill>
                  <a:schemeClr val="tx1"/>
                </a:solidFill>
                <a:latin typeface="+mn-lt"/>
                <a:sym typeface="Myriad Set Semibold" charset="0"/>
              </a:rPr>
              <a:t>Context</a:t>
            </a:r>
            <a:endParaRPr lang="en-US" sz="2800" b="1" dirty="0">
              <a:solidFill>
                <a:schemeClr val="tx1"/>
              </a:solidFill>
              <a:latin typeface="+mn-lt"/>
              <a:sym typeface="Myriad Set Semibold" charset="0"/>
            </a:endParaRP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7945" algn="l"/>
                <a:tab pos="752475" algn="l"/>
                <a:tab pos="1438275" algn="l"/>
                <a:tab pos="2123440" algn="l"/>
                <a:tab pos="2807970" algn="l"/>
              </a:tabLst>
              <a:defRPr/>
            </a:pPr>
            <a:r>
              <a:rPr lang="en-US" b="1" dirty="0">
                <a:solidFill>
                  <a:schemeClr val="tx1"/>
                </a:solidFill>
                <a:ea typeface="ヒラギノ角ゴ ProN W3" panose="020B0300000000000000" charset="-128"/>
              </a:rPr>
              <a:t> </a:t>
            </a:r>
            <a:endParaRPr lang="en-US" b="1" dirty="0">
              <a:solidFill>
                <a:schemeClr val="tx1"/>
              </a:solidFill>
              <a:ea typeface="ヒラギノ角ゴ ProN W3" panose="020B0300000000000000" charset="-128"/>
            </a:endParaRPr>
          </a:p>
          <a:p>
            <a:pPr algn="ctr">
              <a:tabLst>
                <a:tab pos="67945" algn="l"/>
                <a:tab pos="752475" algn="l"/>
                <a:tab pos="1438275" algn="l"/>
                <a:tab pos="2123440" algn="l"/>
                <a:tab pos="2807970" algn="l"/>
              </a:tabLst>
              <a:defRPr/>
            </a:pPr>
            <a:r>
              <a:rPr lang="en-US" sz="2000" b="1" dirty="0" smtClean="0">
                <a:solidFill>
                  <a:schemeClr val="tx1"/>
                </a:solidFill>
                <a:ea typeface="ヒラギノ角ゴ ProN W3" panose="020B0300000000000000" charset="-128"/>
              </a:rPr>
              <a:t>Device</a:t>
            </a:r>
            <a:endParaRPr lang="en-US" sz="2000" b="1" dirty="0">
              <a:solidFill>
                <a:schemeClr val="tx1"/>
              </a:solidFill>
              <a:ea typeface="ヒラギノ角ゴ ProN W3" panose="020B0300000000000000" charset="-128"/>
            </a:endParaRP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9000"/>
              </a:lnSpc>
              <a:spcBef>
                <a:spcPct val="0"/>
              </a:spcBef>
              <a:spcAft>
                <a:spcPct val="0"/>
              </a:spcAft>
              <a:buClrTx/>
              <a:buSzTx/>
              <a:buFontTx/>
              <a:buNone/>
              <a:tabLst>
                <a:tab pos="158750" algn="l"/>
                <a:tab pos="1757045" algn="l"/>
                <a:tab pos="3357245" algn="l"/>
                <a:tab pos="4956175" algn="l"/>
                <a:tab pos="6553200" algn="l"/>
              </a:tabLst>
            </a:pPr>
            <a:endParaRPr kumimoji="0" lang="en-US" sz="3600" b="0" i="0" u="none" strike="noStrike" cap="none" normalizeH="0" baseline="0" smtClean="0">
              <a:ln>
                <a:noFill/>
              </a:ln>
              <a:solidFill>
                <a:srgbClr val="FFFFFF"/>
              </a:solidFill>
              <a:effectLst/>
              <a:latin typeface="Arial Narrow" panose="020B0606020202030204" pitchFamily="34" charset="0"/>
              <a:ea typeface="ヒラギノ角ゴ ProN W3" panose="020B0300000000000000"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smtClean="0">
                <a:solidFill>
                  <a:schemeClr val="tx1"/>
                </a:solidFill>
                <a:latin typeface="+mn-lt"/>
              </a:rPr>
              <a:t>Device Memory</a:t>
            </a:r>
            <a:endParaRPr lang="en-US" sz="2000" b="1" dirty="0">
              <a:solidFill>
                <a:schemeClr val="tx1"/>
              </a:solidFill>
              <a:latin typeface="+mn-l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99392"/>
            <a:ext cx="8229600" cy="1143000"/>
          </a:xfrm>
        </p:spPr>
        <p:txBody>
          <a:bodyPr/>
          <a:lstStyle/>
          <a:p>
            <a:r>
              <a:rPr lang="en-GB" dirty="0" smtClean="0"/>
              <a:t>Execution model (kernels)</a:t>
            </a:r>
            <a:endParaRPr lang="en-GB" dirty="0"/>
          </a:p>
        </p:txBody>
      </p:sp>
      <p:sp>
        <p:nvSpPr>
          <p:cNvPr id="6" name="Content Placeholder 5"/>
          <p:cNvSpPr>
            <a:spLocks noGrp="1"/>
          </p:cNvSpPr>
          <p:nvPr>
            <p:ph idx="1"/>
          </p:nvPr>
        </p:nvSpPr>
        <p:spPr>
          <a:xfrm>
            <a:off x="179512" y="1052736"/>
            <a:ext cx="8784976" cy="1296144"/>
          </a:xfrm>
        </p:spPr>
        <p:txBody>
          <a:bodyPr>
            <a:normAutofit fontScale="92500" lnSpcReduction="20000"/>
          </a:bodyPr>
          <a:lstStyle/>
          <a:p>
            <a:r>
              <a:rPr lang="en-GB" dirty="0" smtClean="0"/>
              <a:t>OpenCL execution model … define a problem domain and execute an instance of a </a:t>
            </a:r>
            <a:r>
              <a:rPr lang="en-GB" b="1" dirty="0" smtClean="0">
                <a:solidFill>
                  <a:schemeClr val="accent2"/>
                </a:solidFill>
              </a:rPr>
              <a:t>kernel</a:t>
            </a:r>
            <a:r>
              <a:rPr lang="en-GB" dirty="0" smtClean="0">
                <a:solidFill>
                  <a:schemeClr val="accent2"/>
                </a:solidFill>
              </a:rPr>
              <a:t> </a:t>
            </a:r>
            <a:r>
              <a:rPr lang="en-GB" dirty="0" smtClean="0"/>
              <a:t>for each point in the domain</a:t>
            </a:r>
            <a:endParaRPr lang="en-GB" dirty="0"/>
          </a:p>
        </p:txBody>
      </p:sp>
      <p:sp>
        <p:nvSpPr>
          <p:cNvPr id="7" name="TextBox 6"/>
          <p:cNvSpPr txBox="1"/>
          <p:nvPr/>
        </p:nvSpPr>
        <p:spPr>
          <a:xfrm>
            <a:off x="1043608" y="2276872"/>
            <a:ext cx="6912768" cy="2677656"/>
          </a:xfrm>
          <a:prstGeom prst="rect">
            <a:avLst/>
          </a:prstGeom>
          <a:noFill/>
        </p:spPr>
        <p:txBody>
          <a:bodyPr wrap="square" rtlCol="0">
            <a:spAutoFit/>
          </a:bodyPr>
          <a:lstStyle/>
          <a:p>
            <a:r>
              <a:rPr lang="en-GB" sz="2400" b="1" dirty="0" smtClean="0">
                <a:solidFill>
                  <a:schemeClr val="accent1"/>
                </a:solidFill>
                <a:latin typeface="Courier New Bold" panose="02070309020205020404"/>
              </a:rPr>
              <a:t>__kernel</a:t>
            </a:r>
            <a:r>
              <a:rPr lang="en-GB" sz="2400" b="1" dirty="0" smtClean="0">
                <a:latin typeface="Courier New Bold" panose="02070309020205020404"/>
              </a:rPr>
              <a:t> </a:t>
            </a:r>
            <a:r>
              <a:rPr lang="en-GB" sz="2400" b="1" dirty="0" smtClean="0">
                <a:solidFill>
                  <a:schemeClr val="accent2"/>
                </a:solidFill>
                <a:latin typeface="Courier New Bold" panose="02070309020205020404"/>
              </a:rPr>
              <a:t>void</a:t>
            </a:r>
            <a:r>
              <a:rPr lang="en-GB" sz="2400" b="1" dirty="0" smtClean="0">
                <a:latin typeface="Courier New Bold" panose="02070309020205020404"/>
              </a:rPr>
              <a:t> </a:t>
            </a:r>
            <a:r>
              <a:rPr lang="en-GB" sz="2400" b="1" dirty="0" err="1" smtClean="0">
                <a:solidFill>
                  <a:schemeClr val="tx2">
                    <a:lumMod val="75000"/>
                  </a:schemeClr>
                </a:solidFill>
                <a:latin typeface="Courier New Bold" panose="02070309020205020404"/>
              </a:rPr>
              <a:t>times_two</a:t>
            </a:r>
            <a:r>
              <a:rPr lang="en-GB" sz="2400" b="1" dirty="0" smtClean="0">
                <a:latin typeface="Courier New Bold" panose="02070309020205020404"/>
              </a:rPr>
              <a:t>(</a:t>
            </a:r>
            <a:endParaRPr lang="en-GB" sz="2400" b="1" dirty="0" smtClean="0">
              <a:latin typeface="Courier New Bold" panose="02070309020205020404"/>
            </a:endParaRPr>
          </a:p>
          <a:p>
            <a:r>
              <a:rPr lang="en-GB" sz="2400" b="1" dirty="0">
                <a:latin typeface="Courier New Bold" panose="02070309020205020404"/>
              </a:rPr>
              <a:t> </a:t>
            </a:r>
            <a:r>
              <a:rPr lang="en-GB" sz="2400" b="1" dirty="0" smtClean="0">
                <a:latin typeface="Courier New Bold" panose="02070309020205020404"/>
              </a:rPr>
              <a:t>   </a:t>
            </a:r>
            <a:r>
              <a:rPr lang="en-GB" sz="2400" b="1" dirty="0" smtClean="0">
                <a:solidFill>
                  <a:schemeClr val="accent1"/>
                </a:solidFill>
                <a:latin typeface="Courier New Bold" panose="02070309020205020404"/>
              </a:rPr>
              <a:t>__global</a:t>
            </a:r>
            <a:r>
              <a:rPr lang="en-GB" sz="2400" b="1" dirty="0" smtClean="0">
                <a:latin typeface="Courier New Bold" panose="02070309020205020404"/>
              </a:rPr>
              <a:t> </a:t>
            </a:r>
            <a:r>
              <a:rPr lang="en-GB" sz="2400" b="1" dirty="0" smtClean="0">
                <a:solidFill>
                  <a:schemeClr val="accent2"/>
                </a:solidFill>
                <a:latin typeface="Courier New Bold" panose="02070309020205020404"/>
              </a:rPr>
              <a:t>float</a:t>
            </a:r>
            <a:r>
              <a:rPr lang="en-GB" sz="2400" b="1" dirty="0" smtClean="0">
                <a:latin typeface="Courier New Bold" panose="02070309020205020404"/>
              </a:rPr>
              <a:t>* input,</a:t>
            </a:r>
            <a:endParaRPr lang="en-GB" sz="2400" b="1" dirty="0" smtClean="0">
              <a:latin typeface="Courier New Bold" panose="02070309020205020404"/>
            </a:endParaRPr>
          </a:p>
          <a:p>
            <a:r>
              <a:rPr lang="en-GB" sz="2400" b="1" dirty="0">
                <a:solidFill>
                  <a:schemeClr val="accent1"/>
                </a:solidFill>
                <a:latin typeface="Courier New Bold" panose="02070309020205020404"/>
              </a:rPr>
              <a:t> </a:t>
            </a:r>
            <a:r>
              <a:rPr lang="en-GB" sz="2400" b="1" dirty="0" smtClean="0">
                <a:solidFill>
                  <a:schemeClr val="accent1"/>
                </a:solidFill>
                <a:latin typeface="Courier New Bold" panose="02070309020205020404"/>
              </a:rPr>
              <a:t>   __global </a:t>
            </a:r>
            <a:r>
              <a:rPr lang="en-GB" sz="2400" b="1" dirty="0" smtClean="0">
                <a:solidFill>
                  <a:schemeClr val="accent2"/>
                </a:solidFill>
                <a:latin typeface="Courier New Bold" panose="02070309020205020404"/>
              </a:rPr>
              <a:t>float</a:t>
            </a:r>
            <a:r>
              <a:rPr lang="en-GB" sz="2400" b="1" dirty="0" smtClean="0">
                <a:latin typeface="Courier New Bold" panose="02070309020205020404"/>
              </a:rPr>
              <a:t>* output)</a:t>
            </a:r>
            <a:endParaRPr lang="en-GB" sz="2400" b="1" dirty="0" smtClean="0">
              <a:latin typeface="Courier New Bold" panose="02070309020205020404"/>
            </a:endParaRPr>
          </a:p>
          <a:p>
            <a:r>
              <a:rPr lang="en-GB" sz="2400" b="1" dirty="0" smtClean="0">
                <a:latin typeface="Courier New Bold" panose="02070309020205020404"/>
              </a:rPr>
              <a:t>{</a:t>
            </a:r>
            <a:endParaRPr lang="en-GB" sz="2400" b="1" dirty="0" smtClean="0">
              <a:solidFill>
                <a:schemeClr val="accent2"/>
              </a:solidFill>
              <a:latin typeface="Courier New Bold" panose="02070309020205020404"/>
            </a:endParaRPr>
          </a:p>
          <a:p>
            <a:r>
              <a:rPr lang="en-GB" sz="2400" b="1" dirty="0">
                <a:latin typeface="Courier New Bold" panose="02070309020205020404"/>
              </a:rPr>
              <a:t> </a:t>
            </a:r>
            <a:r>
              <a:rPr lang="en-GB" sz="2400" b="1" dirty="0" smtClean="0">
                <a:latin typeface="Courier New Bold" panose="02070309020205020404"/>
              </a:rPr>
              <a:t>  </a:t>
            </a:r>
            <a:r>
              <a:rPr lang="en-GB" sz="2400" b="1" dirty="0" err="1" smtClean="0">
                <a:solidFill>
                  <a:schemeClr val="accent2"/>
                </a:solidFill>
                <a:latin typeface="Courier New Bold" panose="02070309020205020404"/>
              </a:rPr>
              <a:t>int</a:t>
            </a:r>
            <a:r>
              <a:rPr lang="en-GB" sz="2400" b="1" dirty="0" smtClean="0">
                <a:solidFill>
                  <a:schemeClr val="accent2"/>
                </a:solidFill>
                <a:latin typeface="Courier New Bold" panose="02070309020205020404"/>
              </a:rPr>
              <a:t> </a:t>
            </a:r>
            <a:r>
              <a:rPr lang="en-GB" sz="2400" b="1" dirty="0" err="1" smtClean="0">
                <a:latin typeface="Courier New Bold" panose="02070309020205020404"/>
              </a:rPr>
              <a:t>i</a:t>
            </a:r>
            <a:r>
              <a:rPr lang="en-GB" sz="2400" b="1" dirty="0" smtClean="0">
                <a:latin typeface="Courier New Bold" panose="02070309020205020404"/>
              </a:rPr>
              <a:t> = </a:t>
            </a:r>
            <a:r>
              <a:rPr lang="en-GB" sz="2400" b="1" dirty="0" err="1" smtClean="0">
                <a:solidFill>
                  <a:schemeClr val="accent1"/>
                </a:solidFill>
                <a:latin typeface="Courier New Bold" panose="02070309020205020404"/>
              </a:rPr>
              <a:t>get_global_id</a:t>
            </a:r>
            <a:r>
              <a:rPr lang="en-GB" sz="2400" b="1" dirty="0" smtClean="0">
                <a:latin typeface="Courier New Bold" panose="02070309020205020404"/>
              </a:rPr>
              <a:t>(0);</a:t>
            </a:r>
            <a:endParaRPr lang="en-GB" sz="2400" b="1" dirty="0" smtClean="0">
              <a:latin typeface="Courier New Bold" panose="02070309020205020404"/>
            </a:endParaRPr>
          </a:p>
          <a:p>
            <a:r>
              <a:rPr lang="en-GB" sz="2400" b="1" dirty="0">
                <a:latin typeface="Courier New Bold" panose="02070309020205020404"/>
              </a:rPr>
              <a:t> </a:t>
            </a:r>
            <a:r>
              <a:rPr lang="en-GB" sz="2400" b="1" dirty="0" smtClean="0">
                <a:latin typeface="Courier New Bold" panose="02070309020205020404"/>
              </a:rPr>
              <a:t>  output[</a:t>
            </a:r>
            <a:r>
              <a:rPr lang="en-GB" sz="2400" b="1" dirty="0" err="1" smtClean="0">
                <a:latin typeface="Courier New Bold" panose="02070309020205020404"/>
              </a:rPr>
              <a:t>i</a:t>
            </a:r>
            <a:r>
              <a:rPr lang="en-GB" sz="2400" b="1" dirty="0" smtClean="0">
                <a:latin typeface="Courier New Bold" panose="02070309020205020404"/>
              </a:rPr>
              <a:t>] = 2.0f * input[</a:t>
            </a:r>
            <a:r>
              <a:rPr lang="en-GB" sz="2400" b="1" dirty="0" err="1" smtClean="0">
                <a:latin typeface="Courier New Bold" panose="02070309020205020404"/>
              </a:rPr>
              <a:t>i</a:t>
            </a:r>
            <a:r>
              <a:rPr lang="en-GB" sz="2400" b="1" dirty="0" smtClean="0">
                <a:latin typeface="Courier New Bold" panose="02070309020205020404"/>
              </a:rPr>
              <a:t>];</a:t>
            </a:r>
            <a:endParaRPr lang="en-GB" sz="2400" b="1" dirty="0" smtClean="0">
              <a:latin typeface="Courier New Bold" panose="02070309020205020404"/>
            </a:endParaRPr>
          </a:p>
          <a:p>
            <a:r>
              <a:rPr lang="en-GB" sz="2400" b="1" dirty="0">
                <a:latin typeface="Courier New Bold" panose="02070309020205020404"/>
              </a:rPr>
              <a:t>}</a:t>
            </a:r>
            <a:endParaRPr lang="en-GB" sz="2400" b="1" dirty="0" smtClean="0">
              <a:latin typeface="Courier New Bold" panose="02070309020205020404"/>
            </a:endParaRPr>
          </a:p>
        </p:txBody>
      </p:sp>
      <p:sp>
        <p:nvSpPr>
          <p:cNvPr id="8" name="Rectangle 110"/>
          <p:cNvSpPr/>
          <p:nvPr/>
        </p:nvSpPr>
        <p:spPr bwMode="auto">
          <a:xfrm>
            <a:off x="4520870" y="4927760"/>
            <a:ext cx="2462613" cy="307777"/>
          </a:xfrm>
          <a:prstGeom prst="rect">
            <a:avLst/>
          </a:prstGeom>
          <a:noFill/>
          <a:ln w="12700">
            <a:noFill/>
            <a:miter lim="800000"/>
          </a:ln>
        </p:spPr>
        <p:txBody>
          <a:bodyPr wrap="none" lIns="0" tIns="0" rIns="0" bIns="0">
            <a:spAutoFit/>
          </a:bodyPr>
          <a:lstStyle/>
          <a:p>
            <a:pPr marL="36830">
              <a:tabLst>
                <a:tab pos="66675" algn="l"/>
                <a:tab pos="752475" algn="l"/>
                <a:tab pos="1438275" algn="l"/>
                <a:tab pos="2122170" algn="l"/>
                <a:tab pos="2806700" algn="l"/>
              </a:tabLst>
            </a:pPr>
            <a:r>
              <a:rPr lang="en-US" sz="2000" b="1" dirty="0" err="1">
                <a:solidFill>
                  <a:schemeClr val="tx2">
                    <a:lumMod val="75000"/>
                  </a:schemeClr>
                </a:solidFill>
                <a:latin typeface="Courier New Bold" panose="02070309020205020404"/>
              </a:rPr>
              <a:t>get_global_id</a:t>
            </a:r>
            <a:r>
              <a:rPr lang="en-US" sz="2000" b="1" dirty="0">
                <a:solidFill>
                  <a:schemeClr val="tx2">
                    <a:lumMod val="75000"/>
                  </a:schemeClr>
                </a:solidFill>
                <a:latin typeface="Courier New Bold" panose="02070309020205020404"/>
              </a:rPr>
              <a:t>(0)</a:t>
            </a:r>
            <a:endParaRPr lang="en-US" sz="2000" b="1" dirty="0">
              <a:solidFill>
                <a:schemeClr val="tx2">
                  <a:lumMod val="75000"/>
                </a:schemeClr>
              </a:solidFill>
              <a:latin typeface="Courier New Bold" panose="02070309020205020404"/>
            </a:endParaRPr>
          </a:p>
        </p:txBody>
      </p:sp>
      <p:sp>
        <p:nvSpPr>
          <p:cNvPr id="9" name="Line 111"/>
          <p:cNvSpPr>
            <a:spLocks noChangeShapeType="1"/>
          </p:cNvSpPr>
          <p:nvPr/>
        </p:nvSpPr>
        <p:spPr bwMode="auto">
          <a:xfrm flipH="1">
            <a:off x="4226934" y="4949026"/>
            <a:ext cx="14716" cy="299839"/>
          </a:xfrm>
          <a:prstGeom prst="line">
            <a:avLst/>
          </a:prstGeom>
          <a:noFill/>
          <a:ln w="63500">
            <a:solidFill>
              <a:srgbClr val="A50021"/>
            </a:solidFill>
            <a:miter lim="800000"/>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0" name="Line 112"/>
          <p:cNvSpPr>
            <a:spLocks noChangeShapeType="1"/>
          </p:cNvSpPr>
          <p:nvPr/>
        </p:nvSpPr>
        <p:spPr bwMode="auto">
          <a:xfrm flipH="1">
            <a:off x="4225346" y="5852194"/>
            <a:ext cx="0" cy="457126"/>
          </a:xfrm>
          <a:prstGeom prst="line">
            <a:avLst/>
          </a:prstGeom>
          <a:noFill/>
          <a:ln w="63500">
            <a:solidFill>
              <a:srgbClr val="A50021"/>
            </a:solidFill>
            <a:miter lim="800000"/>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1" name="Rectangle 113"/>
          <p:cNvSpPr/>
          <p:nvPr/>
        </p:nvSpPr>
        <p:spPr bwMode="auto">
          <a:xfrm>
            <a:off x="4056448" y="5235537"/>
            <a:ext cx="306494" cy="276999"/>
          </a:xfrm>
          <a:prstGeom prst="rect">
            <a:avLst/>
          </a:prstGeom>
          <a:noFill/>
          <a:ln w="12700">
            <a:noFill/>
            <a:miter lim="800000"/>
          </a:ln>
        </p:spPr>
        <p:txBody>
          <a:bodyPr wrap="none" lIns="0" tIns="0" rIns="0" bIns="0">
            <a:spAutoFit/>
          </a:bodyPr>
          <a:lstStyle/>
          <a:p>
            <a:pPr marL="36830">
              <a:tabLst>
                <a:tab pos="66675" algn="l"/>
                <a:tab pos="752475" algn="l"/>
                <a:tab pos="1438275" algn="l"/>
                <a:tab pos="2122170" algn="l"/>
                <a:tab pos="2806700" algn="l"/>
              </a:tabLst>
            </a:pPr>
            <a:r>
              <a:rPr lang="en-US" sz="1800" b="1" dirty="0">
                <a:solidFill>
                  <a:srgbClr val="A50021"/>
                </a:solidFill>
              </a:rPr>
              <a:t>10</a:t>
            </a:r>
            <a:endParaRPr lang="en-US" sz="1800" b="1" dirty="0">
              <a:solidFill>
                <a:srgbClr val="A50021"/>
              </a:solidFill>
            </a:endParaRPr>
          </a:p>
        </p:txBody>
      </p:sp>
      <p:sp>
        <p:nvSpPr>
          <p:cNvPr id="12" name="Rectangle 225"/>
          <p:cNvSpPr/>
          <p:nvPr/>
        </p:nvSpPr>
        <p:spPr bwMode="auto">
          <a:xfrm>
            <a:off x="323529" y="5528265"/>
            <a:ext cx="926858" cy="276999"/>
          </a:xfrm>
          <a:prstGeom prst="rect">
            <a:avLst/>
          </a:prstGeom>
          <a:noFill/>
          <a:ln w="12700">
            <a:noFill/>
            <a:miter lim="800000"/>
          </a:ln>
        </p:spPr>
        <p:txBody>
          <a:bodyPr wrap="square" lIns="0" tIns="0" rIns="0" bIns="0">
            <a:spAutoFit/>
          </a:bodyPr>
          <a:lstStyle/>
          <a:p>
            <a:pPr marL="36830" algn="r">
              <a:tabLst>
                <a:tab pos="66675" algn="l"/>
                <a:tab pos="752475" algn="l"/>
                <a:tab pos="1438275" algn="l"/>
                <a:tab pos="2122170" algn="l"/>
                <a:tab pos="2806700" algn="l"/>
              </a:tabLst>
            </a:pPr>
            <a:r>
              <a:rPr lang="en-US" b="1" dirty="0">
                <a:solidFill>
                  <a:schemeClr val="accent6"/>
                </a:solidFill>
              </a:rPr>
              <a:t>Input</a:t>
            </a:r>
            <a:endParaRPr lang="en-US" b="1" dirty="0">
              <a:solidFill>
                <a:schemeClr val="accent6"/>
              </a:solidFill>
            </a:endParaRPr>
          </a:p>
        </p:txBody>
      </p:sp>
      <p:sp>
        <p:nvSpPr>
          <p:cNvPr id="13" name="Rectangle 333"/>
          <p:cNvSpPr/>
          <p:nvPr/>
        </p:nvSpPr>
        <p:spPr bwMode="auto">
          <a:xfrm>
            <a:off x="461387" y="6324302"/>
            <a:ext cx="788999" cy="276999"/>
          </a:xfrm>
          <a:prstGeom prst="rect">
            <a:avLst/>
          </a:prstGeom>
          <a:noFill/>
          <a:ln w="12700">
            <a:noFill/>
            <a:miter lim="800000"/>
          </a:ln>
        </p:spPr>
        <p:txBody>
          <a:bodyPr wrap="none" lIns="0" tIns="0" rIns="0" bIns="0">
            <a:spAutoFit/>
          </a:bodyPr>
          <a:lstStyle/>
          <a:p>
            <a:pPr marL="36830" algn="r">
              <a:tabLst>
                <a:tab pos="66675" algn="l"/>
                <a:tab pos="752475" algn="l"/>
                <a:tab pos="1438275" algn="l"/>
                <a:tab pos="2122170" algn="l"/>
                <a:tab pos="2806700" algn="l"/>
              </a:tabLst>
            </a:pPr>
            <a:r>
              <a:rPr lang="en-US" b="1" dirty="0">
                <a:solidFill>
                  <a:schemeClr val="accent6"/>
                </a:solidFill>
              </a:rPr>
              <a:t>Output</a:t>
            </a:r>
            <a:endParaRPr lang="en-US" b="1" dirty="0">
              <a:solidFill>
                <a:schemeClr val="accent6"/>
              </a:solidFill>
            </a:endParaRPr>
          </a:p>
        </p:txBody>
      </p:sp>
      <p:graphicFrame>
        <p:nvGraphicFramePr>
          <p:cNvPr id="122" name="Group 119"/>
          <p:cNvGraphicFramePr>
            <a:graphicFrameLocks noGrp="1"/>
          </p:cNvGraphicFramePr>
          <p:nvPr/>
        </p:nvGraphicFramePr>
        <p:xfrm>
          <a:off x="1377982" y="5523504"/>
          <a:ext cx="7075488" cy="271463"/>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tblGrid>
              <a:tr h="271463">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0</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3</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4</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5</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6</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7</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8</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9</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10</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11</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12</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13</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14</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15</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16</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17</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18</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19</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20</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21</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22</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23</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24</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25</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graphicFrame>
        <p:nvGraphicFramePr>
          <p:cNvPr id="152" name="Group 119"/>
          <p:cNvGraphicFramePr>
            <a:graphicFrameLocks noGrp="1"/>
          </p:cNvGraphicFramePr>
          <p:nvPr/>
        </p:nvGraphicFramePr>
        <p:xfrm>
          <a:off x="1384944" y="6381328"/>
          <a:ext cx="7075488" cy="271463"/>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tblGrid>
              <a:tr h="271463">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0</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4</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6</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8</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10</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12</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14</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16</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18</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20</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22</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24</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26</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28</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30</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32</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34</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36</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38</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40</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42</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44</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46</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48</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480"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rPr>
                        <a:t>50</a:t>
                      </a:r>
                      <a:endParaRPr kumimoji="0" lang="en-US" sz="1300" b="1" i="0" u="none" strike="noStrike" cap="none" normalizeH="0" baseline="0" dirty="0" smtClean="0">
                        <a:ln>
                          <a:noFill/>
                        </a:ln>
                        <a:solidFill>
                          <a:schemeClr val="tx1"/>
                        </a:solidFill>
                        <a:effectLst/>
                        <a:latin typeface="Arial" panose="020B0604020202020204" pitchFamily="34" charset="0"/>
                        <a:ea typeface="ヒラギノ角ゴ ProN W3" panose="020B0300000000000000" charset="-128"/>
                        <a:cs typeface="Arial" panose="020B0604020202020204"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p:nvPr/>
        </p:nvSpPr>
        <p:spPr bwMode="auto">
          <a:xfrm>
            <a:off x="35496" y="4412018"/>
            <a:ext cx="5040560" cy="2329350"/>
          </a:xfrm>
          <a:prstGeom prst="rect">
            <a:avLst/>
          </a:prstGeom>
          <a:noFill/>
          <a:ln w="25400">
            <a:noFill/>
            <a:miter lim="800000"/>
          </a:ln>
        </p:spPr>
        <p:txBody>
          <a:bodyPr lIns="0" tIns="0" rIns="0" bIns="0"/>
          <a:lstStyle/>
          <a:p>
            <a:pPr marL="31750">
              <a:lnSpc>
                <a:spcPct val="100000"/>
              </a:lnSpc>
              <a:tabLst>
                <a:tab pos="55245" algn="l"/>
                <a:tab pos="626745" algn="l"/>
                <a:tab pos="1198245" algn="l"/>
                <a:tab pos="1768475" algn="l"/>
                <a:tab pos="2333625" algn="l"/>
              </a:tabLst>
            </a:pPr>
            <a:r>
              <a:rPr lang="en-US" sz="1400" b="1" dirty="0" smtClean="0">
                <a:solidFill>
                  <a:schemeClr val="accent1"/>
                </a:solidFill>
                <a:latin typeface="Courier New Bold" panose="02070309020205020404"/>
                <a:sym typeface="Monaco" charset="0"/>
              </a:rPr>
              <a:t>__kernel</a:t>
            </a:r>
            <a:r>
              <a:rPr lang="en-US" sz="1400" b="1" dirty="0" smtClean="0">
                <a:latin typeface="Courier New Bold" panose="02070309020205020404"/>
                <a:sym typeface="Monaco" charset="0"/>
              </a:rPr>
              <a:t> </a:t>
            </a:r>
            <a:r>
              <a:rPr lang="en-US" sz="1400" b="1" dirty="0">
                <a:solidFill>
                  <a:schemeClr val="accent2"/>
                </a:solidFill>
                <a:latin typeface="Courier New Bold" panose="02070309020205020404"/>
                <a:sym typeface="Monaco" charset="0"/>
              </a:rPr>
              <a:t>void </a:t>
            </a:r>
            <a:endParaRPr lang="en-US" sz="1400" b="1" dirty="0">
              <a:solidFill>
                <a:schemeClr val="accent2"/>
              </a:solidFill>
              <a:latin typeface="Courier New Bold" panose="02070309020205020404"/>
              <a:sym typeface="Monaco" charset="0"/>
            </a:endParaRPr>
          </a:p>
          <a:p>
            <a:pPr marL="31750">
              <a:lnSpc>
                <a:spcPct val="100000"/>
              </a:lnSpc>
              <a:tabLst>
                <a:tab pos="55245" algn="l"/>
                <a:tab pos="626745" algn="l"/>
                <a:tab pos="1198245" algn="l"/>
                <a:tab pos="1768475" algn="l"/>
                <a:tab pos="2333625" algn="l"/>
              </a:tabLst>
            </a:pPr>
            <a:r>
              <a:rPr lang="en-US" sz="1400" b="1" dirty="0" err="1">
                <a:solidFill>
                  <a:schemeClr val="tx2">
                    <a:lumMod val="75000"/>
                  </a:schemeClr>
                </a:solidFill>
                <a:latin typeface="Courier New Bold" panose="02070309020205020404"/>
                <a:sym typeface="Monaco" charset="0"/>
              </a:rPr>
              <a:t>horizontal_reflect</a:t>
            </a:r>
            <a:r>
              <a:rPr lang="en-US" sz="1400" b="1" dirty="0">
                <a:latin typeface="Courier New Bold" panose="02070309020205020404"/>
                <a:sym typeface="Monaco" charset="0"/>
              </a:rPr>
              <a:t>(</a:t>
            </a:r>
            <a:r>
              <a:rPr lang="en-US" sz="1400" b="1" dirty="0" err="1">
                <a:solidFill>
                  <a:schemeClr val="accent1"/>
                </a:solidFill>
                <a:latin typeface="Courier New Bold" panose="02070309020205020404"/>
                <a:sym typeface="Monaco" charset="0"/>
              </a:rPr>
              <a:t>read_only</a:t>
            </a:r>
            <a:r>
              <a:rPr lang="en-US" sz="1400" b="1" dirty="0">
                <a:solidFill>
                  <a:schemeClr val="accent1"/>
                </a:solidFill>
                <a:latin typeface="Courier New Bold" panose="02070309020205020404"/>
                <a:sym typeface="Monaco" charset="0"/>
              </a:rPr>
              <a:t> image2d_t </a:t>
            </a:r>
            <a:r>
              <a:rPr lang="en-US" sz="1400" b="1" dirty="0" err="1">
                <a:latin typeface="Courier New Bold" panose="02070309020205020404"/>
                <a:sym typeface="Monaco" charset="0"/>
              </a:rPr>
              <a:t>src</a:t>
            </a:r>
            <a:r>
              <a:rPr lang="en-US" sz="1400" b="1" dirty="0">
                <a:latin typeface="Courier New Bold" panose="02070309020205020404"/>
                <a:sym typeface="Monaco" charset="0"/>
              </a:rPr>
              <a:t>,</a:t>
            </a:r>
            <a:endParaRPr lang="en-US" sz="1400" b="1" dirty="0">
              <a:latin typeface="Courier New Bold" panose="02070309020205020404"/>
              <a:sym typeface="Monaco" charset="0"/>
            </a:endParaRPr>
          </a:p>
          <a:p>
            <a:pPr marL="31750">
              <a:lnSpc>
                <a:spcPct val="100000"/>
              </a:lnSpc>
              <a:tabLst>
                <a:tab pos="55245" algn="l"/>
                <a:tab pos="626745" algn="l"/>
                <a:tab pos="1198245" algn="l"/>
                <a:tab pos="1768475" algn="l"/>
                <a:tab pos="2333625" algn="l"/>
              </a:tabLst>
            </a:pPr>
            <a:r>
              <a:rPr lang="en-US" sz="1400" b="1" dirty="0">
                <a:latin typeface="Courier New Bold" panose="02070309020205020404"/>
                <a:sym typeface="Monaco" charset="0"/>
              </a:rPr>
              <a:t>                   </a:t>
            </a:r>
            <a:r>
              <a:rPr lang="en-US" sz="1400" b="1" dirty="0" err="1">
                <a:solidFill>
                  <a:schemeClr val="accent1"/>
                </a:solidFill>
                <a:latin typeface="Courier New Bold" panose="02070309020205020404"/>
                <a:sym typeface="Monaco" charset="0"/>
              </a:rPr>
              <a:t>write_only</a:t>
            </a:r>
            <a:r>
              <a:rPr lang="en-US" sz="1400" b="1" dirty="0">
                <a:solidFill>
                  <a:schemeClr val="accent1"/>
                </a:solidFill>
                <a:latin typeface="Courier New Bold" panose="02070309020205020404"/>
                <a:sym typeface="Monaco" charset="0"/>
              </a:rPr>
              <a:t> image2d_t </a:t>
            </a:r>
            <a:r>
              <a:rPr lang="en-US" sz="1400" b="1" dirty="0" err="1">
                <a:latin typeface="Courier New Bold" panose="02070309020205020404"/>
                <a:sym typeface="Monaco" charset="0"/>
              </a:rPr>
              <a:t>dst</a:t>
            </a:r>
            <a:r>
              <a:rPr lang="en-US" sz="1400" b="1" dirty="0">
                <a:latin typeface="Courier New Bold" panose="02070309020205020404"/>
                <a:sym typeface="Monaco" charset="0"/>
              </a:rPr>
              <a:t>) </a:t>
            </a:r>
            <a:endParaRPr lang="en-US" sz="1400" b="1" dirty="0">
              <a:latin typeface="Courier New Bold" panose="02070309020205020404"/>
              <a:sym typeface="Monaco" charset="0"/>
            </a:endParaRPr>
          </a:p>
          <a:p>
            <a:pPr marL="31750">
              <a:lnSpc>
                <a:spcPct val="100000"/>
              </a:lnSpc>
              <a:tabLst>
                <a:tab pos="55245" algn="l"/>
                <a:tab pos="626745" algn="l"/>
                <a:tab pos="1198245" algn="l"/>
                <a:tab pos="1768475" algn="l"/>
                <a:tab pos="2333625" algn="l"/>
              </a:tabLst>
            </a:pPr>
            <a:r>
              <a:rPr lang="en-US" sz="1400" b="1" dirty="0">
                <a:latin typeface="Courier New Bold" panose="02070309020205020404"/>
                <a:cs typeface="Courier New Bold" panose="02070309020205020404" charset="0"/>
                <a:sym typeface="Courier New Bold" panose="02070309020205020404" charset="0"/>
              </a:rPr>
              <a:t>{</a:t>
            </a:r>
            <a:endParaRPr lang="en-US" sz="1400" b="1" dirty="0">
              <a:latin typeface="Courier New Bold" panose="02070309020205020404"/>
              <a:cs typeface="Courier New Bold" panose="02070309020205020404" charset="0"/>
              <a:sym typeface="Courier New Bold" panose="02070309020205020404" charset="0"/>
            </a:endParaRPr>
          </a:p>
          <a:p>
            <a:pPr marL="31750">
              <a:lnSpc>
                <a:spcPct val="100000"/>
              </a:lnSpc>
              <a:tabLst>
                <a:tab pos="55245" algn="l"/>
                <a:tab pos="626745" algn="l"/>
                <a:tab pos="1198245" algn="l"/>
                <a:tab pos="1768475" algn="l"/>
                <a:tab pos="2333625" algn="l"/>
              </a:tabLst>
            </a:pPr>
            <a:r>
              <a:rPr lang="en-US" sz="1400" b="1" dirty="0">
                <a:latin typeface="Courier New Bold" panose="02070309020205020404"/>
                <a:sym typeface="Monaco" charset="0"/>
              </a:rPr>
              <a:t>  </a:t>
            </a:r>
            <a:r>
              <a:rPr lang="en-US" sz="1400" b="1" dirty="0" err="1">
                <a:solidFill>
                  <a:schemeClr val="accent2"/>
                </a:solidFill>
                <a:latin typeface="Courier New Bold" panose="02070309020205020404"/>
                <a:sym typeface="Monaco" charset="0"/>
              </a:rPr>
              <a:t>int</a:t>
            </a:r>
            <a:r>
              <a:rPr lang="en-US" sz="1400" b="1" dirty="0">
                <a:solidFill>
                  <a:schemeClr val="accent2"/>
                </a:solidFill>
                <a:latin typeface="Courier New Bold" panose="02070309020205020404"/>
                <a:sym typeface="Monaco" charset="0"/>
              </a:rPr>
              <a:t> </a:t>
            </a:r>
            <a:r>
              <a:rPr lang="en-US" sz="1400" b="1" dirty="0">
                <a:latin typeface="Courier New Bold" panose="02070309020205020404"/>
                <a:sym typeface="Monaco" charset="0"/>
              </a:rPr>
              <a:t>x = </a:t>
            </a:r>
            <a:r>
              <a:rPr lang="en-US" sz="1400" b="1" dirty="0" err="1">
                <a:solidFill>
                  <a:schemeClr val="tx2">
                    <a:lumMod val="75000"/>
                  </a:schemeClr>
                </a:solidFill>
                <a:latin typeface="Courier New Bold" panose="02070309020205020404"/>
                <a:sym typeface="Monaco" charset="0"/>
              </a:rPr>
              <a:t>get_global_id</a:t>
            </a:r>
            <a:r>
              <a:rPr lang="en-US" sz="1400" b="1" dirty="0">
                <a:latin typeface="Courier New Bold" panose="02070309020205020404"/>
                <a:sym typeface="Monaco" charset="0"/>
              </a:rPr>
              <a:t>(0);  </a:t>
            </a:r>
            <a:r>
              <a:rPr lang="en-US" sz="1400" b="1" dirty="0">
                <a:solidFill>
                  <a:schemeClr val="tx1">
                    <a:lumMod val="65000"/>
                  </a:schemeClr>
                </a:solidFill>
                <a:latin typeface="Courier New Bold" panose="02070309020205020404"/>
                <a:sym typeface="Monaco" charset="0"/>
              </a:rPr>
              <a:t>// x-</a:t>
            </a:r>
            <a:r>
              <a:rPr lang="en-US" sz="1400" b="1" dirty="0" err="1">
                <a:solidFill>
                  <a:schemeClr val="tx1">
                    <a:lumMod val="65000"/>
                  </a:schemeClr>
                </a:solidFill>
                <a:latin typeface="Courier New Bold" panose="02070309020205020404"/>
                <a:sym typeface="Monaco" charset="0"/>
              </a:rPr>
              <a:t>coord</a:t>
            </a:r>
            <a:r>
              <a:rPr lang="en-US" sz="1400" b="1" dirty="0">
                <a:solidFill>
                  <a:schemeClr val="tx1">
                    <a:lumMod val="65000"/>
                  </a:schemeClr>
                </a:solidFill>
                <a:latin typeface="Courier New Bold" panose="02070309020205020404"/>
                <a:sym typeface="Monaco" charset="0"/>
              </a:rPr>
              <a:t>  </a:t>
            </a:r>
            <a:endParaRPr lang="en-US" sz="1400" b="1" dirty="0">
              <a:solidFill>
                <a:schemeClr val="tx1">
                  <a:lumMod val="65000"/>
                </a:schemeClr>
              </a:solidFill>
              <a:latin typeface="Courier New Bold" panose="02070309020205020404"/>
              <a:sym typeface="Monaco" charset="0"/>
            </a:endParaRPr>
          </a:p>
          <a:p>
            <a:pPr marL="31750">
              <a:lnSpc>
                <a:spcPct val="100000"/>
              </a:lnSpc>
              <a:tabLst>
                <a:tab pos="55245" algn="l"/>
                <a:tab pos="626745" algn="l"/>
                <a:tab pos="1198245" algn="l"/>
                <a:tab pos="1768475" algn="l"/>
                <a:tab pos="2333625" algn="l"/>
              </a:tabLst>
            </a:pPr>
            <a:r>
              <a:rPr lang="en-US" sz="1400" b="1" dirty="0">
                <a:latin typeface="Courier New Bold" panose="02070309020205020404"/>
                <a:sym typeface="Monaco" charset="0"/>
              </a:rPr>
              <a:t>  </a:t>
            </a:r>
            <a:r>
              <a:rPr lang="en-US" sz="1400" b="1" dirty="0" err="1">
                <a:solidFill>
                  <a:schemeClr val="accent2"/>
                </a:solidFill>
                <a:latin typeface="Courier New Bold" panose="02070309020205020404"/>
                <a:sym typeface="Monaco" charset="0"/>
              </a:rPr>
              <a:t>int</a:t>
            </a:r>
            <a:r>
              <a:rPr lang="en-US" sz="1400" b="1" dirty="0">
                <a:solidFill>
                  <a:schemeClr val="accent2"/>
                </a:solidFill>
                <a:latin typeface="Courier New Bold" panose="02070309020205020404"/>
                <a:sym typeface="Monaco" charset="0"/>
              </a:rPr>
              <a:t> </a:t>
            </a:r>
            <a:r>
              <a:rPr lang="en-US" sz="1400" b="1" dirty="0">
                <a:latin typeface="Courier New Bold" panose="02070309020205020404"/>
                <a:sym typeface="Monaco" charset="0"/>
              </a:rPr>
              <a:t>y = </a:t>
            </a:r>
            <a:r>
              <a:rPr lang="en-US" sz="1400" b="1" dirty="0" err="1">
                <a:solidFill>
                  <a:schemeClr val="tx2">
                    <a:lumMod val="75000"/>
                  </a:schemeClr>
                </a:solidFill>
                <a:latin typeface="Courier New Bold" panose="02070309020205020404"/>
                <a:sym typeface="Monaco" charset="0"/>
              </a:rPr>
              <a:t>get_global_id</a:t>
            </a:r>
            <a:r>
              <a:rPr lang="en-US" sz="1400" b="1" dirty="0">
                <a:latin typeface="Courier New Bold" panose="02070309020205020404"/>
                <a:sym typeface="Monaco" charset="0"/>
              </a:rPr>
              <a:t>(1);  </a:t>
            </a:r>
            <a:r>
              <a:rPr lang="en-US" sz="1400" b="1" dirty="0">
                <a:solidFill>
                  <a:schemeClr val="tx1">
                    <a:lumMod val="65000"/>
                  </a:schemeClr>
                </a:solidFill>
                <a:latin typeface="Courier New Bold" panose="02070309020205020404"/>
                <a:sym typeface="Monaco" charset="0"/>
              </a:rPr>
              <a:t>// y-</a:t>
            </a:r>
            <a:r>
              <a:rPr lang="en-US" sz="1400" b="1" dirty="0" err="1">
                <a:solidFill>
                  <a:schemeClr val="tx1">
                    <a:lumMod val="65000"/>
                  </a:schemeClr>
                </a:solidFill>
                <a:latin typeface="Courier New Bold" panose="02070309020205020404"/>
                <a:sym typeface="Monaco" charset="0"/>
              </a:rPr>
              <a:t>coord</a:t>
            </a:r>
            <a:r>
              <a:rPr lang="en-US" sz="1400" b="1" dirty="0">
                <a:solidFill>
                  <a:schemeClr val="tx1">
                    <a:lumMod val="65000"/>
                  </a:schemeClr>
                </a:solidFill>
                <a:latin typeface="Courier New Bold" panose="02070309020205020404"/>
                <a:sym typeface="Monaco" charset="0"/>
              </a:rPr>
              <a:t>  </a:t>
            </a:r>
            <a:endParaRPr lang="en-US" sz="1400" b="1" dirty="0">
              <a:solidFill>
                <a:schemeClr val="tx1">
                  <a:lumMod val="65000"/>
                </a:schemeClr>
              </a:solidFill>
              <a:latin typeface="Courier New Bold" panose="02070309020205020404"/>
              <a:sym typeface="Monaco" charset="0"/>
            </a:endParaRPr>
          </a:p>
          <a:p>
            <a:pPr marL="31750">
              <a:lnSpc>
                <a:spcPct val="100000"/>
              </a:lnSpc>
              <a:tabLst>
                <a:tab pos="55245" algn="l"/>
                <a:tab pos="626745" algn="l"/>
                <a:tab pos="1198245" algn="l"/>
                <a:tab pos="1768475" algn="l"/>
                <a:tab pos="2333625" algn="l"/>
              </a:tabLst>
            </a:pPr>
            <a:r>
              <a:rPr lang="en-US" sz="1400" b="1" dirty="0">
                <a:latin typeface="Courier New Bold" panose="02070309020205020404"/>
                <a:sym typeface="Monaco" charset="0"/>
              </a:rPr>
              <a:t>  </a:t>
            </a:r>
            <a:r>
              <a:rPr lang="en-US" sz="1400" b="1" dirty="0" err="1">
                <a:solidFill>
                  <a:schemeClr val="accent2"/>
                </a:solidFill>
                <a:latin typeface="Courier New Bold" panose="02070309020205020404"/>
                <a:sym typeface="Monaco" charset="0"/>
              </a:rPr>
              <a:t>int</a:t>
            </a:r>
            <a:r>
              <a:rPr lang="en-US" sz="1400" b="1" dirty="0">
                <a:solidFill>
                  <a:schemeClr val="accent2"/>
                </a:solidFill>
                <a:latin typeface="Courier New Bold" panose="02070309020205020404"/>
                <a:sym typeface="Monaco" charset="0"/>
              </a:rPr>
              <a:t> </a:t>
            </a:r>
            <a:r>
              <a:rPr lang="en-US" sz="1400" b="1" dirty="0">
                <a:latin typeface="Courier New Bold" panose="02070309020205020404"/>
                <a:sym typeface="Monaco" charset="0"/>
              </a:rPr>
              <a:t>width = </a:t>
            </a:r>
            <a:r>
              <a:rPr lang="en-US" sz="1400" b="1" dirty="0" err="1">
                <a:solidFill>
                  <a:schemeClr val="tx2">
                    <a:lumMod val="75000"/>
                  </a:schemeClr>
                </a:solidFill>
                <a:latin typeface="Courier New Bold" panose="02070309020205020404"/>
                <a:sym typeface="Monaco" charset="0"/>
              </a:rPr>
              <a:t>get_image_width</a:t>
            </a:r>
            <a:r>
              <a:rPr lang="en-US" sz="1400" b="1" dirty="0">
                <a:latin typeface="Courier New Bold" panose="02070309020205020404"/>
                <a:sym typeface="Monaco" charset="0"/>
              </a:rPr>
              <a:t>(</a:t>
            </a:r>
            <a:r>
              <a:rPr lang="en-US" sz="1400" b="1" dirty="0" err="1">
                <a:latin typeface="Courier New Bold" panose="02070309020205020404"/>
                <a:sym typeface="Monaco" charset="0"/>
              </a:rPr>
              <a:t>src</a:t>
            </a:r>
            <a:r>
              <a:rPr lang="en-US" sz="1400" b="1" dirty="0">
                <a:latin typeface="Courier New Bold" panose="02070309020205020404"/>
                <a:sym typeface="Monaco" charset="0"/>
              </a:rPr>
              <a:t>);  </a:t>
            </a:r>
            <a:endParaRPr lang="en-US" sz="1400" b="1" dirty="0">
              <a:latin typeface="Courier New Bold" panose="02070309020205020404"/>
              <a:sym typeface="Monaco" charset="0"/>
            </a:endParaRPr>
          </a:p>
          <a:p>
            <a:pPr marL="31750">
              <a:lnSpc>
                <a:spcPct val="100000"/>
              </a:lnSpc>
              <a:tabLst>
                <a:tab pos="55245" algn="l"/>
                <a:tab pos="626745" algn="l"/>
                <a:tab pos="1198245" algn="l"/>
                <a:tab pos="1768475" algn="l"/>
                <a:tab pos="2333625" algn="l"/>
              </a:tabLst>
            </a:pPr>
            <a:r>
              <a:rPr lang="en-US" sz="1400" b="1" dirty="0">
                <a:latin typeface="Courier New Bold" panose="02070309020205020404"/>
                <a:sym typeface="Monaco" charset="0"/>
              </a:rPr>
              <a:t>  </a:t>
            </a:r>
            <a:r>
              <a:rPr lang="en-US" sz="1400" b="1" dirty="0">
                <a:solidFill>
                  <a:schemeClr val="accent1"/>
                </a:solidFill>
                <a:latin typeface="Courier New Bold" panose="02070309020205020404"/>
                <a:sym typeface="Monaco" charset="0"/>
              </a:rPr>
              <a:t>float4</a:t>
            </a:r>
            <a:r>
              <a:rPr lang="en-US" sz="1400" b="1" dirty="0">
                <a:latin typeface="Courier New Bold" panose="02070309020205020404"/>
                <a:sym typeface="Monaco" charset="0"/>
              </a:rPr>
              <a:t> </a:t>
            </a:r>
            <a:r>
              <a:rPr lang="en-US" sz="1400" b="1" dirty="0" err="1">
                <a:latin typeface="Courier New Bold" panose="02070309020205020404"/>
                <a:sym typeface="Monaco" charset="0"/>
              </a:rPr>
              <a:t>src_val</a:t>
            </a:r>
            <a:r>
              <a:rPr lang="en-US" sz="1400" b="1" dirty="0">
                <a:latin typeface="Courier New Bold" panose="02070309020205020404"/>
                <a:sym typeface="Monaco" charset="0"/>
              </a:rPr>
              <a:t> = </a:t>
            </a:r>
            <a:r>
              <a:rPr lang="en-US" sz="1400" b="1" dirty="0" err="1">
                <a:solidFill>
                  <a:schemeClr val="tx2">
                    <a:lumMod val="75000"/>
                  </a:schemeClr>
                </a:solidFill>
                <a:latin typeface="Courier New Bold" panose="02070309020205020404"/>
                <a:sym typeface="Monaco" charset="0"/>
              </a:rPr>
              <a:t>read_imagef</a:t>
            </a:r>
            <a:r>
              <a:rPr lang="en-US" sz="1400" b="1" dirty="0">
                <a:latin typeface="Courier New Bold" panose="02070309020205020404"/>
                <a:sym typeface="Monaco" charset="0"/>
              </a:rPr>
              <a:t>(</a:t>
            </a:r>
            <a:r>
              <a:rPr lang="en-US" sz="1400" b="1" dirty="0" err="1">
                <a:latin typeface="Courier New Bold" panose="02070309020205020404"/>
                <a:sym typeface="Monaco" charset="0"/>
              </a:rPr>
              <a:t>src</a:t>
            </a:r>
            <a:r>
              <a:rPr lang="en-US" sz="1400" b="1" dirty="0">
                <a:latin typeface="Courier New Bold" panose="02070309020205020404"/>
                <a:sym typeface="Monaco" charset="0"/>
              </a:rPr>
              <a:t>, sampler, </a:t>
            </a:r>
            <a:endParaRPr lang="en-US" sz="1400" b="1" dirty="0">
              <a:latin typeface="Courier New Bold" panose="02070309020205020404"/>
              <a:sym typeface="Monaco" charset="0"/>
            </a:endParaRPr>
          </a:p>
          <a:p>
            <a:pPr marL="31750">
              <a:lnSpc>
                <a:spcPct val="100000"/>
              </a:lnSpc>
              <a:tabLst>
                <a:tab pos="55245" algn="l"/>
                <a:tab pos="626745" algn="l"/>
                <a:tab pos="1198245" algn="l"/>
                <a:tab pos="1768475" algn="l"/>
                <a:tab pos="2333625" algn="l"/>
              </a:tabLst>
            </a:pPr>
            <a:r>
              <a:rPr lang="en-US" sz="1400" b="1" dirty="0">
                <a:latin typeface="Courier New Bold" panose="02070309020205020404"/>
                <a:sym typeface="Monaco" charset="0"/>
              </a:rPr>
              <a:t>                       </a:t>
            </a:r>
            <a:r>
              <a:rPr lang="en-US" sz="1400" b="1" dirty="0" smtClean="0">
                <a:latin typeface="Courier New Bold" panose="02070309020205020404"/>
                <a:sym typeface="Monaco" charset="0"/>
              </a:rPr>
              <a:t>(</a:t>
            </a:r>
            <a:r>
              <a:rPr lang="en-US" sz="1400" b="1" dirty="0">
                <a:solidFill>
                  <a:schemeClr val="accent1"/>
                </a:solidFill>
                <a:latin typeface="Courier New Bold" panose="02070309020205020404"/>
                <a:sym typeface="Monaco" charset="0"/>
              </a:rPr>
              <a:t>int2</a:t>
            </a:r>
            <a:r>
              <a:rPr lang="en-US" sz="1400" b="1" dirty="0">
                <a:latin typeface="Courier New Bold" panose="02070309020205020404"/>
                <a:sym typeface="Monaco" charset="0"/>
              </a:rPr>
              <a:t>)(width-1-x, y));  </a:t>
            </a:r>
            <a:endParaRPr lang="en-US" sz="1400" b="1" dirty="0">
              <a:latin typeface="Courier New Bold" panose="02070309020205020404"/>
              <a:sym typeface="Monaco" charset="0"/>
            </a:endParaRPr>
          </a:p>
          <a:p>
            <a:pPr marL="31750">
              <a:lnSpc>
                <a:spcPct val="100000"/>
              </a:lnSpc>
              <a:tabLst>
                <a:tab pos="55245" algn="l"/>
                <a:tab pos="626745" algn="l"/>
                <a:tab pos="1198245" algn="l"/>
                <a:tab pos="1768475" algn="l"/>
                <a:tab pos="2333625" algn="l"/>
              </a:tabLst>
            </a:pPr>
            <a:r>
              <a:rPr lang="en-US" sz="1400" b="1" dirty="0">
                <a:latin typeface="Courier New Bold" panose="02070309020205020404"/>
                <a:sym typeface="Monaco" charset="0"/>
              </a:rPr>
              <a:t>  </a:t>
            </a:r>
            <a:r>
              <a:rPr lang="en-US" sz="1400" b="1" dirty="0" err="1">
                <a:solidFill>
                  <a:schemeClr val="tx2">
                    <a:lumMod val="75000"/>
                  </a:schemeClr>
                </a:solidFill>
                <a:latin typeface="Courier New Bold" panose="02070309020205020404"/>
                <a:sym typeface="Monaco" charset="0"/>
              </a:rPr>
              <a:t>write_imagef</a:t>
            </a:r>
            <a:r>
              <a:rPr lang="en-US" sz="1400" b="1" dirty="0">
                <a:latin typeface="Courier New Bold" panose="02070309020205020404"/>
                <a:sym typeface="Monaco" charset="0"/>
              </a:rPr>
              <a:t>(</a:t>
            </a:r>
            <a:r>
              <a:rPr lang="en-US" sz="1400" b="1" dirty="0" err="1">
                <a:latin typeface="Courier New Bold" panose="02070309020205020404"/>
                <a:sym typeface="Monaco" charset="0"/>
              </a:rPr>
              <a:t>dst</a:t>
            </a:r>
            <a:r>
              <a:rPr lang="en-US" sz="1400" b="1" dirty="0">
                <a:latin typeface="Courier New Bold" panose="02070309020205020404"/>
                <a:sym typeface="Monaco" charset="0"/>
              </a:rPr>
              <a:t>, (</a:t>
            </a:r>
            <a:r>
              <a:rPr lang="en-US" sz="1400" b="1" dirty="0">
                <a:solidFill>
                  <a:schemeClr val="accent1"/>
                </a:solidFill>
                <a:latin typeface="Courier New Bold" panose="02070309020205020404"/>
                <a:sym typeface="Monaco" charset="0"/>
              </a:rPr>
              <a:t>int2</a:t>
            </a:r>
            <a:r>
              <a:rPr lang="en-US" sz="1400" b="1" dirty="0">
                <a:latin typeface="Courier New Bold" panose="02070309020205020404"/>
                <a:sym typeface="Monaco" charset="0"/>
              </a:rPr>
              <a:t>)(x, y), </a:t>
            </a:r>
            <a:r>
              <a:rPr lang="en-US" sz="1400" b="1" dirty="0" err="1">
                <a:latin typeface="Courier New Bold" panose="02070309020205020404"/>
                <a:sym typeface="Monaco" charset="0"/>
              </a:rPr>
              <a:t>src_val</a:t>
            </a:r>
            <a:r>
              <a:rPr lang="en-US" sz="1400" b="1" dirty="0">
                <a:latin typeface="Courier New Bold" panose="02070309020205020404"/>
                <a:sym typeface="Monaco" charset="0"/>
              </a:rPr>
              <a:t>);</a:t>
            </a:r>
            <a:endParaRPr lang="en-US" sz="1400" b="1" dirty="0">
              <a:latin typeface="Courier New Bold" panose="02070309020205020404"/>
              <a:sym typeface="Courier New Bold" panose="02070309020205020404" charset="0"/>
            </a:endParaRPr>
          </a:p>
          <a:p>
            <a:pPr marL="31750">
              <a:lnSpc>
                <a:spcPct val="100000"/>
              </a:lnSpc>
              <a:tabLst>
                <a:tab pos="55245" algn="l"/>
                <a:tab pos="626745" algn="l"/>
                <a:tab pos="1198245" algn="l"/>
                <a:tab pos="1768475" algn="l"/>
                <a:tab pos="2333625" algn="l"/>
              </a:tabLst>
            </a:pPr>
            <a:r>
              <a:rPr lang="en-US" sz="1400" b="1" dirty="0">
                <a:latin typeface="Courier New Bold" panose="02070309020205020404"/>
                <a:sym typeface="Courier New Bold" panose="02070309020205020404" charset="0"/>
              </a:rPr>
              <a:t>}</a:t>
            </a:r>
            <a:endParaRPr lang="en-US" sz="1400" b="1" dirty="0">
              <a:latin typeface="Courier New Bold" panose="02070309020205020404"/>
              <a:sym typeface="Courier New Bold" panose="02070309020205020404" charset="0"/>
            </a:endParaRPr>
          </a:p>
        </p:txBody>
      </p:sp>
      <p:sp>
        <p:nvSpPr>
          <p:cNvPr id="2" name="Title 1"/>
          <p:cNvSpPr>
            <a:spLocks noGrp="1"/>
          </p:cNvSpPr>
          <p:nvPr>
            <p:ph type="title"/>
          </p:nvPr>
        </p:nvSpPr>
        <p:spPr>
          <a:xfrm>
            <a:off x="107504" y="58614"/>
            <a:ext cx="8928992" cy="778098"/>
          </a:xfrm>
        </p:spPr>
        <p:txBody>
          <a:bodyPr/>
          <a:lstStyle/>
          <a:p>
            <a:r>
              <a:rPr lang="en-GB" dirty="0" smtClean="0"/>
              <a:t>Building Program Objects</a:t>
            </a:r>
            <a:endParaRPr lang="en-GB" dirty="0"/>
          </a:p>
        </p:txBody>
      </p:sp>
      <p:sp>
        <p:nvSpPr>
          <p:cNvPr id="3" name="Content Placeholder 2"/>
          <p:cNvSpPr>
            <a:spLocks noGrp="1"/>
          </p:cNvSpPr>
          <p:nvPr>
            <p:ph idx="1"/>
          </p:nvPr>
        </p:nvSpPr>
        <p:spPr>
          <a:xfrm>
            <a:off x="107504" y="980728"/>
            <a:ext cx="6264696" cy="3240359"/>
          </a:xfrm>
        </p:spPr>
        <p:txBody>
          <a:bodyPr>
            <a:normAutofit fontScale="85000" lnSpcReduction="20000"/>
          </a:bodyPr>
          <a:lstStyle/>
          <a:p>
            <a:r>
              <a:rPr lang="en-GB" dirty="0"/>
              <a:t>The </a:t>
            </a:r>
            <a:r>
              <a:rPr lang="en-GB" u="sng" dirty="0"/>
              <a:t>program object</a:t>
            </a:r>
            <a:r>
              <a:rPr lang="en-GB" dirty="0"/>
              <a:t> encapsulates:</a:t>
            </a:r>
            <a:endParaRPr lang="en-GB" dirty="0"/>
          </a:p>
          <a:p>
            <a:pPr lvl="1"/>
            <a:r>
              <a:rPr lang="en-GB" dirty="0"/>
              <a:t>A context</a:t>
            </a:r>
            <a:endParaRPr lang="en-GB" dirty="0"/>
          </a:p>
          <a:p>
            <a:pPr lvl="1"/>
            <a:r>
              <a:rPr lang="en-GB" dirty="0"/>
              <a:t>The program </a:t>
            </a:r>
            <a:r>
              <a:rPr lang="en-GB" dirty="0" smtClean="0"/>
              <a:t>kernel source </a:t>
            </a:r>
            <a:r>
              <a:rPr lang="en-GB" dirty="0"/>
              <a:t>or </a:t>
            </a:r>
            <a:r>
              <a:rPr lang="en-GB" dirty="0" smtClean="0"/>
              <a:t>binary</a:t>
            </a:r>
            <a:endParaRPr lang="en-GB" dirty="0"/>
          </a:p>
          <a:p>
            <a:pPr lvl="1"/>
            <a:r>
              <a:rPr lang="en-GB" dirty="0"/>
              <a:t>List of target devices and build options</a:t>
            </a:r>
            <a:endParaRPr lang="en-GB" dirty="0"/>
          </a:p>
          <a:p>
            <a:r>
              <a:rPr lang="en-GB" dirty="0"/>
              <a:t>The </a:t>
            </a:r>
            <a:r>
              <a:rPr lang="en-GB" dirty="0" smtClean="0"/>
              <a:t>C API build </a:t>
            </a:r>
            <a:r>
              <a:rPr lang="en-GB" dirty="0"/>
              <a:t>process to create a program </a:t>
            </a:r>
            <a:r>
              <a:rPr lang="en-GB" dirty="0" smtClean="0"/>
              <a:t>object:</a:t>
            </a:r>
            <a:endParaRPr lang="en-GB" dirty="0"/>
          </a:p>
          <a:p>
            <a:pPr lvl="1"/>
            <a:r>
              <a:rPr lang="en-GB" dirty="0" err="1">
                <a:solidFill>
                  <a:schemeClr val="accent2"/>
                </a:solidFill>
                <a:latin typeface="Courier New Bold" panose="02070309020205020404"/>
              </a:rPr>
              <a:t>clCreateProgramWithSource</a:t>
            </a:r>
            <a:r>
              <a:rPr lang="en-GB" dirty="0">
                <a:solidFill>
                  <a:schemeClr val="accent2"/>
                </a:solidFill>
                <a:latin typeface="Courier New Bold" panose="02070309020205020404"/>
              </a:rPr>
              <a:t>()</a:t>
            </a:r>
            <a:endParaRPr lang="en-GB" dirty="0">
              <a:solidFill>
                <a:schemeClr val="accent2"/>
              </a:solidFill>
              <a:latin typeface="Courier New Bold" panose="02070309020205020404"/>
            </a:endParaRPr>
          </a:p>
          <a:p>
            <a:pPr lvl="1"/>
            <a:r>
              <a:rPr lang="en-GB" dirty="0" err="1">
                <a:solidFill>
                  <a:schemeClr val="accent2"/>
                </a:solidFill>
                <a:latin typeface="Courier New Bold" panose="02070309020205020404"/>
              </a:rPr>
              <a:t>clCreateProgramWithBinary</a:t>
            </a:r>
            <a:r>
              <a:rPr lang="en-GB" dirty="0">
                <a:solidFill>
                  <a:schemeClr val="accent2"/>
                </a:solidFill>
                <a:latin typeface="Courier New Bold" panose="02070309020205020404"/>
              </a:rPr>
              <a:t>()</a:t>
            </a:r>
            <a:endParaRPr lang="en-GB" dirty="0">
              <a:solidFill>
                <a:schemeClr val="accent2"/>
              </a:solidFill>
              <a:latin typeface="Courier New Bold" panose="02070309020205020404"/>
            </a:endParaRP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smtClean="0"/>
              <a:t>OpenCL uses </a:t>
            </a:r>
            <a:r>
              <a:rPr lang="en-GB" dirty="0" smtClean="0">
                <a:solidFill>
                  <a:schemeClr val="accent6"/>
                </a:solidFill>
              </a:rPr>
              <a:t>runtime compilation </a:t>
            </a:r>
            <a:r>
              <a:rPr lang="en-GB" dirty="0" smtClean="0"/>
              <a:t>… because in general you don’t know the details of the target device when you ship the program</a:t>
            </a:r>
            <a:endParaRPr lang="en-GB" dirty="0" smtClean="0"/>
          </a:p>
          <a:p>
            <a:endParaRPr lang="en-GB" dirty="0"/>
          </a:p>
        </p:txBody>
      </p:sp>
      <p:grpSp>
        <p:nvGrpSpPr>
          <p:cNvPr id="5" name="Group 5"/>
          <p:cNvGrpSpPr/>
          <p:nvPr/>
        </p:nvGrpSpPr>
        <p:grpSpPr bwMode="auto">
          <a:xfrm>
            <a:off x="5507733" y="4596026"/>
            <a:ext cx="1371600" cy="1946275"/>
            <a:chOff x="0" y="0"/>
            <a:chExt cx="2016" cy="2536"/>
          </a:xfrm>
        </p:grpSpPr>
        <p:sp>
          <p:nvSpPr>
            <p:cNvPr id="6" name="Rectangle 6"/>
            <p:cNvSpPr/>
            <p:nvPr/>
          </p:nvSpPr>
          <p:spPr bwMode="auto">
            <a:xfrm>
              <a:off x="0" y="0"/>
              <a:ext cx="2016" cy="1096"/>
            </a:xfrm>
            <a:prstGeom prst="rect">
              <a:avLst/>
            </a:prstGeom>
            <a:solidFill>
              <a:srgbClr val="036FE6"/>
            </a:solidFill>
            <a:ln w="25400">
              <a:noFill/>
              <a:miter lim="800000"/>
            </a:ln>
          </p:spPr>
          <p:txBody>
            <a:bodyPr lIns="0" tIns="0" rIns="0" bIns="0" anchor="ctr"/>
            <a:lstStyle/>
            <a:p>
              <a:pPr marL="31750" algn="ctr">
                <a:tabLst>
                  <a:tab pos="55245" algn="l"/>
                  <a:tab pos="626745" algn="l"/>
                  <a:tab pos="1198245" algn="l"/>
                  <a:tab pos="1768475" algn="l"/>
                  <a:tab pos="2333625" algn="l"/>
                </a:tabLst>
              </a:pPr>
              <a:r>
                <a:rPr lang="en-US" sz="1800" b="1" dirty="0">
                  <a:solidFill>
                    <a:schemeClr val="bg1"/>
                  </a:solidFill>
                </a:rPr>
                <a:t>Compile for GPU</a:t>
              </a:r>
              <a:endParaRPr lang="en-US" sz="1800" b="1" dirty="0">
                <a:solidFill>
                  <a:schemeClr val="bg1"/>
                </a:solidFill>
              </a:endParaRPr>
            </a:p>
          </p:txBody>
        </p:sp>
        <p:sp>
          <p:nvSpPr>
            <p:cNvPr id="7" name="Rectangle 7"/>
            <p:cNvSpPr/>
            <p:nvPr/>
          </p:nvSpPr>
          <p:spPr bwMode="auto">
            <a:xfrm>
              <a:off x="0" y="1440"/>
              <a:ext cx="2016" cy="1096"/>
            </a:xfrm>
            <a:prstGeom prst="rect">
              <a:avLst/>
            </a:prstGeom>
            <a:solidFill>
              <a:srgbClr val="036AE6"/>
            </a:solidFill>
            <a:ln w="25400">
              <a:noFill/>
              <a:miter lim="800000"/>
            </a:ln>
          </p:spPr>
          <p:txBody>
            <a:bodyPr lIns="0" tIns="0" rIns="0" bIns="0" anchor="ctr"/>
            <a:lstStyle/>
            <a:p>
              <a:pPr marL="31750" algn="ctr">
                <a:tabLst>
                  <a:tab pos="55245" algn="l"/>
                  <a:tab pos="626745" algn="l"/>
                  <a:tab pos="1198245" algn="l"/>
                  <a:tab pos="1768475" algn="l"/>
                  <a:tab pos="2333625" algn="l"/>
                </a:tabLst>
              </a:pPr>
              <a:r>
                <a:rPr lang="en-US" sz="1800" b="1" dirty="0">
                  <a:solidFill>
                    <a:schemeClr val="bg1"/>
                  </a:solidFill>
                </a:rPr>
                <a:t>Compile for CPU</a:t>
              </a:r>
              <a:endParaRPr lang="en-US" sz="1800" b="1" dirty="0">
                <a:solidFill>
                  <a:schemeClr val="bg1"/>
                </a:solidFill>
              </a:endParaRPr>
            </a:p>
          </p:txBody>
        </p:sp>
      </p:grpSp>
      <p:grpSp>
        <p:nvGrpSpPr>
          <p:cNvPr id="8" name="Group 8"/>
          <p:cNvGrpSpPr/>
          <p:nvPr/>
        </p:nvGrpSpPr>
        <p:grpSpPr bwMode="auto">
          <a:xfrm>
            <a:off x="4860031" y="4797152"/>
            <a:ext cx="627063" cy="1440160"/>
            <a:chOff x="0" y="0"/>
            <a:chExt cx="1120" cy="1800"/>
          </a:xfrm>
        </p:grpSpPr>
        <p:sp>
          <p:nvSpPr>
            <p:cNvPr id="9" name="AutoShape 9"/>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ln>
          </p:spPr>
          <p:txBody>
            <a:bodyPr lIns="0" tIns="0" rIns="0" bIns="0"/>
            <a:lstStyle/>
            <a:p>
              <a:endParaRPr lang="en-US" b="1"/>
            </a:p>
          </p:txBody>
        </p:sp>
        <p:sp>
          <p:nvSpPr>
            <p:cNvPr id="10" name="AutoShape 10"/>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ln>
          </p:spPr>
          <p:txBody>
            <a:bodyPr lIns="0" tIns="0" rIns="0" bIns="0"/>
            <a:lstStyle/>
            <a:p>
              <a:endParaRPr lang="en-US" b="1"/>
            </a:p>
          </p:txBody>
        </p:sp>
      </p:grpSp>
      <p:sp>
        <p:nvSpPr>
          <p:cNvPr id="11" name="AutoShape 12"/>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ln>
        </p:spPr>
        <p:txBody>
          <a:bodyPr lIns="0" tIns="0" rIns="0" bIns="0"/>
          <a:lstStyle/>
          <a:p>
            <a:endParaRPr lang="en-US" b="1"/>
          </a:p>
        </p:txBody>
      </p:sp>
      <p:sp>
        <p:nvSpPr>
          <p:cNvPr id="12" name="AutoShape 13"/>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ln>
        </p:spPr>
        <p:txBody>
          <a:bodyPr lIns="0" tIns="0" rIns="0" bIns="0"/>
          <a:lstStyle/>
          <a:p>
            <a:endParaRPr lang="en-US" b="1"/>
          </a:p>
        </p:txBody>
      </p:sp>
      <p:sp>
        <p:nvSpPr>
          <p:cNvPr id="13" name="AutoShape 14"/>
          <p:cNvSpPr/>
          <p:nvPr/>
        </p:nvSpPr>
        <p:spPr bwMode="auto">
          <a:xfrm>
            <a:off x="7717533" y="4404968"/>
            <a:ext cx="1146762" cy="1112264"/>
          </a:xfrm>
          <a:prstGeom prst="diamond">
            <a:avLst/>
          </a:prstGeom>
          <a:solidFill>
            <a:srgbClr val="FF7F00"/>
          </a:solidFill>
          <a:ln w="25400">
            <a:noFill/>
            <a:miter lim="800000"/>
          </a:ln>
        </p:spPr>
        <p:txBody>
          <a:bodyPr lIns="0" tIns="0" rIns="0" bIns="0" anchor="ctr"/>
          <a:lstStyle/>
          <a:p>
            <a:pPr marL="31750" algn="ctr">
              <a:tabLst>
                <a:tab pos="55245" algn="l"/>
                <a:tab pos="626745" algn="l"/>
                <a:tab pos="1198245" algn="l"/>
                <a:tab pos="1768475" algn="l"/>
                <a:tab pos="2333625" algn="l"/>
              </a:tabLst>
            </a:pPr>
            <a:r>
              <a:rPr lang="en-US" sz="1800" b="1" dirty="0">
                <a:solidFill>
                  <a:schemeClr val="tx1"/>
                </a:solidFill>
              </a:rPr>
              <a:t>GPU</a:t>
            </a:r>
            <a:endParaRPr lang="en-US" sz="1800" b="1" dirty="0">
              <a:solidFill>
                <a:schemeClr val="tx1"/>
              </a:solidFill>
            </a:endParaRPr>
          </a:p>
          <a:p>
            <a:pPr marL="31750" algn="ctr">
              <a:tabLst>
                <a:tab pos="55245" algn="l"/>
                <a:tab pos="626745" algn="l"/>
                <a:tab pos="1198245" algn="l"/>
                <a:tab pos="1768475" algn="l"/>
                <a:tab pos="2333625" algn="l"/>
              </a:tabLst>
            </a:pPr>
            <a:r>
              <a:rPr lang="en-US" sz="1800" b="1" dirty="0">
                <a:solidFill>
                  <a:schemeClr val="tx1"/>
                </a:solidFill>
              </a:rPr>
              <a:t>code</a:t>
            </a:r>
            <a:endParaRPr lang="en-US" sz="1800" b="1" dirty="0">
              <a:solidFill>
                <a:schemeClr val="tx1"/>
              </a:solidFill>
            </a:endParaRPr>
          </a:p>
        </p:txBody>
      </p:sp>
      <p:sp>
        <p:nvSpPr>
          <p:cNvPr id="14" name="AutoShape 15"/>
          <p:cNvSpPr/>
          <p:nvPr/>
        </p:nvSpPr>
        <p:spPr bwMode="auto">
          <a:xfrm>
            <a:off x="7717532" y="5632723"/>
            <a:ext cx="1174947" cy="1036637"/>
          </a:xfrm>
          <a:prstGeom prst="diamond">
            <a:avLst/>
          </a:prstGeom>
          <a:solidFill>
            <a:srgbClr val="FF7F00"/>
          </a:solidFill>
          <a:ln w="25400">
            <a:noFill/>
            <a:miter lim="800000"/>
          </a:ln>
        </p:spPr>
        <p:txBody>
          <a:bodyPr lIns="0" tIns="0" rIns="0" bIns="0" anchor="ctr"/>
          <a:lstStyle/>
          <a:p>
            <a:pPr marL="31750" algn="ctr">
              <a:tabLst>
                <a:tab pos="55245" algn="l"/>
                <a:tab pos="626745" algn="l"/>
                <a:tab pos="1198245" algn="l"/>
                <a:tab pos="1768475" algn="l"/>
                <a:tab pos="2333625" algn="l"/>
              </a:tabLst>
            </a:pPr>
            <a:r>
              <a:rPr lang="en-US" sz="1800" b="1" dirty="0">
                <a:solidFill>
                  <a:schemeClr val="tx1"/>
                </a:solidFill>
              </a:rPr>
              <a:t>CPU</a:t>
            </a:r>
            <a:endParaRPr lang="en-US" sz="1800" b="1" dirty="0">
              <a:solidFill>
                <a:schemeClr val="tx1"/>
              </a:solidFill>
            </a:endParaRPr>
          </a:p>
          <a:p>
            <a:pPr marL="31750" algn="ctr">
              <a:tabLst>
                <a:tab pos="55245" algn="l"/>
                <a:tab pos="626745" algn="l"/>
                <a:tab pos="1198245" algn="l"/>
                <a:tab pos="1768475" algn="l"/>
                <a:tab pos="2333625" algn="l"/>
              </a:tabLst>
            </a:pPr>
            <a:r>
              <a:rPr lang="en-US" sz="1800" b="1" dirty="0">
                <a:solidFill>
                  <a:schemeClr val="tx1"/>
                </a:solidFill>
              </a:rPr>
              <a:t>code</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vector addition</a:t>
            </a:r>
            <a:endParaRPr lang="en-GB" dirty="0"/>
          </a:p>
        </p:txBody>
      </p:sp>
      <p:sp>
        <p:nvSpPr>
          <p:cNvPr id="3" name="Content Placeholder 2"/>
          <p:cNvSpPr>
            <a:spLocks noGrp="1"/>
          </p:cNvSpPr>
          <p:nvPr>
            <p:ph idx="1"/>
          </p:nvPr>
        </p:nvSpPr>
        <p:spPr>
          <a:xfrm>
            <a:off x="107504" y="1600200"/>
            <a:ext cx="8856984" cy="5141168"/>
          </a:xfrm>
        </p:spPr>
        <p:txBody>
          <a:bodyPr>
            <a:normAutofit/>
          </a:bodyPr>
          <a:lstStyle/>
          <a:p>
            <a:r>
              <a:rPr lang="en-GB" dirty="0" smtClean="0"/>
              <a:t>The “hello world” program of data parallel programming is a program to add two vectors</a:t>
            </a:r>
            <a:endParaRPr lang="en-GB" dirty="0" smtClean="0"/>
          </a:p>
          <a:p>
            <a:pPr marL="0" indent="0">
              <a:buNone/>
            </a:pPr>
            <a:r>
              <a:rPr lang="en-GB" dirty="0" smtClean="0"/>
              <a:t>	</a:t>
            </a:r>
            <a:endParaRPr lang="en-GB" dirty="0" smtClean="0"/>
          </a:p>
          <a:p>
            <a:pPr marL="0" indent="0" algn="ctr">
              <a:buNone/>
            </a:pPr>
            <a:r>
              <a:rPr lang="en-GB" b="1" dirty="0" smtClean="0">
                <a:solidFill>
                  <a:schemeClr val="accent3"/>
                </a:solidFill>
                <a:latin typeface="Courier New Bold" panose="02070309020205020404"/>
              </a:rPr>
              <a:t>C[</a:t>
            </a:r>
            <a:r>
              <a:rPr lang="en-GB" b="1" dirty="0" err="1" smtClean="0">
                <a:solidFill>
                  <a:schemeClr val="accent3"/>
                </a:solidFill>
                <a:latin typeface="Courier New Bold" panose="02070309020205020404"/>
              </a:rPr>
              <a:t>i</a:t>
            </a:r>
            <a:r>
              <a:rPr lang="en-GB" b="1" dirty="0" smtClean="0">
                <a:solidFill>
                  <a:schemeClr val="accent3"/>
                </a:solidFill>
                <a:latin typeface="Courier New Bold" panose="02070309020205020404"/>
              </a:rPr>
              <a:t>] = A[</a:t>
            </a:r>
            <a:r>
              <a:rPr lang="en-GB" b="1" dirty="0" err="1" smtClean="0">
                <a:solidFill>
                  <a:schemeClr val="accent3"/>
                </a:solidFill>
                <a:latin typeface="Courier New Bold" panose="02070309020205020404"/>
              </a:rPr>
              <a:t>i</a:t>
            </a:r>
            <a:r>
              <a:rPr lang="en-GB" b="1" dirty="0" smtClean="0">
                <a:solidFill>
                  <a:schemeClr val="accent3"/>
                </a:solidFill>
                <a:latin typeface="Courier New Bold" panose="02070309020205020404"/>
              </a:rPr>
              <a:t>] + B[</a:t>
            </a:r>
            <a:r>
              <a:rPr lang="en-GB" b="1" dirty="0" err="1" smtClean="0">
                <a:solidFill>
                  <a:schemeClr val="accent3"/>
                </a:solidFill>
                <a:latin typeface="Courier New Bold" panose="02070309020205020404"/>
              </a:rPr>
              <a:t>i</a:t>
            </a:r>
            <a:r>
              <a:rPr lang="en-GB" b="1" dirty="0" smtClean="0">
                <a:solidFill>
                  <a:schemeClr val="accent3"/>
                </a:solidFill>
                <a:latin typeface="Courier New Bold" panose="02070309020205020404"/>
              </a:rPr>
              <a:t>] for </a:t>
            </a:r>
            <a:r>
              <a:rPr lang="en-GB" b="1" dirty="0" err="1" smtClean="0">
                <a:solidFill>
                  <a:schemeClr val="accent3"/>
                </a:solidFill>
                <a:latin typeface="Courier New Bold" panose="02070309020205020404"/>
              </a:rPr>
              <a:t>i</a:t>
            </a:r>
            <a:r>
              <a:rPr lang="en-GB" b="1" dirty="0" smtClean="0">
                <a:solidFill>
                  <a:schemeClr val="accent3"/>
                </a:solidFill>
                <a:latin typeface="Courier New Bold" panose="02070309020205020404"/>
              </a:rPr>
              <a:t>=0 to N-1</a:t>
            </a:r>
            <a:endParaRPr lang="en-GB" b="1" dirty="0" smtClean="0">
              <a:solidFill>
                <a:schemeClr val="accent3"/>
              </a:solidFill>
              <a:latin typeface="Courier New Bold" panose="02070309020205020404"/>
            </a:endParaRPr>
          </a:p>
          <a:p>
            <a:endParaRPr lang="en-GB" dirty="0" smtClean="0"/>
          </a:p>
          <a:p>
            <a:r>
              <a:rPr lang="en-GB" dirty="0" smtClean="0"/>
              <a:t>For the OpenCL solution, there are two parts</a:t>
            </a:r>
            <a:endParaRPr lang="en-GB" dirty="0" smtClean="0"/>
          </a:p>
          <a:p>
            <a:pPr lvl="1"/>
            <a:r>
              <a:rPr lang="en-GB" dirty="0" smtClean="0"/>
              <a:t>Kernel code</a:t>
            </a:r>
            <a:endParaRPr lang="en-GB" dirty="0" smtClean="0"/>
          </a:p>
          <a:p>
            <a:pPr lvl="1"/>
            <a:r>
              <a:rPr lang="en-GB" dirty="0" smtClean="0"/>
              <a:t>Host code</a:t>
            </a:r>
            <a:endParaRPr lang="en-GB"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a:t>
            </a:r>
            <a:r>
              <a:rPr lang="en-GB" dirty="0" err="1" smtClean="0"/>
              <a:t>Opencl</a:t>
            </a:r>
            <a:r>
              <a:rPr lang="en-GB" dirty="0" smtClean="0"/>
              <a:t> platforms</a:t>
            </a:r>
            <a:endParaRPr lang="en-GB" dirty="0"/>
          </a:p>
        </p:txBody>
      </p:sp>
      <p:sp>
        <p:nvSpPr>
          <p:cNvPr id="8" name="Text Placeholder 7"/>
          <p:cNvSpPr>
            <a:spLocks noGrp="1"/>
          </p:cNvSpPr>
          <p:nvPr>
            <p:ph type="body" idx="1"/>
          </p:nvPr>
        </p:nvSpPr>
        <p:spPr/>
        <p:txBody>
          <a:bodyPr/>
          <a:lstStyle/>
          <a:p>
            <a:r>
              <a:rPr lang="en-GB" dirty="0" smtClean="0">
                <a:solidFill>
                  <a:schemeClr val="tx1"/>
                </a:solidFill>
              </a:rPr>
              <a:t>Lecture 1</a:t>
            </a:r>
            <a:endParaRPr lang="en-GB"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Kernel</a:t>
            </a:r>
            <a:endParaRPr lang="en-GB" dirty="0"/>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smtClean="0">
                <a:solidFill>
                  <a:schemeClr val="accent1"/>
                </a:solidFill>
                <a:latin typeface="Courier New Bold" panose="02070309020205020404"/>
                <a:cs typeface="Courier New Bold" panose="02070309020205020404"/>
              </a:rPr>
              <a:t>__kernel </a:t>
            </a:r>
            <a:r>
              <a:rPr lang="en-GB" sz="2800" b="1" spc="-150" dirty="0" smtClean="0">
                <a:solidFill>
                  <a:schemeClr val="accent2"/>
                </a:solidFill>
                <a:latin typeface="Courier New Bold" panose="02070309020205020404"/>
                <a:cs typeface="Courier New Bold" panose="02070309020205020404"/>
              </a:rPr>
              <a:t>void</a:t>
            </a:r>
            <a:r>
              <a:rPr lang="en-GB" sz="2800" b="1" spc="-150" dirty="0" smtClean="0">
                <a:latin typeface="Courier New Bold" panose="02070309020205020404"/>
                <a:cs typeface="Courier New Bold" panose="02070309020205020404"/>
              </a:rPr>
              <a:t> </a:t>
            </a:r>
            <a:r>
              <a:rPr lang="en-GB" sz="2800" b="1" spc="-150" dirty="0" err="1" smtClean="0">
                <a:latin typeface="Courier New Bold" panose="02070309020205020404"/>
                <a:cs typeface="Courier New Bold" panose="02070309020205020404"/>
              </a:rPr>
              <a:t>vadd</a:t>
            </a:r>
            <a:r>
              <a:rPr lang="en-GB" sz="2800" b="1" spc="-150" dirty="0" smtClean="0">
                <a:latin typeface="Courier New Bold" panose="02070309020205020404"/>
                <a:cs typeface="Courier New Bold" panose="02070309020205020404"/>
              </a:rPr>
              <a:t>(</a:t>
            </a:r>
            <a:r>
              <a:rPr lang="en-GB" sz="2800" b="1" spc="-150" dirty="0" smtClean="0">
                <a:solidFill>
                  <a:schemeClr val="accent1"/>
                </a:solidFill>
                <a:latin typeface="Courier New Bold" panose="02070309020205020404"/>
                <a:cs typeface="Courier New Bold" panose="02070309020205020404"/>
              </a:rPr>
              <a:t>__global </a:t>
            </a:r>
            <a:r>
              <a:rPr lang="en-GB" sz="2800" b="1" spc="-150" dirty="0" err="1" smtClean="0">
                <a:solidFill>
                  <a:schemeClr val="accent2"/>
                </a:solidFill>
                <a:latin typeface="Courier New Bold" panose="02070309020205020404"/>
                <a:cs typeface="Courier New Bold" panose="02070309020205020404"/>
              </a:rPr>
              <a:t>const</a:t>
            </a:r>
            <a:r>
              <a:rPr lang="en-GB" sz="2800" b="1" spc="-150" dirty="0">
                <a:solidFill>
                  <a:schemeClr val="accent2"/>
                </a:solidFill>
                <a:latin typeface="Courier New Bold" panose="02070309020205020404"/>
                <a:cs typeface="Courier New Bold" panose="02070309020205020404"/>
              </a:rPr>
              <a:t> </a:t>
            </a:r>
            <a:r>
              <a:rPr lang="en-GB" sz="2800" b="1" spc="-150" dirty="0" smtClean="0">
                <a:solidFill>
                  <a:schemeClr val="accent2"/>
                </a:solidFill>
                <a:latin typeface="Courier New Bold" panose="02070309020205020404"/>
                <a:cs typeface="Courier New Bold" panose="02070309020205020404"/>
              </a:rPr>
              <a:t>float </a:t>
            </a:r>
            <a:r>
              <a:rPr lang="en-GB" sz="2800" b="1" spc="-150" dirty="0" smtClean="0">
                <a:latin typeface="Courier New Bold" panose="02070309020205020404"/>
                <a:cs typeface="Courier New Bold" panose="02070309020205020404"/>
              </a:rPr>
              <a:t>*a,</a:t>
            </a:r>
            <a:endParaRPr lang="en-GB" sz="2800" b="1" spc="-150" dirty="0" smtClean="0">
              <a:latin typeface="Courier New Bold" panose="02070309020205020404"/>
              <a:cs typeface="Courier New Bold" panose="02070309020205020404"/>
            </a:endParaRPr>
          </a:p>
          <a:p>
            <a:pPr>
              <a:buNone/>
            </a:pPr>
            <a:r>
              <a:rPr lang="en-GB" sz="2800" b="1" spc="-150" dirty="0">
                <a:solidFill>
                  <a:schemeClr val="accent1"/>
                </a:solidFill>
                <a:latin typeface="Courier New Bold" panose="02070309020205020404"/>
                <a:cs typeface="Courier New Bold" panose="02070309020205020404"/>
              </a:rPr>
              <a:t>	</a:t>
            </a:r>
            <a:r>
              <a:rPr lang="en-GB" sz="2800" b="1" spc="-150" dirty="0" smtClean="0">
                <a:solidFill>
                  <a:schemeClr val="accent1"/>
                </a:solidFill>
                <a:latin typeface="Courier New Bold" panose="02070309020205020404"/>
                <a:cs typeface="Courier New Bold" panose="02070309020205020404"/>
              </a:rPr>
              <a:t>			</a:t>
            </a:r>
            <a:r>
              <a:rPr lang="en-GB" sz="2800" b="1" spc="-150" dirty="0">
                <a:solidFill>
                  <a:schemeClr val="accent1"/>
                </a:solidFill>
                <a:latin typeface="Courier New Bold" panose="02070309020205020404"/>
                <a:cs typeface="Courier New Bold" panose="02070309020205020404"/>
              </a:rPr>
              <a:t> </a:t>
            </a:r>
            <a:r>
              <a:rPr lang="en-GB" sz="2800" b="1" spc="-150" dirty="0" smtClean="0">
                <a:solidFill>
                  <a:schemeClr val="accent1"/>
                </a:solidFill>
                <a:latin typeface="Courier New Bold" panose="02070309020205020404"/>
                <a:cs typeface="Courier New Bold" panose="02070309020205020404"/>
              </a:rPr>
              <a:t>    __global </a:t>
            </a:r>
            <a:r>
              <a:rPr lang="en-GB" sz="2800" b="1" spc="-150" dirty="0" err="1" smtClean="0">
                <a:solidFill>
                  <a:schemeClr val="accent2"/>
                </a:solidFill>
                <a:latin typeface="Courier New Bold" panose="02070309020205020404"/>
                <a:cs typeface="Courier New Bold" panose="02070309020205020404"/>
              </a:rPr>
              <a:t>const</a:t>
            </a:r>
            <a:r>
              <a:rPr lang="en-GB" sz="2800" b="1" spc="-150" dirty="0">
                <a:solidFill>
                  <a:schemeClr val="accent2"/>
                </a:solidFill>
                <a:latin typeface="Courier New Bold" panose="02070309020205020404"/>
                <a:cs typeface="Courier New Bold" panose="02070309020205020404"/>
              </a:rPr>
              <a:t> </a:t>
            </a:r>
            <a:r>
              <a:rPr lang="en-GB" sz="2800" b="1" spc="-150" dirty="0" smtClean="0">
                <a:solidFill>
                  <a:schemeClr val="accent2"/>
                </a:solidFill>
                <a:latin typeface="Courier New Bold" panose="02070309020205020404"/>
                <a:cs typeface="Courier New Bold" panose="02070309020205020404"/>
              </a:rPr>
              <a:t>float </a:t>
            </a:r>
            <a:r>
              <a:rPr lang="en-GB" sz="2800" b="1" spc="-150" dirty="0" smtClean="0">
                <a:latin typeface="Courier New Bold" panose="02070309020205020404"/>
                <a:cs typeface="Courier New Bold" panose="02070309020205020404"/>
              </a:rPr>
              <a:t>*b,</a:t>
            </a:r>
            <a:endParaRPr lang="en-GB" sz="2800" b="1" spc="-150" dirty="0" smtClean="0">
              <a:latin typeface="Courier New Bold" panose="02070309020205020404"/>
              <a:cs typeface="Courier New Bold" panose="02070309020205020404"/>
            </a:endParaRPr>
          </a:p>
          <a:p>
            <a:pPr>
              <a:buNone/>
            </a:pPr>
            <a:r>
              <a:rPr lang="en-GB" sz="2800" b="1" spc="-150" dirty="0">
                <a:solidFill>
                  <a:schemeClr val="accent1"/>
                </a:solidFill>
                <a:latin typeface="Courier New Bold" panose="02070309020205020404"/>
                <a:cs typeface="Courier New Bold" panose="02070309020205020404"/>
              </a:rPr>
              <a:t>	</a:t>
            </a:r>
            <a:r>
              <a:rPr lang="en-GB" sz="2800" b="1" spc="-150" dirty="0" smtClean="0">
                <a:solidFill>
                  <a:schemeClr val="accent1"/>
                </a:solidFill>
                <a:latin typeface="Courier New Bold" panose="02070309020205020404"/>
                <a:cs typeface="Courier New Bold" panose="02070309020205020404"/>
              </a:rPr>
              <a:t>			</a:t>
            </a:r>
            <a:r>
              <a:rPr lang="en-GB" sz="2800" b="1" spc="-150" dirty="0">
                <a:solidFill>
                  <a:schemeClr val="accent1"/>
                </a:solidFill>
                <a:latin typeface="Courier New Bold" panose="02070309020205020404"/>
                <a:cs typeface="Courier New Bold" panose="02070309020205020404"/>
              </a:rPr>
              <a:t> </a:t>
            </a:r>
            <a:r>
              <a:rPr lang="en-GB" sz="2800" b="1" spc="-150" dirty="0" smtClean="0">
                <a:solidFill>
                  <a:schemeClr val="accent1"/>
                </a:solidFill>
                <a:latin typeface="Courier New Bold" panose="02070309020205020404"/>
                <a:cs typeface="Courier New Bold" panose="02070309020205020404"/>
              </a:rPr>
              <a:t>    __global       </a:t>
            </a:r>
            <a:r>
              <a:rPr lang="en-GB" sz="2800" b="1" spc="-150" dirty="0" smtClean="0">
                <a:solidFill>
                  <a:schemeClr val="accent2"/>
                </a:solidFill>
                <a:latin typeface="Courier New Bold" panose="02070309020205020404"/>
                <a:cs typeface="Courier New Bold" panose="02070309020205020404"/>
              </a:rPr>
              <a:t>float</a:t>
            </a:r>
            <a:r>
              <a:rPr lang="en-GB" sz="2800" b="1" spc="-150" dirty="0" smtClean="0">
                <a:latin typeface="Courier New Bold" panose="02070309020205020404"/>
                <a:cs typeface="Courier New Bold" panose="02070309020205020404"/>
              </a:rPr>
              <a:t> *c)</a:t>
            </a:r>
            <a:endParaRPr lang="en-GB" sz="2800" b="1" spc="-150" dirty="0" smtClean="0">
              <a:latin typeface="Courier New Bold" panose="02070309020205020404"/>
              <a:cs typeface="Courier New Bold" panose="02070309020205020404"/>
            </a:endParaRPr>
          </a:p>
          <a:p>
            <a:pPr>
              <a:buNone/>
            </a:pPr>
            <a:r>
              <a:rPr lang="en-GB" sz="2800" b="1" spc="-150" dirty="0" smtClean="0">
                <a:latin typeface="Courier New Bold" panose="02070309020205020404"/>
                <a:cs typeface="Courier New Bold" panose="02070309020205020404"/>
              </a:rPr>
              <a:t> {</a:t>
            </a:r>
            <a:endParaRPr lang="en-GB" sz="2800" b="1" spc="-150" dirty="0" smtClean="0">
              <a:latin typeface="Courier New Bold" panose="02070309020205020404"/>
              <a:cs typeface="Courier New Bold" panose="02070309020205020404"/>
            </a:endParaRPr>
          </a:p>
          <a:p>
            <a:pPr>
              <a:buNone/>
            </a:pPr>
            <a:r>
              <a:rPr lang="en-GB" sz="2800" b="1" spc="-150" dirty="0" smtClean="0">
                <a:latin typeface="Courier New Bold" panose="02070309020205020404"/>
                <a:cs typeface="Courier New Bold" panose="02070309020205020404"/>
              </a:rPr>
              <a:t>     </a:t>
            </a:r>
            <a:r>
              <a:rPr lang="en-GB" sz="2800" b="1" spc="-150" dirty="0" err="1" smtClean="0">
                <a:solidFill>
                  <a:schemeClr val="accent2"/>
                </a:solidFill>
                <a:latin typeface="Courier New Bold" panose="02070309020205020404"/>
                <a:cs typeface="Courier New Bold" panose="02070309020205020404"/>
              </a:rPr>
              <a:t>int</a:t>
            </a:r>
            <a:r>
              <a:rPr lang="en-GB" sz="2800" b="1" spc="-150" dirty="0" smtClean="0">
                <a:latin typeface="Courier New Bold" panose="02070309020205020404"/>
                <a:cs typeface="Courier New Bold" panose="02070309020205020404"/>
              </a:rPr>
              <a:t> </a:t>
            </a:r>
            <a:r>
              <a:rPr lang="en-GB" sz="2800" b="1" spc="-150" dirty="0" err="1" smtClean="0">
                <a:latin typeface="Courier New Bold" panose="02070309020205020404"/>
                <a:cs typeface="Courier New Bold" panose="02070309020205020404"/>
              </a:rPr>
              <a:t>gid</a:t>
            </a:r>
            <a:r>
              <a:rPr lang="en-GB" sz="2800" b="1" spc="-150" dirty="0" smtClean="0">
                <a:latin typeface="Courier New Bold" panose="02070309020205020404"/>
                <a:cs typeface="Courier New Bold" panose="02070309020205020404"/>
              </a:rPr>
              <a:t> = </a:t>
            </a:r>
            <a:r>
              <a:rPr lang="en-GB" sz="2800" b="1" spc="-150" dirty="0" err="1" smtClean="0">
                <a:solidFill>
                  <a:schemeClr val="tx2">
                    <a:lumMod val="75000"/>
                  </a:schemeClr>
                </a:solidFill>
                <a:latin typeface="Courier New Bold" panose="02070309020205020404"/>
                <a:cs typeface="Courier New Bold" panose="02070309020205020404"/>
              </a:rPr>
              <a:t>get_global_id</a:t>
            </a:r>
            <a:r>
              <a:rPr lang="en-GB" sz="2800" b="1" spc="-150" dirty="0" smtClean="0">
                <a:latin typeface="Courier New Bold" panose="02070309020205020404"/>
                <a:cs typeface="Courier New Bold" panose="02070309020205020404"/>
              </a:rPr>
              <a:t>(0);</a:t>
            </a:r>
            <a:endParaRPr lang="en-GB" sz="2800" b="1" spc="-150" dirty="0" smtClean="0">
              <a:latin typeface="Courier New Bold" panose="02070309020205020404"/>
              <a:cs typeface="Courier New Bold" panose="02070309020205020404"/>
            </a:endParaRPr>
          </a:p>
          <a:p>
            <a:pPr>
              <a:buNone/>
            </a:pPr>
            <a:r>
              <a:rPr lang="en-GB" sz="2800" b="1" spc="-150" dirty="0" smtClean="0">
                <a:latin typeface="Courier New Bold" panose="02070309020205020404"/>
                <a:cs typeface="Courier New Bold" panose="02070309020205020404"/>
              </a:rPr>
              <a:t>     c[</a:t>
            </a:r>
            <a:r>
              <a:rPr lang="en-GB" sz="2800" b="1" spc="-150" dirty="0" err="1" smtClean="0">
                <a:latin typeface="Courier New Bold" panose="02070309020205020404"/>
                <a:cs typeface="Courier New Bold" panose="02070309020205020404"/>
              </a:rPr>
              <a:t>gid</a:t>
            </a:r>
            <a:r>
              <a:rPr lang="en-GB" sz="2800" b="1" spc="-150" dirty="0" smtClean="0">
                <a:latin typeface="Courier New Bold" panose="02070309020205020404"/>
                <a:cs typeface="Courier New Bold" panose="02070309020205020404"/>
              </a:rPr>
              <a:t>]  = a[</a:t>
            </a:r>
            <a:r>
              <a:rPr lang="en-GB" sz="2800" b="1" spc="-150" dirty="0" err="1" smtClean="0">
                <a:latin typeface="Courier New Bold" panose="02070309020205020404"/>
                <a:cs typeface="Courier New Bold" panose="02070309020205020404"/>
              </a:rPr>
              <a:t>gid</a:t>
            </a:r>
            <a:r>
              <a:rPr lang="en-GB" sz="2800" b="1" spc="-150" dirty="0" smtClean="0">
                <a:latin typeface="Courier New Bold" panose="02070309020205020404"/>
                <a:cs typeface="Courier New Bold" panose="02070309020205020404"/>
              </a:rPr>
              <a:t>] + b[</a:t>
            </a:r>
            <a:r>
              <a:rPr lang="en-GB" sz="2800" b="1" spc="-150" dirty="0" err="1" smtClean="0">
                <a:latin typeface="Courier New Bold" panose="02070309020205020404"/>
                <a:cs typeface="Courier New Bold" panose="02070309020205020404"/>
              </a:rPr>
              <a:t>gid</a:t>
            </a:r>
            <a:r>
              <a:rPr lang="en-GB" sz="2800" b="1" spc="-150" dirty="0" smtClean="0">
                <a:latin typeface="Courier New Bold" panose="02070309020205020404"/>
                <a:cs typeface="Courier New Bold" panose="02070309020205020404"/>
              </a:rPr>
              <a:t>];</a:t>
            </a:r>
            <a:endParaRPr lang="en-GB" sz="2800" b="1" spc="-150" dirty="0" smtClean="0">
              <a:latin typeface="Courier New Bold" panose="02070309020205020404"/>
              <a:cs typeface="Courier New Bold" panose="02070309020205020404"/>
            </a:endParaRPr>
          </a:p>
          <a:p>
            <a:pPr>
              <a:buNone/>
            </a:pPr>
            <a:r>
              <a:rPr lang="en-GB" sz="2800" b="1" spc="-150" dirty="0" smtClean="0">
                <a:latin typeface="Courier New Bold" panose="02070309020205020404"/>
                <a:cs typeface="Courier New Bold" panose="02070309020205020404"/>
              </a:rPr>
              <a:t> }</a:t>
            </a:r>
            <a:endParaRPr lang="en-GB" sz="2800" b="1" spc="-150" dirty="0" smtClean="0">
              <a:latin typeface="Courier New Bold" panose="02070309020205020404"/>
              <a:cs typeface="Courier New Bold" panose="02070309020205020404"/>
            </a:endParaRPr>
          </a:p>
          <a:p>
            <a:pPr>
              <a:buNone/>
            </a:pPr>
            <a:endParaRPr lang="en-GB" sz="2400" b="1" dirty="0">
              <a:latin typeface="Courier New Bold" panose="02070309020205020404"/>
              <a:cs typeface="Courier New Bold" panose="02070309020205020404"/>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Host</a:t>
            </a:r>
            <a:endParaRPr lang="en-GB" dirty="0"/>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a:t>
            </a:r>
            <a:r>
              <a:rPr lang="en-GB" u="sng" dirty="0" smtClean="0"/>
              <a:t>program</a:t>
            </a:r>
            <a:r>
              <a:rPr lang="en-GB" dirty="0"/>
              <a:t> </a:t>
            </a:r>
            <a:r>
              <a:rPr lang="en-GB" dirty="0" smtClean="0"/>
              <a:t>is </a:t>
            </a:r>
            <a:r>
              <a:rPr lang="en-GB" dirty="0"/>
              <a:t>the code that runs on the host to:</a:t>
            </a:r>
            <a:endParaRPr lang="en-GB" dirty="0"/>
          </a:p>
          <a:p>
            <a:pPr lvl="1"/>
            <a:r>
              <a:rPr lang="en-GB" dirty="0"/>
              <a:t>Setup the environment for the OpenCL program</a:t>
            </a:r>
            <a:endParaRPr lang="en-GB" dirty="0"/>
          </a:p>
          <a:p>
            <a:pPr lvl="1"/>
            <a:r>
              <a:rPr lang="en-GB" dirty="0"/>
              <a:t>Create and manage kernels</a:t>
            </a:r>
            <a:endParaRPr lang="en-GB" dirty="0"/>
          </a:p>
          <a:p>
            <a:r>
              <a:rPr lang="en-GB" dirty="0"/>
              <a:t>5 simple steps in a basic </a:t>
            </a:r>
            <a:r>
              <a:rPr lang="en-GB" dirty="0" smtClean="0"/>
              <a:t>host </a:t>
            </a:r>
            <a:r>
              <a:rPr lang="en-GB" dirty="0"/>
              <a:t>program:</a:t>
            </a:r>
            <a:endParaRPr lang="en-GB" dirty="0"/>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endParaRPr lang="en-GB" dirty="0"/>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endParaRPr lang="en-GB" dirty="0"/>
          </a:p>
          <a:p>
            <a:pPr marL="971550" lvl="1" indent="-514350">
              <a:buFont typeface="+mj-lt"/>
              <a:buAutoNum type="arabicPeriod"/>
            </a:pPr>
            <a:r>
              <a:rPr lang="en-GB" dirty="0" smtClean="0"/>
              <a:t>Define the </a:t>
            </a:r>
            <a:r>
              <a:rPr lang="en-GB" b="1" i="1" dirty="0">
                <a:solidFill>
                  <a:schemeClr val="accent6"/>
                </a:solidFill>
              </a:rPr>
              <a:t>kernel</a:t>
            </a:r>
            <a:r>
              <a:rPr lang="en-GB" dirty="0">
                <a:solidFill>
                  <a:schemeClr val="accent6"/>
                </a:solidFill>
              </a:rPr>
              <a:t> </a:t>
            </a:r>
            <a:r>
              <a:rPr lang="en-GB" dirty="0"/>
              <a:t>(attach arguments to kernel </a:t>
            </a:r>
            <a:r>
              <a:rPr lang="en-GB" dirty="0" smtClean="0"/>
              <a:t>functions)</a:t>
            </a:r>
            <a:endParaRPr lang="en-GB" dirty="0"/>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endParaRPr lang="en-GB" dirty="0"/>
          </a:p>
        </p:txBody>
      </p:sp>
      <p:pic>
        <p:nvPicPr>
          <p:cNvPr id="4" name="Picture 2"/>
          <p:cNvPicPr>
            <a:picLocks noChangeAspect="1" noChangeArrowheads="1"/>
          </p:cNvPicPr>
          <p:nvPr/>
        </p:nvPicPr>
        <p:blipFill>
          <a:blip r:embed="rId1"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smtClean="0"/>
              <a:t>As we go over the next set of slides, cross reference  content on the slides to the reference card.  This will help you get used to the reference card and how to pull information from the card and express it in code. </a:t>
            </a:r>
            <a:endParaRPr lang="en-GB" sz="1600" dirty="0" smtClean="0"/>
          </a:p>
          <a:p>
            <a:endParaRPr lang="en-GB" sz="16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a:t>
            </a:r>
            <a:r>
              <a:rPr lang="en-GB" dirty="0" smtClean="0"/>
              <a:t>OpenCL (using C)</a:t>
            </a:r>
            <a:endParaRPr lang="en-GB" dirty="0"/>
          </a:p>
        </p:txBody>
      </p:sp>
      <p:sp>
        <p:nvSpPr>
          <p:cNvPr id="74" name="Rectangle 1"/>
          <p:cNvSpPr/>
          <p:nvPr/>
        </p:nvSpPr>
        <p:spPr bwMode="auto">
          <a:xfrm>
            <a:off x="3409972" y="3812750"/>
            <a:ext cx="1196975" cy="1530350"/>
          </a:xfrm>
          <a:prstGeom prst="rect">
            <a:avLst/>
          </a:prstGeom>
          <a:solidFill>
            <a:srgbClr val="FED6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75" name="Rectangle 1"/>
          <p:cNvSpPr/>
          <p:nvPr/>
        </p:nvSpPr>
        <p:spPr bwMode="auto">
          <a:xfrm>
            <a:off x="3338513" y="3873075"/>
            <a:ext cx="1198562" cy="1528763"/>
          </a:xfrm>
          <a:prstGeom prst="rect">
            <a:avLst/>
          </a:prstGeom>
          <a:solidFill>
            <a:srgbClr val="FED6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76" name="Rectangle 3"/>
          <p:cNvSpPr/>
          <p:nvPr/>
        </p:nvSpPr>
        <p:spPr bwMode="auto">
          <a:xfrm>
            <a:off x="3622675" y="4238200"/>
            <a:ext cx="668338"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[0]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77" name="Rectangle 4"/>
          <p:cNvSpPr/>
          <p:nvPr/>
        </p:nvSpPr>
        <p:spPr bwMode="auto">
          <a:xfrm>
            <a:off x="3622675" y="4596975"/>
            <a:ext cx="668338"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[1]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78" name="Rectangle 5"/>
          <p:cNvSpPr/>
          <p:nvPr/>
        </p:nvSpPr>
        <p:spPr bwMode="auto">
          <a:xfrm>
            <a:off x="3622675" y="4962100"/>
            <a:ext cx="668338"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[2]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79" name="Rectangle 8"/>
          <p:cNvSpPr/>
          <p:nvPr/>
        </p:nvSpPr>
        <p:spPr bwMode="auto">
          <a:xfrm>
            <a:off x="3562364" y="4276300"/>
            <a:ext cx="669925"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[0]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80" name="Rectangle 9"/>
          <p:cNvSpPr/>
          <p:nvPr/>
        </p:nvSpPr>
        <p:spPr bwMode="auto">
          <a:xfrm>
            <a:off x="3562364" y="4635075"/>
            <a:ext cx="669925"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[1]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81" name="Rectangle 10"/>
          <p:cNvSpPr/>
          <p:nvPr/>
        </p:nvSpPr>
        <p:spPr bwMode="auto">
          <a:xfrm>
            <a:off x="3562364" y="5000200"/>
            <a:ext cx="669925"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[2]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82" name="Rectangle 11"/>
          <p:cNvSpPr/>
          <p:nvPr/>
        </p:nvSpPr>
        <p:spPr bwMode="auto">
          <a:xfrm>
            <a:off x="6872288" y="3846088"/>
            <a:ext cx="1828800" cy="1490662"/>
          </a:xfrm>
          <a:prstGeom prst="rect">
            <a:avLst/>
          </a:prstGeom>
          <a:solidFill>
            <a:srgbClr val="F5DB93"/>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3" name="Rectangle 12"/>
          <p:cNvSpPr/>
          <p:nvPr/>
        </p:nvSpPr>
        <p:spPr bwMode="auto">
          <a:xfrm>
            <a:off x="7067556" y="4036588"/>
            <a:ext cx="696913" cy="865187"/>
          </a:xfrm>
          <a:prstGeom prst="rect">
            <a:avLst/>
          </a:prstGeom>
          <a:solidFill>
            <a:srgbClr val="1D7135"/>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4" name="Rectangle 13"/>
          <p:cNvSpPr/>
          <p:nvPr/>
        </p:nvSpPr>
        <p:spPr bwMode="auto">
          <a:xfrm>
            <a:off x="7002478" y="4090563"/>
            <a:ext cx="708025" cy="898525"/>
          </a:xfrm>
          <a:prstGeom prst="rect">
            <a:avLst/>
          </a:prstGeom>
          <a:solidFill>
            <a:srgbClr val="E7FF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5" name="Rectangle 14"/>
          <p:cNvSpPr/>
          <p:nvPr/>
        </p:nvSpPr>
        <p:spPr bwMode="auto">
          <a:xfrm>
            <a:off x="6948493" y="4139775"/>
            <a:ext cx="706437" cy="914400"/>
          </a:xfrm>
          <a:prstGeom prst="rect">
            <a:avLst/>
          </a:prstGeom>
          <a:solidFill>
            <a:srgbClr val="E7FF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6" name="Rectangle 15"/>
          <p:cNvSpPr/>
          <p:nvPr/>
        </p:nvSpPr>
        <p:spPr bwMode="auto">
          <a:xfrm>
            <a:off x="6958013" y="4254075"/>
            <a:ext cx="658812" cy="679450"/>
          </a:xfrm>
          <a:prstGeom prst="rect">
            <a:avLst/>
          </a:prstGeom>
          <a:solidFill>
            <a:srgbClr val="E7FFE7"/>
          </a:solidFill>
          <a:ln w="12700">
            <a:noFill/>
            <a:miter lim="800000"/>
          </a:ln>
        </p:spPr>
        <p:txBody>
          <a:bodyPr lIns="0" tIns="0" rIns="0" bIns="0"/>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a:solidFill>
                  <a:srgbClr val="000000"/>
                </a:solidFill>
                <a:latin typeface="Myriad Set Text" charset="0"/>
                <a:ea typeface="ヒラギノ角ゴ ProN W3" panose="020B0300000000000000" charset="-128"/>
                <a:cs typeface="Arial" panose="020B0604020202020204"/>
                <a:sym typeface="Myriad Set Text" charset="0"/>
              </a:rPr>
              <a:t>In</a:t>
            </a:r>
            <a:br>
              <a:rPr lang="en-US" sz="1500">
                <a:solidFill>
                  <a:srgbClr val="000000"/>
                </a:solidFill>
                <a:latin typeface="Myriad Set Text" charset="0"/>
                <a:ea typeface="ヒラギノ角ゴ ProN W3" panose="020B0300000000000000" charset="-128"/>
                <a:cs typeface="Arial" panose="020B0604020202020204"/>
                <a:sym typeface="Myriad Set Text" charset="0"/>
              </a:rPr>
            </a:br>
            <a:r>
              <a:rPr lang="en-US" sz="1500">
                <a:solidFill>
                  <a:srgbClr val="000000"/>
                </a:solidFill>
                <a:latin typeface="Myriad Set Text" charset="0"/>
                <a:ea typeface="ヒラギノ角ゴ ProN W3" panose="020B0300000000000000" charset="-128"/>
                <a:cs typeface="Arial" panose="020B0604020202020204"/>
                <a:sym typeface="Myriad Set Text" charset="0"/>
              </a:rPr>
              <a:t>Order</a:t>
            </a:r>
            <a:endParaRPr lang="en-US" sz="1500">
              <a:solidFill>
                <a:srgbClr val="000000"/>
              </a:solidFill>
              <a:latin typeface="Myriad Set Text" charset="0"/>
              <a:ea typeface="ヒラギノ角ゴ ProN W3" panose="020B0300000000000000" charset="-128"/>
              <a:cs typeface="Arial" panose="020B0604020202020204"/>
              <a:sym typeface="Myriad Set Text" charset="0"/>
            </a:endParaRPr>
          </a:p>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a:solidFill>
                  <a:srgbClr val="000000"/>
                </a:solidFill>
                <a:latin typeface="Myriad Set Text" charset="0"/>
                <a:ea typeface="ヒラギノ角ゴ ProN W3" panose="020B0300000000000000" charset="-128"/>
                <a:cs typeface="Arial" panose="020B0604020202020204"/>
                <a:sym typeface="Myriad Set Text" charset="0"/>
              </a:rPr>
              <a:t>Queue</a:t>
            </a:r>
            <a:endParaRPr lang="en-US" sz="1500">
              <a:solidFill>
                <a:srgbClr val="000000"/>
              </a:solidFill>
              <a:latin typeface="Myriad Set Text" charset="0"/>
              <a:ea typeface="ヒラギノ角ゴ ProN W3" panose="020B0300000000000000" charset="-128"/>
              <a:cs typeface="Arial" panose="020B0604020202020204"/>
              <a:sym typeface="Myriad Set Text" charset="0"/>
            </a:endParaRPr>
          </a:p>
        </p:txBody>
      </p:sp>
      <p:sp>
        <p:nvSpPr>
          <p:cNvPr id="87" name="Rectangle 17"/>
          <p:cNvSpPr/>
          <p:nvPr/>
        </p:nvSpPr>
        <p:spPr bwMode="auto">
          <a:xfrm>
            <a:off x="7901008" y="4079453"/>
            <a:ext cx="706437" cy="898525"/>
          </a:xfrm>
          <a:prstGeom prst="rect">
            <a:avLst/>
          </a:prstGeom>
          <a:solidFill>
            <a:srgbClr val="E0FF89"/>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8" name="Rectangle 18"/>
          <p:cNvSpPr/>
          <p:nvPr/>
        </p:nvSpPr>
        <p:spPr bwMode="auto">
          <a:xfrm>
            <a:off x="7845428" y="4128663"/>
            <a:ext cx="708025" cy="914400"/>
          </a:xfrm>
          <a:prstGeom prst="rect">
            <a:avLst/>
          </a:prstGeom>
          <a:solidFill>
            <a:srgbClr val="E0FF89"/>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9" name="Rectangle 19"/>
          <p:cNvSpPr/>
          <p:nvPr/>
        </p:nvSpPr>
        <p:spPr bwMode="auto">
          <a:xfrm>
            <a:off x="7856538" y="4242963"/>
            <a:ext cx="658812" cy="681037"/>
          </a:xfrm>
          <a:prstGeom prst="rect">
            <a:avLst/>
          </a:prstGeom>
          <a:solidFill>
            <a:srgbClr val="E0FF89"/>
          </a:solidFill>
          <a:ln w="12700">
            <a:noFill/>
            <a:miter lim="800000"/>
          </a:ln>
        </p:spPr>
        <p:txBody>
          <a:bodyPr lIns="0" tIns="0" rIns="0" bIns="0"/>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a:solidFill>
                  <a:srgbClr val="000000"/>
                </a:solidFill>
                <a:latin typeface="Myriad Set Text" charset="0"/>
                <a:ea typeface="ヒラギノ角ゴ ProN W3" panose="020B0300000000000000" charset="-128"/>
                <a:cs typeface="Arial" panose="020B0604020202020204"/>
                <a:sym typeface="Myriad Set Text" charset="0"/>
              </a:rPr>
              <a:t>Out of</a:t>
            </a:r>
            <a:br>
              <a:rPr lang="en-US" sz="1500">
                <a:solidFill>
                  <a:srgbClr val="000000"/>
                </a:solidFill>
                <a:latin typeface="Myriad Set Text" charset="0"/>
                <a:ea typeface="ヒラギノ角ゴ ProN W3" panose="020B0300000000000000" charset="-128"/>
                <a:cs typeface="Arial" panose="020B0604020202020204"/>
                <a:sym typeface="Myriad Set Text" charset="0"/>
              </a:rPr>
            </a:br>
            <a:r>
              <a:rPr lang="en-US" sz="1500">
                <a:solidFill>
                  <a:srgbClr val="000000"/>
                </a:solidFill>
                <a:latin typeface="Myriad Set Text" charset="0"/>
                <a:ea typeface="ヒラギノ角ゴ ProN W3" panose="020B0300000000000000" charset="-128"/>
                <a:cs typeface="Arial" panose="020B0604020202020204"/>
                <a:sym typeface="Myriad Set Text" charset="0"/>
              </a:rPr>
              <a:t>Order</a:t>
            </a:r>
            <a:endParaRPr lang="en-US" sz="1500">
              <a:solidFill>
                <a:srgbClr val="000000"/>
              </a:solidFill>
              <a:latin typeface="Myriad Set Text" charset="0"/>
              <a:ea typeface="ヒラギノ角ゴ ProN W3" panose="020B0300000000000000" charset="-128"/>
              <a:cs typeface="Arial" panose="020B0604020202020204"/>
              <a:sym typeface="Myriad Set Text" charset="0"/>
            </a:endParaRPr>
          </a:p>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a:solidFill>
                  <a:srgbClr val="000000"/>
                </a:solidFill>
                <a:latin typeface="Myriad Set Text" charset="0"/>
                <a:ea typeface="ヒラギノ角ゴ ProN W3" panose="020B0300000000000000" charset="-128"/>
                <a:cs typeface="Arial" panose="020B0604020202020204"/>
                <a:sym typeface="Myriad Set Text" charset="0"/>
              </a:rPr>
              <a:t>Queue</a:t>
            </a:r>
            <a:endParaRPr lang="en-US" sz="1500">
              <a:solidFill>
                <a:srgbClr val="000000"/>
              </a:solidFill>
              <a:latin typeface="Myriad Set Text" charset="0"/>
              <a:ea typeface="ヒラギノ角ゴ ProN W3" panose="020B0300000000000000" charset="-128"/>
              <a:cs typeface="Arial" panose="020B0604020202020204"/>
              <a:sym typeface="Myriad Set Text" charset="0"/>
            </a:endParaRPr>
          </a:p>
        </p:txBody>
      </p:sp>
      <p:sp>
        <p:nvSpPr>
          <p:cNvPr id="90" name="Rectangle 20"/>
          <p:cNvSpPr/>
          <p:nvPr/>
        </p:nvSpPr>
        <p:spPr bwMode="auto">
          <a:xfrm>
            <a:off x="6958013" y="5103388"/>
            <a:ext cx="453970" cy="228524"/>
          </a:xfrm>
          <a:prstGeom prst="rect">
            <a:avLst/>
          </a:prstGeom>
          <a:noFill/>
          <a:ln w="12700">
            <a:noFill/>
            <a:miter lim="800000"/>
          </a:ln>
        </p:spPr>
        <p:txBody>
          <a:bodyPr wrap="none" lIns="0" tIns="0" rIns="0" bIns="0">
            <a:spAutoFit/>
          </a:bodyPr>
          <a:lstStyle/>
          <a:p>
            <a:pPr marL="36830" fontAlgn="base">
              <a:lnSpc>
                <a:spcPct val="99000"/>
              </a:lnSpc>
              <a:spcBef>
                <a:spcPct val="0"/>
              </a:spcBef>
              <a:spcAft>
                <a:spcPct val="0"/>
              </a:spcAft>
              <a:tabLst>
                <a:tab pos="66675" algn="l"/>
                <a:tab pos="752475" algn="l"/>
                <a:tab pos="1438275" algn="l"/>
                <a:tab pos="2122170" algn="l"/>
                <a:tab pos="2806700" algn="l"/>
              </a:tabLst>
            </a:pPr>
            <a:r>
              <a:rPr lang="en-US" sz="1500">
                <a:solidFill>
                  <a:srgbClr val="000000"/>
                </a:solidFill>
                <a:latin typeface="Myriad Set Text" charset="0"/>
                <a:ea typeface="ヒラギノ角ゴ ProN W3" panose="020B0300000000000000" charset="-128"/>
                <a:cs typeface="Arial" panose="020B0604020202020204"/>
                <a:sym typeface="Myriad Set Text" charset="0"/>
              </a:rPr>
              <a:t>GPU</a:t>
            </a:r>
            <a:endParaRPr lang="en-US" sz="1500">
              <a:solidFill>
                <a:srgbClr val="000000"/>
              </a:solidFill>
              <a:latin typeface="Myriad Set Text" charset="0"/>
              <a:ea typeface="ヒラギノ角ゴ ProN W3" panose="020B0300000000000000" charset="-128"/>
              <a:cs typeface="Arial" panose="020B0604020202020204"/>
              <a:sym typeface="Myriad Set Text" charset="0"/>
            </a:endParaRPr>
          </a:p>
        </p:txBody>
      </p:sp>
      <p:sp>
        <p:nvSpPr>
          <p:cNvPr id="91" name="Rectangle 21"/>
          <p:cNvSpPr/>
          <p:nvPr/>
        </p:nvSpPr>
        <p:spPr bwMode="auto">
          <a:xfrm>
            <a:off x="6796100" y="3904828"/>
            <a:ext cx="1838325" cy="1508125"/>
          </a:xfrm>
          <a:prstGeom prst="rect">
            <a:avLst/>
          </a:prstGeom>
          <a:solidFill>
            <a:srgbClr val="F5DB93"/>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2" name="Rectangle 22"/>
          <p:cNvSpPr/>
          <p:nvPr/>
        </p:nvSpPr>
        <p:spPr bwMode="auto">
          <a:xfrm>
            <a:off x="6991353" y="4095328"/>
            <a:ext cx="696913" cy="866775"/>
          </a:xfrm>
          <a:prstGeom prst="rect">
            <a:avLst/>
          </a:prstGeom>
          <a:solidFill>
            <a:srgbClr val="E7FF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3" name="Rectangle 23"/>
          <p:cNvSpPr/>
          <p:nvPr/>
        </p:nvSpPr>
        <p:spPr bwMode="auto">
          <a:xfrm>
            <a:off x="3273451" y="3933400"/>
            <a:ext cx="1198563" cy="1528763"/>
          </a:xfrm>
          <a:prstGeom prst="rect">
            <a:avLst/>
          </a:prstGeom>
          <a:solidFill>
            <a:srgbClr val="FED6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94" name="Rectangle 24"/>
          <p:cNvSpPr/>
          <p:nvPr/>
        </p:nvSpPr>
        <p:spPr bwMode="auto">
          <a:xfrm>
            <a:off x="79376" y="3866725"/>
            <a:ext cx="3090863" cy="1573213"/>
          </a:xfrm>
          <a:prstGeom prst="rect">
            <a:avLst/>
          </a:prstGeom>
          <a:solidFill>
            <a:srgbClr val="FED6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5" name="Rectangle 25"/>
          <p:cNvSpPr/>
          <p:nvPr/>
        </p:nvSpPr>
        <p:spPr bwMode="auto">
          <a:xfrm>
            <a:off x="263525" y="3949275"/>
            <a:ext cx="1546225" cy="1322388"/>
          </a:xfrm>
          <a:prstGeom prst="rect">
            <a:avLst/>
          </a:prstGeom>
          <a:solidFill>
            <a:srgbClr val="EAEAEA"/>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6" name="Rectangle 26"/>
          <p:cNvSpPr/>
          <p:nvPr/>
        </p:nvSpPr>
        <p:spPr bwMode="auto">
          <a:xfrm>
            <a:off x="209551" y="4003250"/>
            <a:ext cx="1546225" cy="1322388"/>
          </a:xfrm>
          <a:prstGeom prst="rect">
            <a:avLst/>
          </a:prstGeom>
          <a:solidFill>
            <a:srgbClr val="EAEAEA"/>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7" name="Rectangle 27"/>
          <p:cNvSpPr/>
          <p:nvPr/>
        </p:nvSpPr>
        <p:spPr bwMode="auto">
          <a:xfrm>
            <a:off x="155575" y="4063575"/>
            <a:ext cx="1544638" cy="1322388"/>
          </a:xfrm>
          <a:prstGeom prst="rect">
            <a:avLst/>
          </a:prstGeom>
          <a:solidFill>
            <a:srgbClr val="EAEAEA"/>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8" name="Rectangle 29"/>
          <p:cNvSpPr/>
          <p:nvPr/>
        </p:nvSpPr>
        <p:spPr bwMode="auto">
          <a:xfrm>
            <a:off x="819150" y="2653878"/>
            <a:ext cx="7391400" cy="396875"/>
          </a:xfrm>
          <a:prstGeom prst="rect">
            <a:avLst/>
          </a:prstGeom>
          <a:solidFill>
            <a:srgbClr val="FFCC99"/>
          </a:solidFill>
          <a:ln w="25400">
            <a:solidFill>
              <a:srgbClr val="000000"/>
            </a:solidFill>
            <a:miter lim="800000"/>
          </a:ln>
        </p:spPr>
        <p:txBody>
          <a:bodyPr lIns="0" tIns="0" rIns="0" bIns="0" anchor="ctr"/>
          <a:lstStyle/>
          <a:p>
            <a:pPr marL="36830"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170"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Context</a:t>
            </a:r>
            <a:endParaRPr kumimoji="0" lang="en-US" sz="2100" b="1" i="0" u="none" strike="noStrike" kern="0" cap="none" spc="0" normalizeH="0" baseline="0" noProof="0" dirty="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99" name="Rectangle 30"/>
          <p:cNvSpPr/>
          <p:nvPr/>
        </p:nvSpPr>
        <p:spPr bwMode="auto">
          <a:xfrm>
            <a:off x="280988" y="4200100"/>
            <a:ext cx="1327608" cy="1096710"/>
          </a:xfrm>
          <a:prstGeom prst="rect">
            <a:avLst/>
          </a:prstGeom>
          <a:solidFill>
            <a:srgbClr val="EAEAEA"/>
          </a:solidFill>
          <a:ln w="12700">
            <a:noFill/>
            <a:miter lim="800000"/>
          </a:ln>
        </p:spPr>
        <p:txBody>
          <a:bodyPr wrap="none" lIns="0" tIns="0" rIns="0" bIns="0">
            <a:spAutoFit/>
          </a:bodyPr>
          <a:lstStyle/>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__kernel void</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dp_mul(global const float *a,</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       global const float *b,</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       global float *c)</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  int id = get_global_id(0);</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  c[id] = a[id] * b[id];</a:t>
            </a:r>
            <a:b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b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0" name="Rectangle 31"/>
          <p:cNvSpPr/>
          <p:nvPr/>
        </p:nvSpPr>
        <p:spPr bwMode="auto">
          <a:xfrm>
            <a:off x="1957391" y="4166763"/>
            <a:ext cx="1131887" cy="1023937"/>
          </a:xfrm>
          <a:prstGeom prst="rect">
            <a:avLst/>
          </a:prstGeom>
          <a:solidFill>
            <a:srgbClr val="CCCCCC"/>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01" name="Rectangle 32"/>
          <p:cNvSpPr/>
          <p:nvPr/>
        </p:nvSpPr>
        <p:spPr bwMode="auto">
          <a:xfrm>
            <a:off x="2027238" y="4254075"/>
            <a:ext cx="990600" cy="385763"/>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dp_mul</a:t>
            </a:r>
            <a:endPar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CPU program binary</a:t>
            </a:r>
            <a:endPar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2" name="Rectangle 33"/>
          <p:cNvSpPr/>
          <p:nvPr/>
        </p:nvSpPr>
        <p:spPr bwMode="auto">
          <a:xfrm>
            <a:off x="2016129" y="4711275"/>
            <a:ext cx="1012825" cy="385763"/>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dp_mul</a:t>
            </a:r>
            <a:endPar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GPU program binary</a:t>
            </a:r>
            <a:endPar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3" name="Rectangle 35"/>
          <p:cNvSpPr/>
          <p:nvPr/>
        </p:nvSpPr>
        <p:spPr bwMode="auto">
          <a:xfrm>
            <a:off x="1273188" y="3371425"/>
            <a:ext cx="772969" cy="228524"/>
          </a:xfrm>
          <a:prstGeom prst="rect">
            <a:avLst/>
          </a:prstGeom>
          <a:noFill/>
          <a:ln w="12700">
            <a:noFill/>
            <a:miter lim="800000"/>
          </a:ln>
        </p:spPr>
        <p:txBody>
          <a:bodyPr wrap="none" lIns="0" tIns="0" rIns="0" bIns="0">
            <a:spAutoFit/>
          </a:bodyPr>
          <a:lstStyle/>
          <a:p>
            <a:pPr marL="36830" fontAlgn="base">
              <a:lnSpc>
                <a:spcPct val="99000"/>
              </a:lnSpc>
              <a:spcBef>
                <a:spcPct val="0"/>
              </a:spcBef>
              <a:spcAft>
                <a:spcPct val="0"/>
              </a:spcAft>
              <a:tabLst>
                <a:tab pos="66675" algn="l"/>
                <a:tab pos="752475" algn="l"/>
                <a:tab pos="1438275" algn="l"/>
                <a:tab pos="2122170" algn="l"/>
                <a:tab pos="2806700" algn="l"/>
              </a:tabLst>
            </a:pPr>
            <a:r>
              <a:rPr lang="en-US" sz="1500" b="1">
                <a:solidFill>
                  <a:srgbClr val="FFFFFF"/>
                </a:solidFill>
                <a:latin typeface="Arial Narrow" panose="020B0606020202030204" pitchFamily="34" charset="0"/>
                <a:ea typeface="ヒラギノ角ゴ ProN W3" panose="020B0300000000000000" charset="-128"/>
                <a:cs typeface="Arial" panose="020B0604020202020204"/>
                <a:sym typeface="Myriad Set Text" charset="0"/>
              </a:rPr>
              <a:t>Programs</a:t>
            </a:r>
            <a:endParaRPr lang="en-US" sz="1500" b="1">
              <a:solidFill>
                <a:srgbClr val="FFFFFF"/>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5" name="Rectangle 39"/>
          <p:cNvSpPr/>
          <p:nvPr/>
        </p:nvSpPr>
        <p:spPr bwMode="auto">
          <a:xfrm>
            <a:off x="3436938" y="4330275"/>
            <a:ext cx="882650" cy="336550"/>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arg[0] value</a:t>
            </a:r>
            <a:endPar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6" name="Rectangle 40"/>
          <p:cNvSpPr/>
          <p:nvPr/>
        </p:nvSpPr>
        <p:spPr bwMode="auto">
          <a:xfrm>
            <a:off x="3436938" y="4689050"/>
            <a:ext cx="882650" cy="338138"/>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arg[1] value</a:t>
            </a:r>
            <a:endPar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7" name="Rectangle 41"/>
          <p:cNvSpPr/>
          <p:nvPr/>
        </p:nvSpPr>
        <p:spPr bwMode="auto">
          <a:xfrm>
            <a:off x="3436938" y="5054175"/>
            <a:ext cx="882650" cy="336550"/>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arg[2] value</a:t>
            </a:r>
            <a:endPar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8" name="Rectangle 44"/>
          <p:cNvSpPr/>
          <p:nvPr/>
        </p:nvSpPr>
        <p:spPr bwMode="auto">
          <a:xfrm>
            <a:off x="4852988" y="3884188"/>
            <a:ext cx="838200" cy="336550"/>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09" name="Rectangle 45"/>
          <p:cNvSpPr/>
          <p:nvPr/>
        </p:nvSpPr>
        <p:spPr bwMode="auto">
          <a:xfrm>
            <a:off x="4797425" y="3938163"/>
            <a:ext cx="838200" cy="338137"/>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0" name="Rectangle 46"/>
          <p:cNvSpPr/>
          <p:nvPr/>
        </p:nvSpPr>
        <p:spPr bwMode="auto">
          <a:xfrm>
            <a:off x="4743450" y="4009600"/>
            <a:ext cx="833438" cy="374650"/>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1" name="Rectangle 47"/>
          <p:cNvSpPr/>
          <p:nvPr/>
        </p:nvSpPr>
        <p:spPr bwMode="auto">
          <a:xfrm>
            <a:off x="4834175" y="4079450"/>
            <a:ext cx="552003" cy="228909"/>
          </a:xfrm>
          <a:prstGeom prst="rect">
            <a:avLst/>
          </a:prstGeom>
          <a:solidFill>
            <a:srgbClr val="99CCFF"/>
          </a:solidFill>
          <a:ln w="12700">
            <a:noFill/>
            <a:miter lim="800000"/>
          </a:ln>
        </p:spPr>
        <p:txBody>
          <a:bodyPr wrap="none" lIns="0" tIns="0" rIns="0" bIns="0">
            <a:spAutoFit/>
          </a:bodyPr>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b="1" dirty="0">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Buffers</a:t>
            </a:r>
            <a:endParaRPr lang="en-US" sz="1500" b="1" dirty="0">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12" name="Rectangle 48"/>
          <p:cNvSpPr/>
          <p:nvPr/>
        </p:nvSpPr>
        <p:spPr bwMode="auto">
          <a:xfrm>
            <a:off x="5821363" y="3900063"/>
            <a:ext cx="838200" cy="338137"/>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3" name="Rectangle 49"/>
          <p:cNvSpPr/>
          <p:nvPr/>
        </p:nvSpPr>
        <p:spPr bwMode="auto">
          <a:xfrm>
            <a:off x="5776913" y="3954038"/>
            <a:ext cx="838200" cy="338137"/>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4" name="Rectangle 50"/>
          <p:cNvSpPr/>
          <p:nvPr/>
        </p:nvSpPr>
        <p:spPr bwMode="auto">
          <a:xfrm>
            <a:off x="5734050" y="4009600"/>
            <a:ext cx="833438" cy="374650"/>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5" name="Rectangle 51"/>
          <p:cNvSpPr/>
          <p:nvPr/>
        </p:nvSpPr>
        <p:spPr bwMode="auto">
          <a:xfrm>
            <a:off x="5833712" y="4079450"/>
            <a:ext cx="543643" cy="228909"/>
          </a:xfrm>
          <a:prstGeom prst="rect">
            <a:avLst/>
          </a:prstGeom>
          <a:solidFill>
            <a:srgbClr val="99CCFF"/>
          </a:solidFill>
          <a:ln w="12700">
            <a:noFill/>
            <a:miter lim="800000"/>
          </a:ln>
        </p:spPr>
        <p:txBody>
          <a:bodyPr wrap="none" lIns="0" tIns="0" rIns="0" bIns="0">
            <a:spAutoFit/>
          </a:bodyPr>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b="1" dirty="0">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Images</a:t>
            </a:r>
            <a:endParaRPr lang="en-US" sz="1500" b="1" dirty="0">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16" name="Rectangle 54"/>
          <p:cNvSpPr/>
          <p:nvPr/>
        </p:nvSpPr>
        <p:spPr bwMode="auto">
          <a:xfrm>
            <a:off x="6926275" y="4150888"/>
            <a:ext cx="708025" cy="896937"/>
          </a:xfrm>
          <a:prstGeom prst="rect">
            <a:avLst/>
          </a:prstGeom>
          <a:solidFill>
            <a:srgbClr val="E7FF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7" name="Rectangle 55"/>
          <p:cNvSpPr/>
          <p:nvPr/>
        </p:nvSpPr>
        <p:spPr bwMode="auto">
          <a:xfrm>
            <a:off x="6872290" y="4200100"/>
            <a:ext cx="706437" cy="914400"/>
          </a:xfrm>
          <a:prstGeom prst="rect">
            <a:avLst/>
          </a:prstGeom>
          <a:solidFill>
            <a:srgbClr val="E7FF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8" name="Rectangle 56"/>
          <p:cNvSpPr/>
          <p:nvPr/>
        </p:nvSpPr>
        <p:spPr bwMode="auto">
          <a:xfrm>
            <a:off x="6881813" y="4314400"/>
            <a:ext cx="658812" cy="679450"/>
          </a:xfrm>
          <a:prstGeom prst="rect">
            <a:avLst/>
          </a:prstGeom>
          <a:solidFill>
            <a:srgbClr val="E7FFE7"/>
          </a:solidFill>
          <a:ln w="12700">
            <a:noFill/>
            <a:miter lim="800000"/>
          </a:ln>
        </p:spPr>
        <p:txBody>
          <a:bodyPr lIns="0" tIns="0" rIns="0" bIns="0"/>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In</a:t>
            </a:r>
            <a:b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b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Order</a:t>
            </a:r>
            <a:endPar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algn="ctr" fontAlgn="base">
              <a:lnSpc>
                <a:spcPct val="99000"/>
              </a:lnSpc>
              <a:spcBef>
                <a:spcPct val="0"/>
              </a:spcBef>
              <a:spcAft>
                <a:spcPct val="0"/>
              </a:spcAft>
              <a:tabLst>
                <a:tab pos="66675" algn="l"/>
                <a:tab pos="752475" algn="l"/>
                <a:tab pos="1438275" algn="l"/>
                <a:tab pos="2122170" algn="l"/>
                <a:tab pos="2806700" algn="l"/>
              </a:tabLst>
            </a:pP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Queue</a:t>
            </a:r>
            <a:endPar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19" name="Rectangle 57"/>
          <p:cNvSpPr/>
          <p:nvPr/>
        </p:nvSpPr>
        <p:spPr bwMode="auto">
          <a:xfrm>
            <a:off x="7889896" y="4085800"/>
            <a:ext cx="696913" cy="865188"/>
          </a:xfrm>
          <a:prstGeom prst="rect">
            <a:avLst/>
          </a:prstGeom>
          <a:solidFill>
            <a:srgbClr val="E0FF89"/>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20" name="Rectangle 58"/>
          <p:cNvSpPr/>
          <p:nvPr/>
        </p:nvSpPr>
        <p:spPr bwMode="auto">
          <a:xfrm>
            <a:off x="7824805" y="4139778"/>
            <a:ext cx="706437" cy="898525"/>
          </a:xfrm>
          <a:prstGeom prst="rect">
            <a:avLst/>
          </a:prstGeom>
          <a:solidFill>
            <a:srgbClr val="E0FF89"/>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21" name="Rectangle 59"/>
          <p:cNvSpPr/>
          <p:nvPr/>
        </p:nvSpPr>
        <p:spPr bwMode="auto">
          <a:xfrm>
            <a:off x="7769225" y="4188988"/>
            <a:ext cx="708025" cy="914400"/>
          </a:xfrm>
          <a:prstGeom prst="rect">
            <a:avLst/>
          </a:prstGeom>
          <a:solidFill>
            <a:srgbClr val="E0FF89"/>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22" name="Rectangle 60"/>
          <p:cNvSpPr/>
          <p:nvPr/>
        </p:nvSpPr>
        <p:spPr bwMode="auto">
          <a:xfrm>
            <a:off x="7780338" y="4303288"/>
            <a:ext cx="658812" cy="679450"/>
          </a:xfrm>
          <a:prstGeom prst="rect">
            <a:avLst/>
          </a:prstGeom>
          <a:solidFill>
            <a:srgbClr val="E0FF89"/>
          </a:solidFill>
          <a:ln w="12700">
            <a:noFill/>
            <a:miter lim="800000"/>
          </a:ln>
        </p:spPr>
        <p:txBody>
          <a:bodyPr lIns="0" tIns="0" rIns="0" bIns="0"/>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Out of</a:t>
            </a:r>
            <a:b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b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Order</a:t>
            </a:r>
            <a:endPar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algn="ctr" fontAlgn="base">
              <a:lnSpc>
                <a:spcPct val="99000"/>
              </a:lnSpc>
              <a:spcBef>
                <a:spcPct val="0"/>
              </a:spcBef>
              <a:spcAft>
                <a:spcPct val="0"/>
              </a:spcAft>
              <a:tabLst>
                <a:tab pos="66675" algn="l"/>
                <a:tab pos="752475" algn="l"/>
                <a:tab pos="1438275" algn="l"/>
                <a:tab pos="2122170" algn="l"/>
                <a:tab pos="2806700" algn="l"/>
              </a:tabLst>
            </a:pP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Queue</a:t>
            </a:r>
            <a:endPar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23" name="Rectangle 61"/>
          <p:cNvSpPr/>
          <p:nvPr/>
        </p:nvSpPr>
        <p:spPr bwMode="auto">
          <a:xfrm>
            <a:off x="6881823" y="5162125"/>
            <a:ext cx="1273105" cy="228524"/>
          </a:xfrm>
          <a:prstGeom prst="rect">
            <a:avLst/>
          </a:prstGeom>
          <a:noFill/>
          <a:ln w="12700">
            <a:noFill/>
            <a:miter lim="800000"/>
          </a:ln>
        </p:spPr>
        <p:txBody>
          <a:bodyPr wrap="none" lIns="0" tIns="0" rIns="0" bIns="0">
            <a:spAutoFit/>
          </a:bodyPr>
          <a:lstStyle/>
          <a:p>
            <a:pPr marL="36830" fontAlgn="base">
              <a:lnSpc>
                <a:spcPct val="99000"/>
              </a:lnSpc>
              <a:spcBef>
                <a:spcPct val="0"/>
              </a:spcBef>
              <a:spcAft>
                <a:spcPct val="0"/>
              </a:spcAft>
              <a:tabLst>
                <a:tab pos="66675" algn="l"/>
                <a:tab pos="752475" algn="l"/>
                <a:tab pos="1438275" algn="l"/>
                <a:tab pos="2122170" algn="l"/>
                <a:tab pos="2806700" algn="l"/>
              </a:tabLst>
            </a:pPr>
            <a:r>
              <a:rPr lang="en-US" sz="15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Compute Device</a:t>
            </a:r>
            <a:endParaRPr lang="en-US" sz="15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pic>
        <p:nvPicPr>
          <p:cNvPr id="124" name="Picture 62"/>
          <p:cNvPicPr>
            <a:picLocks noChangeAspect="1" noChangeArrowheads="1"/>
          </p:cNvPicPr>
          <p:nvPr/>
        </p:nvPicPr>
        <p:blipFill>
          <a:blip r:embed="rId1"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GPU</a:t>
            </a:r>
            <a:endPar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CPU</a:t>
            </a:r>
            <a:endPar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sp>
        <p:nvSpPr>
          <p:cNvPr id="138" name="Rectangle 7"/>
          <p:cNvSpPr/>
          <p:nvPr/>
        </p:nvSpPr>
        <p:spPr bwMode="auto">
          <a:xfrm>
            <a:off x="3600476" y="3976263"/>
            <a:ext cx="555625" cy="338137"/>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dp_mul</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139" name="Text Box 78"/>
          <p:cNvSpPr txBox="1"/>
          <p:nvPr/>
        </p:nvSpPr>
        <p:spPr bwMode="auto">
          <a:xfrm>
            <a:off x="1249364" y="3344439"/>
            <a:ext cx="814908" cy="268089"/>
          </a:xfrm>
          <a:prstGeom prst="rect">
            <a:avLst/>
          </a:prstGeom>
          <a:solidFill>
            <a:srgbClr val="99CCFF"/>
          </a:solidFill>
          <a:ln w="25400">
            <a:solidFill>
              <a:srgbClr val="000000"/>
            </a:solidFill>
            <a:miter lim="800000"/>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Programs</a:t>
            </a:r>
            <a:endPar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40" name="Text Box 79"/>
          <p:cNvSpPr txBox="1"/>
          <p:nvPr/>
        </p:nvSpPr>
        <p:spPr bwMode="auto">
          <a:xfrm>
            <a:off x="3470276" y="3344439"/>
            <a:ext cx="657814" cy="268089"/>
          </a:xfrm>
          <a:prstGeom prst="rect">
            <a:avLst/>
          </a:prstGeom>
          <a:solidFill>
            <a:srgbClr val="99CCFF"/>
          </a:solidFill>
          <a:ln w="25400">
            <a:solidFill>
              <a:srgbClr val="000000"/>
            </a:solidFill>
            <a:miter lim="800000"/>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Kernels</a:t>
            </a:r>
            <a:endPar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41" name="Text Box 80"/>
          <p:cNvSpPr txBox="1"/>
          <p:nvPr/>
        </p:nvSpPr>
        <p:spPr bwMode="auto">
          <a:xfrm>
            <a:off x="4972050" y="3344439"/>
            <a:ext cx="1307030" cy="268089"/>
          </a:xfrm>
          <a:prstGeom prst="rect">
            <a:avLst/>
          </a:prstGeom>
          <a:solidFill>
            <a:srgbClr val="99CCFF"/>
          </a:solidFill>
          <a:ln w="25400">
            <a:solidFill>
              <a:srgbClr val="000000"/>
            </a:solidFill>
            <a:miter lim="800000"/>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Memory Objects</a:t>
            </a:r>
            <a:endPar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42" name="Text Box 81"/>
          <p:cNvSpPr txBox="1"/>
          <p:nvPr/>
        </p:nvSpPr>
        <p:spPr bwMode="auto">
          <a:xfrm>
            <a:off x="6899290" y="3344439"/>
            <a:ext cx="1472139" cy="268089"/>
          </a:xfrm>
          <a:prstGeom prst="rect">
            <a:avLst/>
          </a:prstGeom>
          <a:solidFill>
            <a:srgbClr val="99CCFF"/>
          </a:solidFill>
          <a:ln w="25400">
            <a:solidFill>
              <a:srgbClr val="000000"/>
            </a:solidFill>
            <a:miter lim="800000"/>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Command Queues</a:t>
            </a:r>
            <a:endPar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1. Define the platform</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Grab the first available </a:t>
            </a:r>
            <a:r>
              <a:rPr lang="en-GB" sz="2400" dirty="0">
                <a:solidFill>
                  <a:schemeClr val="accent6"/>
                </a:solidFill>
              </a:rPr>
              <a:t>p</a:t>
            </a:r>
            <a:r>
              <a:rPr lang="en-GB" sz="2400" dirty="0" smtClean="0">
                <a:solidFill>
                  <a:schemeClr val="accent6"/>
                </a:solidFill>
              </a:rPr>
              <a:t>latform</a:t>
            </a:r>
            <a:r>
              <a:rPr lang="en-GB" sz="2400" dirty="0" smtClean="0"/>
              <a:t>:</a:t>
            </a:r>
            <a:endParaRPr lang="en-GB" sz="2400" dirty="0" smtClean="0"/>
          </a:p>
          <a:p>
            <a:pPr marL="457200" lvl="1" indent="0">
              <a:buNone/>
            </a:pPr>
            <a:r>
              <a:rPr lang="en-GB" sz="2000" dirty="0" smtClean="0">
                <a:latin typeface="Courier New Bold" panose="02070309020205020404"/>
              </a:rPr>
              <a:t>err = </a:t>
            </a:r>
            <a:r>
              <a:rPr lang="en-GB" sz="2000" dirty="0" err="1" smtClean="0">
                <a:solidFill>
                  <a:schemeClr val="tx2">
                    <a:lumMod val="75000"/>
                  </a:schemeClr>
                </a:solidFill>
                <a:latin typeface="Courier New Bold" panose="02070309020205020404"/>
              </a:rPr>
              <a:t>clGetPlatformIDs</a:t>
            </a:r>
            <a:r>
              <a:rPr lang="en-GB" sz="2000" dirty="0" smtClean="0">
                <a:latin typeface="Courier New Bold" panose="02070309020205020404"/>
              </a:rPr>
              <a:t>(1, &amp;</a:t>
            </a:r>
            <a:r>
              <a:rPr lang="en-GB" sz="2000" dirty="0" err="1" smtClean="0">
                <a:latin typeface="Courier New Bold" panose="02070309020205020404"/>
              </a:rPr>
              <a:t>firstPlatformId</a:t>
            </a:r>
            <a:r>
              <a:rPr lang="en-GB" sz="2000" dirty="0" smtClean="0">
                <a:latin typeface="Courier New Bold" panose="02070309020205020404"/>
              </a:rPr>
              <a:t>, </a:t>
            </a:r>
            <a:endParaRPr lang="en-GB" sz="2000" dirty="0">
              <a:latin typeface="Courier New Bold" panose="02070309020205020404"/>
            </a:endParaRPr>
          </a:p>
          <a:p>
            <a:pPr marL="457200" lvl="1" indent="0">
              <a:buNone/>
            </a:pPr>
            <a:r>
              <a:rPr lang="en-GB" sz="2000" dirty="0" smtClean="0">
                <a:latin typeface="Courier New Bold" panose="02070309020205020404"/>
              </a:rPr>
              <a:t>                        </a:t>
            </a:r>
            <a:r>
              <a:rPr lang="en-GB" sz="2000" dirty="0">
                <a:latin typeface="Courier New Bold" panose="02070309020205020404"/>
              </a:rPr>
              <a:t> </a:t>
            </a:r>
            <a:r>
              <a:rPr lang="en-GB" sz="2000" dirty="0" smtClean="0">
                <a:latin typeface="Courier New Bold" panose="02070309020205020404"/>
              </a:rPr>
              <a:t>      &amp;</a:t>
            </a:r>
            <a:r>
              <a:rPr lang="en-GB" sz="2000" dirty="0" err="1" smtClean="0">
                <a:latin typeface="Courier New Bold" panose="02070309020205020404"/>
              </a:rPr>
              <a:t>numPlatforms</a:t>
            </a:r>
            <a:r>
              <a:rPr lang="en-GB" sz="2000" dirty="0" smtClean="0">
                <a:latin typeface="Courier New Bold" panose="02070309020205020404"/>
              </a:rPr>
              <a:t>);</a:t>
            </a:r>
            <a:endParaRPr lang="en-GB" sz="2000" dirty="0" smtClean="0">
              <a:latin typeface="Courier New Bold" panose="02070309020205020404"/>
            </a:endParaRPr>
          </a:p>
          <a:p>
            <a:pPr marL="457200" lvl="1" indent="0">
              <a:buNone/>
            </a:pPr>
            <a:endParaRPr lang="en-GB" sz="1400" dirty="0">
              <a:latin typeface="Letter Gothic Std"/>
            </a:endParaRPr>
          </a:p>
          <a:p>
            <a:pPr marL="357505" indent="-357505"/>
            <a:r>
              <a:rPr lang="en-GB" sz="2400" dirty="0"/>
              <a:t>Use the first CPU </a:t>
            </a:r>
            <a:r>
              <a:rPr lang="en-GB" sz="2400" dirty="0">
                <a:solidFill>
                  <a:schemeClr val="accent6"/>
                </a:solidFill>
              </a:rPr>
              <a:t>device </a:t>
            </a:r>
            <a:r>
              <a:rPr lang="en-GB" sz="2400" dirty="0"/>
              <a:t>the platform provides:</a:t>
            </a:r>
            <a:endParaRPr lang="en-GB" sz="2400" dirty="0"/>
          </a:p>
          <a:p>
            <a:pPr marL="457200" lvl="1" indent="0">
              <a:buNone/>
            </a:pPr>
            <a:r>
              <a:rPr lang="en-GB" sz="2000" dirty="0" smtClean="0">
                <a:latin typeface="Courier New Bold" panose="02070309020205020404"/>
              </a:rPr>
              <a:t>err = </a:t>
            </a:r>
            <a:r>
              <a:rPr lang="en-GB" sz="2000" dirty="0" err="1" smtClean="0">
                <a:solidFill>
                  <a:schemeClr val="tx2">
                    <a:lumMod val="75000"/>
                  </a:schemeClr>
                </a:solidFill>
                <a:latin typeface="Courier New Bold" panose="02070309020205020404"/>
              </a:rPr>
              <a:t>clGetDeviceIDs</a:t>
            </a:r>
            <a:r>
              <a:rPr lang="en-GB" sz="2000" dirty="0" smtClean="0">
                <a:latin typeface="Courier New Bold" panose="02070309020205020404"/>
              </a:rPr>
              <a:t>(</a:t>
            </a:r>
            <a:r>
              <a:rPr lang="en-GB" sz="2000" dirty="0" err="1" smtClean="0">
                <a:latin typeface="Courier New Bold" panose="02070309020205020404"/>
              </a:rPr>
              <a:t>firstPlatformId</a:t>
            </a:r>
            <a:r>
              <a:rPr lang="en-GB" sz="2000" dirty="0" smtClean="0">
                <a:latin typeface="Courier New Bold" panose="02070309020205020404"/>
              </a:rPr>
              <a:t>,</a:t>
            </a:r>
            <a:endParaRPr lang="en-GB" sz="2000" dirty="0" smtClean="0">
              <a:latin typeface="Courier New Bold" panose="02070309020205020404"/>
            </a:endParaRPr>
          </a:p>
          <a:p>
            <a:pPr marL="457200" lvl="1" indent="0">
              <a:buNone/>
            </a:pPr>
            <a:r>
              <a:rPr lang="en-GB" sz="2000" dirty="0">
                <a:latin typeface="Courier New Bold" panose="02070309020205020404"/>
              </a:rPr>
              <a:t> </a:t>
            </a:r>
            <a:r>
              <a:rPr lang="en-GB" sz="2000" dirty="0" smtClean="0">
                <a:latin typeface="Courier New Bold" panose="02070309020205020404"/>
              </a:rPr>
              <a:t>           CL_DEVICE_TYPE_CPU, 1, &amp;</a:t>
            </a:r>
            <a:r>
              <a:rPr lang="en-GB" sz="2000" dirty="0" err="1" smtClean="0">
                <a:latin typeface="Courier New Bold" panose="02070309020205020404"/>
              </a:rPr>
              <a:t>device_id</a:t>
            </a:r>
            <a:r>
              <a:rPr lang="en-GB" sz="2000" dirty="0" smtClean="0">
                <a:latin typeface="Courier New Bold" panose="02070309020205020404"/>
              </a:rPr>
              <a:t>, NULL);</a:t>
            </a:r>
            <a:endParaRPr lang="en-GB" sz="2000" dirty="0" smtClean="0">
              <a:latin typeface="Courier New Bold" panose="02070309020205020404"/>
            </a:endParaRPr>
          </a:p>
          <a:p>
            <a:pPr marL="457200" lvl="1" indent="0">
              <a:buNone/>
            </a:pPr>
            <a:endParaRPr lang="en-GB" sz="1400" dirty="0">
              <a:latin typeface="Letter Gothic Std"/>
            </a:endParaRPr>
          </a:p>
          <a:p>
            <a:pPr marL="357505" indent="-357505"/>
            <a:r>
              <a:rPr lang="en-GB" sz="2400" dirty="0" smtClean="0"/>
              <a:t>Create a simple </a:t>
            </a:r>
            <a:r>
              <a:rPr lang="en-GB" sz="2400" dirty="0" smtClean="0">
                <a:solidFill>
                  <a:schemeClr val="accent6"/>
                </a:solidFill>
              </a:rPr>
              <a:t>context </a:t>
            </a:r>
            <a:r>
              <a:rPr lang="en-GB" sz="2400" dirty="0" smtClean="0"/>
              <a:t>with a single device:</a:t>
            </a:r>
            <a:endParaRPr lang="en-GB" sz="2400" dirty="0" smtClean="0"/>
          </a:p>
          <a:p>
            <a:pPr marL="457200" lvl="1" indent="0">
              <a:buNone/>
            </a:pPr>
            <a:r>
              <a:rPr lang="en-GB" sz="2000" dirty="0">
                <a:latin typeface="Courier New Bold" panose="02070309020205020404"/>
              </a:rPr>
              <a:t>c</a:t>
            </a:r>
            <a:r>
              <a:rPr lang="en-GB" sz="2000" dirty="0" smtClean="0">
                <a:latin typeface="Courier New Bold" panose="02070309020205020404"/>
              </a:rPr>
              <a:t>ontext = </a:t>
            </a:r>
            <a:r>
              <a:rPr lang="en-GB" sz="2000" dirty="0" err="1" smtClean="0">
                <a:solidFill>
                  <a:schemeClr val="tx2">
                    <a:lumMod val="75000"/>
                  </a:schemeClr>
                </a:solidFill>
                <a:latin typeface="Courier New Bold" panose="02070309020205020404"/>
              </a:rPr>
              <a:t>clCreateContext</a:t>
            </a:r>
            <a:r>
              <a:rPr lang="en-GB" sz="2000" dirty="0" smtClean="0">
                <a:latin typeface="Courier New Bold" panose="02070309020205020404"/>
              </a:rPr>
              <a:t>(</a:t>
            </a:r>
            <a:r>
              <a:rPr lang="en-GB" sz="2000" dirty="0" err="1" smtClean="0">
                <a:latin typeface="Courier New Bold" panose="02070309020205020404"/>
              </a:rPr>
              <a:t>firstPlatformId</a:t>
            </a:r>
            <a:r>
              <a:rPr lang="en-GB" sz="2000" dirty="0" smtClean="0">
                <a:latin typeface="Courier New Bold" panose="02070309020205020404"/>
              </a:rPr>
              <a:t>, 1,</a:t>
            </a:r>
            <a:endParaRPr lang="en-GB" sz="2000" dirty="0" smtClean="0">
              <a:latin typeface="Courier New Bold" panose="02070309020205020404"/>
            </a:endParaRPr>
          </a:p>
          <a:p>
            <a:pPr marL="457200" lvl="1" indent="0">
              <a:buNone/>
            </a:pPr>
            <a:r>
              <a:rPr lang="en-GB" sz="2000" dirty="0" smtClean="0">
                <a:latin typeface="Courier New Bold" panose="02070309020205020404"/>
              </a:rPr>
              <a:t>                       &amp;</a:t>
            </a:r>
            <a:r>
              <a:rPr lang="en-GB" sz="2000" dirty="0" err="1" smtClean="0">
                <a:latin typeface="Courier New Bold" panose="02070309020205020404"/>
              </a:rPr>
              <a:t>device_id</a:t>
            </a:r>
            <a:r>
              <a:rPr lang="en-GB" sz="2000" dirty="0" smtClean="0">
                <a:latin typeface="Courier New Bold" panose="02070309020205020404"/>
              </a:rPr>
              <a:t>, NULL, NULL, &amp;err);</a:t>
            </a:r>
            <a:endParaRPr lang="en-GB" sz="2000" dirty="0" smtClean="0">
              <a:latin typeface="Courier New Bold" panose="02070309020205020404"/>
            </a:endParaRPr>
          </a:p>
          <a:p>
            <a:pPr marL="457200" lvl="1" indent="0">
              <a:buNone/>
            </a:pPr>
            <a:endParaRPr lang="en-GB" sz="1400" dirty="0" smtClean="0">
              <a:latin typeface="Letter Gothic Std"/>
            </a:endParaRPr>
          </a:p>
          <a:p>
            <a:pPr marL="357505" indent="-357505"/>
            <a:r>
              <a:rPr lang="en-GB" sz="2400" dirty="0" smtClean="0"/>
              <a:t>Create a simple </a:t>
            </a:r>
            <a:r>
              <a:rPr lang="en-GB" sz="2400" dirty="0" smtClean="0">
                <a:solidFill>
                  <a:schemeClr val="accent6"/>
                </a:solidFill>
              </a:rPr>
              <a:t>command-queue</a:t>
            </a:r>
            <a:r>
              <a:rPr lang="en-GB" sz="2400" dirty="0" smtClean="0">
                <a:solidFill>
                  <a:schemeClr val="accent3"/>
                </a:solidFill>
              </a:rPr>
              <a:t> </a:t>
            </a:r>
            <a:r>
              <a:rPr lang="en-GB" sz="2400" dirty="0" smtClean="0"/>
              <a:t>to feed our device:</a:t>
            </a:r>
            <a:endParaRPr lang="en-GB" sz="2400" dirty="0" smtClean="0"/>
          </a:p>
          <a:p>
            <a:pPr marL="457200" lvl="1" indent="0">
              <a:buNone/>
            </a:pPr>
            <a:r>
              <a:rPr lang="en-GB" sz="2000" dirty="0">
                <a:latin typeface="Courier New Bold" panose="02070309020205020404"/>
              </a:rPr>
              <a:t>c</a:t>
            </a:r>
            <a:r>
              <a:rPr lang="en-GB" sz="2000" dirty="0" smtClean="0">
                <a:latin typeface="Courier New Bold" panose="02070309020205020404"/>
              </a:rPr>
              <a:t>ommands = </a:t>
            </a:r>
            <a:r>
              <a:rPr lang="en-GB" sz="2000" dirty="0" err="1" smtClean="0">
                <a:solidFill>
                  <a:schemeClr val="tx2">
                    <a:lumMod val="75000"/>
                  </a:schemeClr>
                </a:solidFill>
                <a:latin typeface="Courier New Bold" panose="02070309020205020404"/>
              </a:rPr>
              <a:t>clCreateCommandQueue</a:t>
            </a:r>
            <a:r>
              <a:rPr lang="en-GB" sz="2000" dirty="0" smtClean="0">
                <a:latin typeface="Courier New Bold" panose="02070309020205020404"/>
              </a:rPr>
              <a:t>(context, </a:t>
            </a:r>
            <a:r>
              <a:rPr lang="en-GB" sz="2000" dirty="0" err="1" smtClean="0">
                <a:latin typeface="Courier New Bold" panose="02070309020205020404"/>
              </a:rPr>
              <a:t>device_id</a:t>
            </a:r>
            <a:r>
              <a:rPr lang="en-GB" sz="2000" dirty="0" smtClean="0">
                <a:latin typeface="Courier New Bold" panose="02070309020205020404"/>
              </a:rPr>
              <a:t>,</a:t>
            </a:r>
            <a:endParaRPr lang="en-GB" sz="2000" dirty="0" smtClean="0">
              <a:latin typeface="Courier New Bold" panose="02070309020205020404"/>
            </a:endParaRPr>
          </a:p>
          <a:p>
            <a:pPr marL="457200" lvl="1" indent="0">
              <a:buNone/>
            </a:pPr>
            <a:r>
              <a:rPr lang="en-GB" sz="2000" dirty="0">
                <a:latin typeface="Courier New Bold" panose="02070309020205020404"/>
              </a:rPr>
              <a:t> </a:t>
            </a:r>
            <a:r>
              <a:rPr lang="en-GB" sz="2000" dirty="0" smtClean="0">
                <a:latin typeface="Courier New Bold" panose="02070309020205020404"/>
              </a:rPr>
              <a:t>                                           0, &amp;err);</a:t>
            </a:r>
            <a:endParaRPr lang="en-GB" sz="2000"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Command-Queues</a:t>
            </a:r>
            <a:endParaRPr lang="en-GB" dirty="0"/>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endParaRPr lang="en-GB" dirty="0"/>
          </a:p>
          <a:p>
            <a:pPr lvl="1"/>
            <a:r>
              <a:rPr lang="en-GB" dirty="0"/>
              <a:t>Kernel executions</a:t>
            </a:r>
            <a:endParaRPr lang="en-GB" dirty="0"/>
          </a:p>
          <a:p>
            <a:pPr lvl="1"/>
            <a:r>
              <a:rPr lang="en-GB" dirty="0"/>
              <a:t>Memory object management</a:t>
            </a:r>
            <a:endParaRPr lang="en-GB" dirty="0"/>
          </a:p>
          <a:p>
            <a:pPr lvl="1"/>
            <a:r>
              <a:rPr lang="en-GB" dirty="0"/>
              <a:t>Synchronization</a:t>
            </a:r>
            <a:endParaRPr lang="en-GB" dirty="0"/>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endParaRPr lang="en-GB" dirty="0"/>
          </a:p>
          <a:p>
            <a:r>
              <a:rPr lang="en-GB" dirty="0"/>
              <a:t>Each command-queue points to a </a:t>
            </a:r>
            <a:r>
              <a:rPr lang="en-GB" dirty="0">
                <a:solidFill>
                  <a:schemeClr val="accent1"/>
                </a:solidFill>
              </a:rPr>
              <a:t>single</a:t>
            </a:r>
            <a:r>
              <a:rPr lang="en-GB" dirty="0"/>
              <a:t> device within a context. </a:t>
            </a:r>
            <a:endParaRPr lang="en-GB" dirty="0"/>
          </a:p>
          <a:p>
            <a:r>
              <a:rPr lang="en-GB" dirty="0">
                <a:solidFill>
                  <a:schemeClr val="accent6"/>
                </a:solidFill>
              </a:rPr>
              <a:t>Multiple command-queues can feed a single device.</a:t>
            </a:r>
            <a:endParaRPr lang="en-GB" dirty="0">
              <a:solidFill>
                <a:schemeClr val="accent6"/>
              </a:solidFill>
            </a:endParaRPr>
          </a:p>
          <a:p>
            <a:pPr lvl="1"/>
            <a:r>
              <a:rPr lang="en-GB" dirty="0"/>
              <a:t>Used to define independent streams of commands that don’t require synchronization</a:t>
            </a:r>
            <a:endParaRPr lang="en-GB" dirty="0"/>
          </a:p>
          <a:p>
            <a:endParaRPr lang="en-GB" dirty="0"/>
          </a:p>
          <a:p>
            <a:endParaRPr lang="en-GB" dirty="0"/>
          </a:p>
        </p:txBody>
      </p:sp>
      <p:grpSp>
        <p:nvGrpSpPr>
          <p:cNvPr id="16" name="Group 15"/>
          <p:cNvGrpSpPr/>
          <p:nvPr/>
        </p:nvGrpSpPr>
        <p:grpSpPr bwMode="auto">
          <a:xfrm>
            <a:off x="4783837" y="1763457"/>
            <a:ext cx="4036635" cy="4977911"/>
            <a:chOff x="3648" y="888"/>
            <a:chExt cx="1663" cy="2146"/>
          </a:xfrm>
        </p:grpSpPr>
        <p:sp>
          <p:nvSpPr>
            <p:cNvPr id="17" name="AutoShape 4"/>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pic>
          <p:nvPicPr>
            <p:cNvPr id="18" name="Picture 5"/>
            <p:cNvPicPr>
              <a:picLocks noChangeAspect="1" noChangeArrowheads="1"/>
            </p:cNvPicPr>
            <p:nvPr/>
          </p:nvPicPr>
          <p:blipFill>
            <a:blip r:embed="rId1"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1"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p:nvPr/>
          </p:nvSpPr>
          <p:spPr bwMode="auto">
            <a:xfrm>
              <a:off x="3881" y="1849"/>
              <a:ext cx="336" cy="136"/>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rPr>
                <a:t>Queue</a:t>
              </a:r>
              <a:endPar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1" name="Rectangle 8"/>
            <p:cNvSpPr/>
            <p:nvPr/>
          </p:nvSpPr>
          <p:spPr bwMode="auto">
            <a:xfrm>
              <a:off x="4729" y="1849"/>
              <a:ext cx="336" cy="136"/>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rPr>
                <a:t>Queue</a:t>
              </a:r>
              <a:endPar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2" name="Rectangle 9"/>
            <p:cNvSpPr/>
            <p:nvPr/>
          </p:nvSpPr>
          <p:spPr bwMode="auto">
            <a:xfrm>
              <a:off x="4248" y="2508"/>
              <a:ext cx="465" cy="177"/>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800" b="1" i="0" u="none" strike="noStrike" kern="0" cap="none" spc="0" normalizeH="0" baseline="0" noProof="0" dirty="0">
                  <a:ln>
                    <a:noFill/>
                  </a:ln>
                  <a:effectLst/>
                  <a:uLnTx/>
                  <a:uFillTx/>
                  <a:latin typeface="Arial Narrow" panose="020B0606020202030204" pitchFamily="34" charset="0"/>
                  <a:ea typeface="ヒラギノ角ゴ ProN W3" panose="020B0300000000000000" charset="-128"/>
                  <a:cs typeface="Arial" panose="020B0604020202020204"/>
                  <a:sym typeface="Myriad Set Semibold" charset="0"/>
                </a:rPr>
                <a:t>Context</a:t>
              </a:r>
              <a:endParaRPr kumimoji="0" lang="en-US" sz="1800" b="1" i="0" u="none" strike="noStrike" kern="0" cap="none" spc="0" normalizeH="0" baseline="0" noProof="0" dirty="0">
                <a:ln>
                  <a:noFill/>
                </a:ln>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GPU</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CPU</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smtClean="0"/>
              <a:t>Command-Queue execution details</a:t>
            </a:r>
            <a:endParaRPr lang="en-GB" dirty="0"/>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endParaRPr lang="en-GB" sz="2400" dirty="0"/>
          </a:p>
          <a:p>
            <a:r>
              <a:rPr lang="en-GB" sz="2400" b="1" i="1" dirty="0">
                <a:solidFill>
                  <a:schemeClr val="accent2"/>
                </a:solidFill>
              </a:rPr>
              <a:t>In-order queues</a:t>
            </a:r>
            <a:r>
              <a:rPr lang="en-GB" sz="2400" dirty="0">
                <a:solidFill>
                  <a:schemeClr val="accent2"/>
                </a:solidFill>
              </a:rPr>
              <a:t>:</a:t>
            </a:r>
            <a:endParaRPr lang="en-GB" sz="2400" dirty="0">
              <a:solidFill>
                <a:schemeClr val="accent2"/>
              </a:solidFill>
            </a:endParaRPr>
          </a:p>
          <a:p>
            <a:pPr lvl="1"/>
            <a:r>
              <a:rPr lang="en-GB" sz="1800" dirty="0"/>
              <a:t>Commands are </a:t>
            </a:r>
            <a:r>
              <a:rPr lang="en-GB" sz="1800" dirty="0" err="1"/>
              <a:t>enqueued</a:t>
            </a:r>
            <a:r>
              <a:rPr lang="en-GB" sz="1800" dirty="0"/>
              <a:t> and complete in the order they appear in the program (program-order)</a:t>
            </a:r>
            <a:endParaRPr lang="en-GB" sz="1800" dirty="0"/>
          </a:p>
          <a:p>
            <a:r>
              <a:rPr lang="en-GB" sz="2400" b="1" i="1" dirty="0">
                <a:solidFill>
                  <a:schemeClr val="accent2"/>
                </a:solidFill>
              </a:rPr>
              <a:t>Out-of-order queues</a:t>
            </a:r>
            <a:r>
              <a:rPr lang="en-GB" sz="2400" dirty="0">
                <a:solidFill>
                  <a:schemeClr val="accent2"/>
                </a:solidFill>
              </a:rPr>
              <a:t>:</a:t>
            </a:r>
            <a:endParaRPr lang="en-GB" sz="2400" dirty="0">
              <a:solidFill>
                <a:schemeClr val="accent2"/>
              </a:solidFill>
            </a:endParaRPr>
          </a:p>
          <a:p>
            <a:pPr lvl="1"/>
            <a:r>
              <a:rPr lang="en-GB" sz="1800" dirty="0"/>
              <a:t>Commands are </a:t>
            </a:r>
            <a:r>
              <a:rPr lang="en-GB" sz="1800" dirty="0" err="1"/>
              <a:t>enqueued</a:t>
            </a:r>
            <a:r>
              <a:rPr lang="en-GB" sz="1800" dirty="0"/>
              <a:t> in program-order but can execute (and hence complete) in any order.</a:t>
            </a:r>
            <a:endParaRPr lang="en-GB" sz="1800" dirty="0"/>
          </a:p>
          <a:p>
            <a:r>
              <a:rPr lang="en-GB" sz="2400" dirty="0">
                <a:solidFill>
                  <a:schemeClr val="accent2"/>
                </a:solidFill>
              </a:rPr>
              <a:t>Execution of </a:t>
            </a:r>
            <a:r>
              <a:rPr lang="en-GB" sz="2400" dirty="0" smtClean="0">
                <a:solidFill>
                  <a:schemeClr val="accent2"/>
                </a:solidFill>
              </a:rPr>
              <a:t>commands in the </a:t>
            </a:r>
            <a:r>
              <a:rPr lang="en-GB" sz="2400" dirty="0">
                <a:solidFill>
                  <a:schemeClr val="accent2"/>
                </a:solidFill>
              </a:rPr>
              <a:t>command-queue </a:t>
            </a:r>
            <a:r>
              <a:rPr lang="en-GB" sz="2400" dirty="0" smtClean="0">
                <a:solidFill>
                  <a:schemeClr val="accent2"/>
                </a:solidFill>
              </a:rPr>
              <a:t>are guaranteed </a:t>
            </a:r>
            <a:r>
              <a:rPr lang="en-GB" sz="2400" dirty="0">
                <a:solidFill>
                  <a:schemeClr val="accent2"/>
                </a:solidFill>
              </a:rPr>
              <a:t>to be completed at synchronization points</a:t>
            </a:r>
            <a:endParaRPr lang="en-GB" sz="2400" dirty="0">
              <a:solidFill>
                <a:schemeClr val="accent2"/>
              </a:solidFill>
            </a:endParaRPr>
          </a:p>
          <a:p>
            <a:pPr lvl="1"/>
            <a:r>
              <a:rPr lang="en-GB" sz="1800" dirty="0"/>
              <a:t>Discussed </a:t>
            </a:r>
            <a:r>
              <a:rPr lang="en-GB" sz="1800" dirty="0" smtClean="0"/>
              <a:t>later</a:t>
            </a:r>
            <a:endParaRPr lang="en-GB" sz="1800" dirty="0" smtClean="0"/>
          </a:p>
        </p:txBody>
      </p:sp>
      <p:grpSp>
        <p:nvGrpSpPr>
          <p:cNvPr id="16" name="Group 15"/>
          <p:cNvGrpSpPr/>
          <p:nvPr/>
        </p:nvGrpSpPr>
        <p:grpSpPr bwMode="auto">
          <a:xfrm>
            <a:off x="6390783" y="2302940"/>
            <a:ext cx="2655489" cy="3274705"/>
            <a:chOff x="3648" y="888"/>
            <a:chExt cx="1663" cy="2146"/>
          </a:xfrm>
        </p:grpSpPr>
        <p:sp>
          <p:nvSpPr>
            <p:cNvPr id="17" name="AutoShape 4"/>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pic>
          <p:nvPicPr>
            <p:cNvPr id="18" name="Picture 5"/>
            <p:cNvPicPr>
              <a:picLocks noChangeAspect="1" noChangeArrowheads="1"/>
            </p:cNvPicPr>
            <p:nvPr/>
          </p:nvPicPr>
          <p:blipFill>
            <a:blip r:embed="rId1"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1"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p:nvPr/>
          </p:nvSpPr>
          <p:spPr bwMode="auto">
            <a:xfrm>
              <a:off x="3845" y="1849"/>
              <a:ext cx="439" cy="136"/>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rPr>
                <a:t>Queue</a:t>
              </a:r>
              <a:endPar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1" name="Rectangle 8"/>
            <p:cNvSpPr/>
            <p:nvPr/>
          </p:nvSpPr>
          <p:spPr bwMode="auto">
            <a:xfrm>
              <a:off x="4690" y="1849"/>
              <a:ext cx="435" cy="136"/>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rPr>
                <a:t>Queue</a:t>
              </a:r>
              <a:endParaRPr kumimoji="0" lang="en-US" sz="1600" b="1" i="0" u="none" strike="noStrike" kern="0" cap="none" spc="0" normalizeH="0" baseline="0" noProof="0" dirty="0">
                <a:ln>
                  <a:noFill/>
                </a:ln>
                <a:solidFill>
                  <a:srgbClr val="003434"/>
                </a:solidFill>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2" name="Rectangle 9"/>
            <p:cNvSpPr/>
            <p:nvPr/>
          </p:nvSpPr>
          <p:spPr bwMode="auto">
            <a:xfrm>
              <a:off x="4248" y="2508"/>
              <a:ext cx="465" cy="177"/>
            </a:xfrm>
            <a:prstGeom prst="rect">
              <a:avLst/>
            </a:prstGeom>
            <a:noFill/>
            <a:ln w="12700">
              <a:noFill/>
              <a:miter lim="800000"/>
            </a:ln>
          </p:spPr>
          <p:txBody>
            <a:bodyPr lIns="0" tIns="0" rIns="0" bIns="0"/>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800" b="1" i="0" u="none" strike="noStrike" kern="0" cap="none" spc="0" normalizeH="0" baseline="0" noProof="0" dirty="0">
                  <a:ln>
                    <a:noFill/>
                  </a:ln>
                  <a:effectLst/>
                  <a:uLnTx/>
                  <a:uFillTx/>
                  <a:latin typeface="Arial Narrow" panose="020B0606020202030204" pitchFamily="34" charset="0"/>
                  <a:ea typeface="ヒラギノ角ゴ ProN W3" panose="020B0300000000000000" charset="-128"/>
                  <a:cs typeface="Arial" panose="020B0604020202020204"/>
                  <a:sym typeface="Myriad Set Semibold" charset="0"/>
                </a:rPr>
                <a:t>Context</a:t>
              </a:r>
              <a:endParaRPr kumimoji="0" lang="en-US" sz="1800" b="1" i="0" u="none" strike="noStrike" kern="0" cap="none" spc="0" normalizeH="0" baseline="0" noProof="0" dirty="0">
                <a:ln>
                  <a:noFill/>
                </a:ln>
                <a:effectLst/>
                <a:uLnTx/>
                <a:uFillTx/>
                <a:latin typeface="Arial Narrow" panose="020B0606020202030204" pitchFamily="34" charset="0"/>
                <a:ea typeface="ヒラギノ角ゴ ProN W3" panose="020B0300000000000000" charset="-128"/>
                <a:cs typeface="Arial" panose="020B0604020202020204"/>
                <a:sym typeface="Myriad Set Semibold" charset="0"/>
              </a:endParaRP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GPU</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CPU</a:t>
              </a:r>
              <a:endParaRPr kumimoji="0" lang="en-US" sz="1500" b="1"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2. Create and Build the program</a:t>
            </a:r>
            <a:endParaRPr lang="en-GB" dirty="0"/>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a:t>
            </a:r>
            <a:r>
              <a:rPr lang="en-GB" sz="2400" dirty="0" smtClean="0"/>
              <a:t>kernel-program </a:t>
            </a:r>
            <a:r>
              <a:rPr lang="en-GB" sz="2400" dirty="0"/>
              <a:t>as a </a:t>
            </a:r>
            <a:r>
              <a:rPr lang="en-GB" sz="2400" dirty="0" smtClean="0"/>
              <a:t>string literal </a:t>
            </a:r>
            <a:r>
              <a:rPr lang="en-GB" sz="2400" dirty="0"/>
              <a:t>(great for toy programs) or read from a file (for real applications</a:t>
            </a:r>
            <a:r>
              <a:rPr lang="en-GB" sz="2400" dirty="0" smtClean="0"/>
              <a:t>).</a:t>
            </a:r>
            <a:endParaRPr lang="en-GB" sz="2400" dirty="0" smtClean="0"/>
          </a:p>
          <a:p>
            <a:endParaRPr lang="en-GB" sz="2400" dirty="0" smtClean="0"/>
          </a:p>
          <a:p>
            <a:r>
              <a:rPr lang="en-GB" sz="2400" dirty="0" smtClean="0"/>
              <a:t>Build the </a:t>
            </a:r>
            <a:r>
              <a:rPr lang="en-GB" sz="2400" dirty="0" smtClean="0">
                <a:solidFill>
                  <a:schemeClr val="accent6"/>
                </a:solidFill>
              </a:rPr>
              <a:t>program object</a:t>
            </a:r>
            <a:r>
              <a:rPr lang="en-GB" sz="2400" dirty="0" smtClean="0"/>
              <a:t>:</a:t>
            </a:r>
            <a:endParaRPr lang="en-GB" sz="2400" dirty="0" smtClean="0"/>
          </a:p>
          <a:p>
            <a:pPr marL="457200" lvl="1" indent="0">
              <a:buNone/>
            </a:pPr>
            <a:endParaRPr lang="en-GB" sz="2000" dirty="0" smtClean="0">
              <a:latin typeface="Courier New Bold" panose="02070309020205020404"/>
            </a:endParaRPr>
          </a:p>
          <a:p>
            <a:pPr marL="457200" lvl="1" indent="0">
              <a:buNone/>
            </a:pPr>
            <a:r>
              <a:rPr lang="en-GB" sz="2000" dirty="0" smtClean="0">
                <a:latin typeface="Courier New Bold" panose="02070309020205020404"/>
              </a:rPr>
              <a:t>program = </a:t>
            </a:r>
            <a:r>
              <a:rPr lang="en-GB" sz="2000" dirty="0" err="1" smtClean="0">
                <a:solidFill>
                  <a:schemeClr val="tx2">
                    <a:lumMod val="75000"/>
                  </a:schemeClr>
                </a:solidFill>
                <a:latin typeface="Courier New Bold" panose="02070309020205020404"/>
              </a:rPr>
              <a:t>clCreateProgramWithSource</a:t>
            </a:r>
            <a:r>
              <a:rPr lang="en-GB" sz="2000" dirty="0" smtClean="0">
                <a:latin typeface="Courier New Bold" panose="02070309020205020404"/>
              </a:rPr>
              <a:t>(context, 1</a:t>
            </a:r>
            <a:endParaRPr lang="en-GB" sz="2000" dirty="0" smtClean="0">
              <a:latin typeface="Courier New Bold" panose="02070309020205020404"/>
            </a:endParaRPr>
          </a:p>
          <a:p>
            <a:pPr marL="457200" lvl="1" indent="0">
              <a:buNone/>
            </a:pPr>
            <a:r>
              <a:rPr lang="en-GB" sz="2000" dirty="0">
                <a:latin typeface="Courier New Bold" panose="02070309020205020404"/>
              </a:rPr>
              <a:t> </a:t>
            </a:r>
            <a:r>
              <a:rPr lang="en-GB" sz="2000" dirty="0" smtClean="0">
                <a:latin typeface="Courier New Bold" panose="02070309020205020404"/>
              </a:rPr>
              <a:t>          (</a:t>
            </a:r>
            <a:r>
              <a:rPr lang="en-GB" sz="2000" dirty="0" err="1" smtClean="0">
                <a:solidFill>
                  <a:schemeClr val="accent2"/>
                </a:solidFill>
                <a:latin typeface="Courier New Bold" panose="02070309020205020404"/>
              </a:rPr>
              <a:t>const</a:t>
            </a:r>
            <a:r>
              <a:rPr lang="en-GB" sz="2000" dirty="0" smtClean="0">
                <a:solidFill>
                  <a:schemeClr val="accent2"/>
                </a:solidFill>
                <a:latin typeface="Courier New Bold" panose="02070309020205020404"/>
              </a:rPr>
              <a:t> char</a:t>
            </a:r>
            <a:r>
              <a:rPr lang="en-GB" sz="2000" dirty="0" smtClean="0">
                <a:latin typeface="Courier New Bold" panose="02070309020205020404"/>
              </a:rPr>
              <a:t>**) &amp;</a:t>
            </a:r>
            <a:r>
              <a:rPr lang="en-GB" sz="2000" dirty="0" err="1" smtClean="0">
                <a:latin typeface="Courier New Bold" panose="02070309020205020404"/>
              </a:rPr>
              <a:t>KernelSource</a:t>
            </a:r>
            <a:r>
              <a:rPr lang="en-GB" sz="2000" dirty="0" smtClean="0">
                <a:latin typeface="Courier New Bold" panose="02070309020205020404"/>
              </a:rPr>
              <a:t>, NULL, &amp;err);</a:t>
            </a:r>
            <a:endParaRPr lang="en-GB" sz="2000" dirty="0" smtClean="0">
              <a:latin typeface="Courier New Bold" panose="02070309020205020404"/>
            </a:endParaRPr>
          </a:p>
          <a:p>
            <a:pPr marL="457200" lvl="1" indent="0">
              <a:buNone/>
            </a:pPr>
            <a:endParaRPr lang="en-GB" sz="1400" dirty="0">
              <a:latin typeface="Courier New Bold" panose="02070309020205020404"/>
            </a:endParaRPr>
          </a:p>
          <a:p>
            <a:pPr marL="357505" indent="-357505"/>
            <a:r>
              <a:rPr lang="en-GB" sz="2400" dirty="0" smtClean="0">
                <a:solidFill>
                  <a:schemeClr val="accent6"/>
                </a:solidFill>
              </a:rPr>
              <a:t>Compile </a:t>
            </a:r>
            <a:r>
              <a:rPr lang="en-GB" sz="2400" dirty="0" smtClean="0"/>
              <a:t>the program to create a “dynamic library” from which specific kernels can be pulled:</a:t>
            </a:r>
            <a:endParaRPr lang="en-GB" sz="2400" dirty="0" smtClean="0"/>
          </a:p>
          <a:p>
            <a:pPr marL="457200" lvl="1" indent="0">
              <a:buNone/>
            </a:pPr>
            <a:endParaRPr lang="en-GB" sz="2000" dirty="0" smtClean="0">
              <a:latin typeface="Courier New Bold" panose="02070309020205020404"/>
            </a:endParaRPr>
          </a:p>
          <a:p>
            <a:pPr marL="457200" lvl="1" indent="0">
              <a:buNone/>
            </a:pPr>
            <a:r>
              <a:rPr lang="en-GB" sz="2000" dirty="0" smtClean="0">
                <a:latin typeface="Courier New Bold" panose="02070309020205020404"/>
              </a:rPr>
              <a:t>err = </a:t>
            </a:r>
            <a:r>
              <a:rPr lang="en-GB" sz="2000" dirty="0" err="1" smtClean="0">
                <a:solidFill>
                  <a:schemeClr val="tx2">
                    <a:lumMod val="75000"/>
                  </a:schemeClr>
                </a:solidFill>
                <a:latin typeface="Courier New Bold" panose="02070309020205020404"/>
              </a:rPr>
              <a:t>clBuildProgram</a:t>
            </a:r>
            <a:r>
              <a:rPr lang="en-GB" sz="2000" dirty="0" smtClean="0">
                <a:latin typeface="Courier New Bold" panose="02070309020205020404"/>
              </a:rPr>
              <a:t>(program, 0, NULL,NULL,NULL,NULL);</a:t>
            </a:r>
            <a:endParaRPr lang="en-GB" sz="1400"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Error messages</a:t>
            </a:r>
            <a:endParaRPr lang="en-GB" dirty="0"/>
          </a:p>
        </p:txBody>
      </p:sp>
      <p:sp>
        <p:nvSpPr>
          <p:cNvPr id="3" name="Content Placeholder 2"/>
          <p:cNvSpPr>
            <a:spLocks noGrp="1"/>
          </p:cNvSpPr>
          <p:nvPr>
            <p:ph idx="1"/>
          </p:nvPr>
        </p:nvSpPr>
        <p:spPr>
          <a:xfrm>
            <a:off x="179512" y="1196752"/>
            <a:ext cx="8964488" cy="5472608"/>
          </a:xfrm>
        </p:spPr>
        <p:txBody>
          <a:bodyPr>
            <a:noAutofit/>
          </a:bodyPr>
          <a:lstStyle/>
          <a:p>
            <a:pPr marL="357505" indent="-357505"/>
            <a:r>
              <a:rPr lang="en-GB" sz="2400" dirty="0" smtClean="0"/>
              <a:t>Fetch and print </a:t>
            </a:r>
            <a:r>
              <a:rPr lang="en-GB" sz="2400" dirty="0" smtClean="0">
                <a:solidFill>
                  <a:schemeClr val="accent6"/>
                </a:solidFill>
              </a:rPr>
              <a:t>error</a:t>
            </a:r>
            <a:r>
              <a:rPr lang="en-GB" sz="2400" dirty="0" smtClean="0">
                <a:solidFill>
                  <a:schemeClr val="accent2">
                    <a:lumMod val="60000"/>
                    <a:lumOff val="40000"/>
                  </a:schemeClr>
                </a:solidFill>
              </a:rPr>
              <a:t> </a:t>
            </a:r>
            <a:r>
              <a:rPr lang="en-GB" sz="2400" dirty="0" smtClean="0"/>
              <a:t>messages:</a:t>
            </a:r>
            <a:endParaRPr lang="en-GB" sz="2400" dirty="0" smtClean="0"/>
          </a:p>
          <a:p>
            <a:pPr marL="357505" indent="-357505"/>
            <a:endParaRPr lang="en-GB" sz="2400" dirty="0" smtClean="0"/>
          </a:p>
          <a:p>
            <a:pPr marL="457200" lvl="1" indent="0">
              <a:buNone/>
            </a:pPr>
            <a:r>
              <a:rPr lang="en-GB" sz="2000" dirty="0" smtClean="0">
                <a:solidFill>
                  <a:schemeClr val="accent2"/>
                </a:solidFill>
                <a:latin typeface="Courier New Bold" panose="02070309020205020404"/>
              </a:rPr>
              <a:t>if</a:t>
            </a:r>
            <a:r>
              <a:rPr lang="en-GB" sz="2000" dirty="0" smtClean="0">
                <a:latin typeface="Courier New Bold" panose="02070309020205020404"/>
              </a:rPr>
              <a:t> (err != </a:t>
            </a:r>
            <a:r>
              <a:rPr lang="en-GB" sz="2000" dirty="0" smtClean="0">
                <a:solidFill>
                  <a:schemeClr val="accent1"/>
                </a:solidFill>
                <a:latin typeface="Courier New Bold" panose="02070309020205020404"/>
              </a:rPr>
              <a:t>CL_SUCCESS</a:t>
            </a:r>
            <a:r>
              <a:rPr lang="en-GB" sz="2000" dirty="0" smtClean="0">
                <a:latin typeface="Courier New Bold" panose="02070309020205020404"/>
              </a:rPr>
              <a:t>) {</a:t>
            </a:r>
            <a:endParaRPr lang="en-GB" sz="2000" dirty="0" smtClean="0">
              <a:latin typeface="Courier New Bold" panose="02070309020205020404"/>
            </a:endParaRPr>
          </a:p>
          <a:p>
            <a:pPr marL="457200" lvl="1" indent="0">
              <a:buNone/>
            </a:pPr>
            <a:r>
              <a:rPr lang="en-GB" sz="2000" dirty="0" smtClean="0">
                <a:solidFill>
                  <a:schemeClr val="accent2"/>
                </a:solidFill>
                <a:latin typeface="Courier New Bold" panose="02070309020205020404"/>
              </a:rPr>
              <a:t> </a:t>
            </a:r>
            <a:r>
              <a:rPr lang="en-GB" sz="2000" dirty="0" err="1" smtClean="0">
                <a:solidFill>
                  <a:schemeClr val="accent2"/>
                </a:solidFill>
                <a:latin typeface="Courier New Bold" panose="02070309020205020404"/>
              </a:rPr>
              <a:t>size_t</a:t>
            </a:r>
            <a:r>
              <a:rPr lang="en-GB" sz="2000" dirty="0" smtClean="0">
                <a:latin typeface="Courier New Bold" panose="02070309020205020404"/>
              </a:rPr>
              <a:t> </a:t>
            </a:r>
            <a:r>
              <a:rPr lang="en-GB" sz="2000" dirty="0" err="1" smtClean="0">
                <a:latin typeface="Courier New Bold" panose="02070309020205020404"/>
              </a:rPr>
              <a:t>len</a:t>
            </a:r>
            <a:r>
              <a:rPr lang="en-GB" sz="2000" dirty="0" smtClean="0">
                <a:latin typeface="Courier New Bold" panose="02070309020205020404"/>
              </a:rPr>
              <a:t>;</a:t>
            </a:r>
            <a:endParaRPr lang="en-GB" sz="2000" dirty="0" smtClean="0">
              <a:latin typeface="Courier New Bold" panose="02070309020205020404"/>
            </a:endParaRPr>
          </a:p>
          <a:p>
            <a:pPr marL="457200" lvl="1" indent="0">
              <a:buNone/>
            </a:pPr>
            <a:r>
              <a:rPr lang="en-GB" sz="2000" dirty="0">
                <a:solidFill>
                  <a:schemeClr val="accent2"/>
                </a:solidFill>
                <a:latin typeface="Courier New Bold" panose="02070309020205020404"/>
              </a:rPr>
              <a:t> </a:t>
            </a:r>
            <a:r>
              <a:rPr lang="en-GB" sz="2000" dirty="0" smtClean="0">
                <a:solidFill>
                  <a:schemeClr val="accent2"/>
                </a:solidFill>
                <a:latin typeface="Courier New Bold" panose="02070309020205020404"/>
              </a:rPr>
              <a:t>char</a:t>
            </a:r>
            <a:r>
              <a:rPr lang="en-GB" sz="2000" dirty="0" smtClean="0">
                <a:latin typeface="Courier New Bold" panose="02070309020205020404"/>
              </a:rPr>
              <a:t> buffer[2048];</a:t>
            </a:r>
            <a:endParaRPr lang="en-GB" sz="2000" dirty="0" smtClean="0">
              <a:latin typeface="Courier New Bold" panose="02070309020205020404"/>
            </a:endParaRPr>
          </a:p>
          <a:p>
            <a:pPr marL="457200" lvl="1" indent="0">
              <a:buNone/>
            </a:pPr>
            <a:r>
              <a:rPr lang="en-GB" sz="2000" dirty="0" smtClean="0">
                <a:solidFill>
                  <a:schemeClr val="tx2">
                    <a:lumMod val="75000"/>
                  </a:schemeClr>
                </a:solidFill>
                <a:latin typeface="Courier New Bold" panose="02070309020205020404"/>
              </a:rPr>
              <a:t> </a:t>
            </a:r>
            <a:r>
              <a:rPr lang="en-GB" sz="2000" dirty="0" err="1" smtClean="0">
                <a:solidFill>
                  <a:schemeClr val="tx2">
                    <a:lumMod val="75000"/>
                  </a:schemeClr>
                </a:solidFill>
                <a:latin typeface="Courier New Bold" panose="02070309020205020404"/>
              </a:rPr>
              <a:t>clGetProgramBuildInfo</a:t>
            </a:r>
            <a:r>
              <a:rPr lang="en-GB" sz="2000" dirty="0" smtClean="0">
                <a:latin typeface="Courier New Bold" panose="02070309020205020404"/>
              </a:rPr>
              <a:t>(program, </a:t>
            </a:r>
            <a:r>
              <a:rPr lang="en-GB" sz="2000" dirty="0" err="1" smtClean="0">
                <a:latin typeface="Courier New Bold" panose="02070309020205020404"/>
              </a:rPr>
              <a:t>device_id</a:t>
            </a:r>
            <a:r>
              <a:rPr lang="en-GB" sz="2000" dirty="0" smtClean="0">
                <a:latin typeface="Courier New Bold" panose="02070309020205020404"/>
              </a:rPr>
              <a:t>,   </a:t>
            </a:r>
            <a:endParaRPr lang="en-GB" sz="2000" dirty="0" smtClean="0">
              <a:latin typeface="Courier New Bold" panose="02070309020205020404"/>
            </a:endParaRPr>
          </a:p>
          <a:p>
            <a:pPr marL="457200" lvl="1" indent="0">
              <a:buNone/>
            </a:pPr>
            <a:r>
              <a:rPr lang="en-GB" sz="2000" dirty="0">
                <a:solidFill>
                  <a:schemeClr val="accent1"/>
                </a:solidFill>
                <a:latin typeface="Courier New Bold" panose="02070309020205020404"/>
              </a:rPr>
              <a:t> </a:t>
            </a:r>
            <a:r>
              <a:rPr lang="en-GB" sz="2000" dirty="0" smtClean="0">
                <a:solidFill>
                  <a:schemeClr val="accent1"/>
                </a:solidFill>
                <a:latin typeface="Courier New Bold" panose="02070309020205020404"/>
              </a:rPr>
              <a:t> CL_PROGRAM_BUILD_LOG</a:t>
            </a:r>
            <a:r>
              <a:rPr lang="en-GB" sz="2000" dirty="0" smtClean="0">
                <a:latin typeface="Courier New Bold" panose="02070309020205020404"/>
              </a:rPr>
              <a:t>, </a:t>
            </a:r>
            <a:r>
              <a:rPr lang="en-GB" sz="2000" dirty="0" err="1" smtClean="0">
                <a:solidFill>
                  <a:schemeClr val="tx2">
                    <a:lumMod val="75000"/>
                  </a:schemeClr>
                </a:solidFill>
                <a:latin typeface="Courier New Bold" panose="02070309020205020404"/>
              </a:rPr>
              <a:t>sizeof</a:t>
            </a:r>
            <a:r>
              <a:rPr lang="en-GB" sz="2000" dirty="0" smtClean="0">
                <a:latin typeface="Courier New Bold" panose="02070309020205020404"/>
              </a:rPr>
              <a:t>(buffer), buffer, &amp;</a:t>
            </a:r>
            <a:r>
              <a:rPr lang="en-GB" sz="2000" dirty="0" err="1" smtClean="0">
                <a:latin typeface="Courier New Bold" panose="02070309020205020404"/>
              </a:rPr>
              <a:t>len</a:t>
            </a:r>
            <a:r>
              <a:rPr lang="en-GB" sz="2000" dirty="0" smtClean="0">
                <a:latin typeface="Courier New Bold" panose="02070309020205020404"/>
              </a:rPr>
              <a:t>);</a:t>
            </a:r>
            <a:endParaRPr lang="en-GB" sz="2000" dirty="0" smtClean="0">
              <a:latin typeface="Courier New Bold" panose="02070309020205020404"/>
            </a:endParaRPr>
          </a:p>
          <a:p>
            <a:pPr marL="457200" lvl="1" indent="0">
              <a:buNone/>
            </a:pPr>
            <a:r>
              <a:rPr lang="en-GB" sz="2000" dirty="0" smtClean="0">
                <a:solidFill>
                  <a:schemeClr val="tx2">
                    <a:lumMod val="75000"/>
                  </a:schemeClr>
                </a:solidFill>
                <a:latin typeface="Courier New Bold" panose="02070309020205020404"/>
              </a:rPr>
              <a:t> </a:t>
            </a:r>
            <a:r>
              <a:rPr lang="en-GB" sz="2000" dirty="0" err="1" smtClean="0">
                <a:solidFill>
                  <a:schemeClr val="tx2">
                    <a:lumMod val="75000"/>
                  </a:schemeClr>
                </a:solidFill>
                <a:latin typeface="Courier New Bold" panose="02070309020205020404"/>
              </a:rPr>
              <a:t>printf</a:t>
            </a:r>
            <a:r>
              <a:rPr lang="en-GB" sz="2000" dirty="0" smtClean="0">
                <a:latin typeface="Courier New Bold" panose="02070309020205020404"/>
              </a:rPr>
              <a:t>(“%s\n”, buffer);</a:t>
            </a:r>
            <a:endParaRPr lang="en-GB" sz="2000" dirty="0" smtClean="0">
              <a:latin typeface="Courier New Bold" panose="02070309020205020404"/>
            </a:endParaRPr>
          </a:p>
          <a:p>
            <a:pPr marL="457200" lvl="1" indent="0">
              <a:buNone/>
            </a:pPr>
            <a:r>
              <a:rPr lang="en-GB" sz="2000" dirty="0" smtClean="0">
                <a:latin typeface="Courier New Bold" panose="02070309020205020404"/>
              </a:rPr>
              <a:t>}</a:t>
            </a:r>
            <a:endParaRPr lang="en-GB" sz="2000" dirty="0" smtClean="0">
              <a:latin typeface="Courier New Bold" panose="02070309020205020404"/>
            </a:endParaRPr>
          </a:p>
          <a:p>
            <a:pPr marL="457200" lvl="1" indent="0">
              <a:buNone/>
            </a:pPr>
            <a:endParaRPr lang="en-GB" sz="2000" dirty="0">
              <a:latin typeface="Courier New Bold" panose="02070309020205020404"/>
            </a:endParaRPr>
          </a:p>
          <a:p>
            <a:r>
              <a:rPr lang="en-GB" sz="2400" dirty="0"/>
              <a:t>Important to do </a:t>
            </a:r>
            <a:r>
              <a:rPr lang="en-GB" sz="2400" dirty="0" smtClean="0"/>
              <a:t>check all your OpenCL API error messages!</a:t>
            </a:r>
            <a:endParaRPr lang="en-GB" sz="2400" dirty="0" smtClean="0"/>
          </a:p>
          <a:p>
            <a:endParaRPr lang="en-GB" sz="2400" dirty="0" smtClean="0"/>
          </a:p>
          <a:p>
            <a:r>
              <a:rPr lang="en-GB" sz="2400" dirty="0" smtClean="0"/>
              <a:t>Easier in C++ with try/catch (see later)</a:t>
            </a:r>
            <a:endParaRPr lang="en-GB" sz="24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3. Setup Memory Objects</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For vector addition we need 3 memory objects, one </a:t>
            </a:r>
            <a:r>
              <a:rPr lang="en-GB" sz="2400" dirty="0"/>
              <a:t>each for </a:t>
            </a:r>
            <a:r>
              <a:rPr lang="en-GB" sz="2400" dirty="0" smtClean="0"/>
              <a:t>input vectors A and B, and one for the output vector C.</a:t>
            </a:r>
            <a:endParaRPr lang="en-GB" sz="2400" dirty="0" smtClean="0"/>
          </a:p>
          <a:p>
            <a:r>
              <a:rPr lang="en-GB" sz="2400" dirty="0" smtClean="0"/>
              <a:t>Create input vectors and assign values </a:t>
            </a:r>
            <a:r>
              <a:rPr lang="en-GB" sz="2400" dirty="0" smtClean="0">
                <a:solidFill>
                  <a:schemeClr val="accent6"/>
                </a:solidFill>
              </a:rPr>
              <a:t>on the host</a:t>
            </a:r>
            <a:r>
              <a:rPr lang="en-GB" sz="2400" dirty="0" smtClean="0"/>
              <a:t>:</a:t>
            </a:r>
            <a:endParaRPr lang="en-GB" sz="2400" dirty="0" smtClean="0"/>
          </a:p>
          <a:p>
            <a:pPr marL="457200" lvl="1" indent="0">
              <a:buNone/>
            </a:pPr>
            <a:r>
              <a:rPr lang="en-GB" sz="2000" dirty="0" smtClean="0">
                <a:solidFill>
                  <a:schemeClr val="accent2"/>
                </a:solidFill>
                <a:latin typeface="Courier New Bold" panose="02070309020205020404"/>
              </a:rPr>
              <a:t>float</a:t>
            </a:r>
            <a:r>
              <a:rPr lang="en-GB" sz="2000" dirty="0" smtClean="0">
                <a:latin typeface="Courier New Bold" panose="02070309020205020404"/>
              </a:rPr>
              <a:t> </a:t>
            </a:r>
            <a:r>
              <a:rPr lang="en-GB" sz="2000" dirty="0" err="1" smtClean="0">
                <a:latin typeface="Courier New Bold" panose="02070309020205020404"/>
              </a:rPr>
              <a:t>h_a</a:t>
            </a:r>
            <a:r>
              <a:rPr lang="en-GB" sz="2000" dirty="0" smtClean="0">
                <a:latin typeface="Courier New Bold" panose="02070309020205020404"/>
              </a:rPr>
              <a:t>[LENGTH], </a:t>
            </a:r>
            <a:r>
              <a:rPr lang="en-GB" sz="2000" dirty="0" err="1" smtClean="0">
                <a:latin typeface="Courier New Bold" panose="02070309020205020404"/>
              </a:rPr>
              <a:t>h_b</a:t>
            </a:r>
            <a:r>
              <a:rPr lang="en-GB" sz="2000" dirty="0" smtClean="0">
                <a:latin typeface="Courier New Bold" panose="02070309020205020404"/>
              </a:rPr>
              <a:t>[LENGTH], </a:t>
            </a:r>
            <a:r>
              <a:rPr lang="en-GB" sz="2000" dirty="0" err="1" smtClean="0">
                <a:latin typeface="Courier New Bold" panose="02070309020205020404"/>
              </a:rPr>
              <a:t>h_c</a:t>
            </a:r>
            <a:r>
              <a:rPr lang="en-GB" sz="2000" dirty="0" smtClean="0">
                <a:latin typeface="Courier New Bold" panose="02070309020205020404"/>
              </a:rPr>
              <a:t>[LENGTH];</a:t>
            </a:r>
            <a:endParaRPr lang="en-GB" sz="2000" dirty="0" smtClean="0">
              <a:latin typeface="Courier New Bold" panose="02070309020205020404"/>
            </a:endParaRPr>
          </a:p>
          <a:p>
            <a:pPr marL="457200" lvl="1" indent="0">
              <a:buNone/>
            </a:pPr>
            <a:r>
              <a:rPr lang="en-GB" sz="2000" dirty="0" smtClean="0">
                <a:solidFill>
                  <a:schemeClr val="accent2"/>
                </a:solidFill>
                <a:latin typeface="Courier New Bold" panose="02070309020205020404"/>
              </a:rPr>
              <a:t>for</a:t>
            </a:r>
            <a:r>
              <a:rPr lang="en-GB" sz="2000" dirty="0" smtClean="0">
                <a:latin typeface="Courier New Bold" panose="02070309020205020404"/>
              </a:rPr>
              <a:t> (</a:t>
            </a:r>
            <a:r>
              <a:rPr lang="en-GB" sz="2000" dirty="0" err="1" smtClean="0">
                <a:latin typeface="Courier New Bold" panose="02070309020205020404"/>
              </a:rPr>
              <a:t>i</a:t>
            </a:r>
            <a:r>
              <a:rPr lang="en-GB" sz="2000" dirty="0" smtClean="0">
                <a:latin typeface="Courier New Bold" panose="02070309020205020404"/>
              </a:rPr>
              <a:t> = 0; </a:t>
            </a:r>
            <a:r>
              <a:rPr lang="en-GB" sz="2000" dirty="0" err="1" smtClean="0">
                <a:latin typeface="Courier New Bold" panose="02070309020205020404"/>
              </a:rPr>
              <a:t>i</a:t>
            </a:r>
            <a:r>
              <a:rPr lang="en-GB" sz="2000" dirty="0" smtClean="0">
                <a:latin typeface="Courier New Bold" panose="02070309020205020404"/>
              </a:rPr>
              <a:t> &lt; length; </a:t>
            </a:r>
            <a:r>
              <a:rPr lang="en-GB" sz="2000" dirty="0" err="1" smtClean="0">
                <a:latin typeface="Courier New Bold" panose="02070309020205020404"/>
              </a:rPr>
              <a:t>i</a:t>
            </a:r>
            <a:r>
              <a:rPr lang="en-GB" sz="2000" dirty="0" smtClean="0">
                <a:latin typeface="Courier New Bold" panose="02070309020205020404"/>
              </a:rPr>
              <a:t>++) {</a:t>
            </a:r>
            <a:endParaRPr lang="en-GB" sz="2000" dirty="0" smtClean="0">
              <a:latin typeface="Courier New Bold" panose="02070309020205020404"/>
            </a:endParaRPr>
          </a:p>
          <a:p>
            <a:pPr marL="457200" lvl="1" indent="0">
              <a:buNone/>
            </a:pPr>
            <a:r>
              <a:rPr lang="en-GB" sz="2000" dirty="0">
                <a:latin typeface="Courier New Bold" panose="02070309020205020404"/>
              </a:rPr>
              <a:t> </a:t>
            </a:r>
            <a:r>
              <a:rPr lang="en-GB" sz="2000" dirty="0" smtClean="0">
                <a:latin typeface="Courier New Bold" panose="02070309020205020404"/>
              </a:rPr>
              <a:t>   </a:t>
            </a:r>
            <a:r>
              <a:rPr lang="en-GB" sz="2000" dirty="0" err="1" smtClean="0">
                <a:latin typeface="Courier New Bold" panose="02070309020205020404"/>
              </a:rPr>
              <a:t>h_a</a:t>
            </a:r>
            <a:r>
              <a:rPr lang="en-GB" sz="2000" dirty="0" smtClean="0">
                <a:latin typeface="Courier New Bold" panose="02070309020205020404"/>
              </a:rPr>
              <a:t>[</a:t>
            </a:r>
            <a:r>
              <a:rPr lang="en-GB" sz="2000" dirty="0" err="1" smtClean="0">
                <a:latin typeface="Courier New Bold" panose="02070309020205020404"/>
              </a:rPr>
              <a:t>i</a:t>
            </a:r>
            <a:r>
              <a:rPr lang="en-GB" sz="2000" dirty="0" smtClean="0">
                <a:latin typeface="Courier New Bold" panose="02070309020205020404"/>
              </a:rPr>
              <a:t>] = </a:t>
            </a:r>
            <a:r>
              <a:rPr lang="en-GB" sz="2000" dirty="0" smtClean="0">
                <a:solidFill>
                  <a:schemeClr val="tx2">
                    <a:lumMod val="75000"/>
                  </a:schemeClr>
                </a:solidFill>
                <a:latin typeface="Courier New Bold" panose="02070309020205020404"/>
              </a:rPr>
              <a:t>rand</a:t>
            </a:r>
            <a:r>
              <a:rPr lang="en-GB" sz="2000" dirty="0" smtClean="0">
                <a:latin typeface="Courier New Bold" panose="02070309020205020404"/>
              </a:rPr>
              <a:t>() / (</a:t>
            </a:r>
            <a:r>
              <a:rPr lang="en-GB" sz="2000" dirty="0" smtClean="0">
                <a:solidFill>
                  <a:schemeClr val="accent2"/>
                </a:solidFill>
                <a:latin typeface="Courier New Bold" panose="02070309020205020404"/>
              </a:rPr>
              <a:t>float</a:t>
            </a:r>
            <a:r>
              <a:rPr lang="en-GB" sz="2000" dirty="0" smtClean="0">
                <a:latin typeface="Courier New Bold" panose="02070309020205020404"/>
              </a:rPr>
              <a:t>)RAND_MAX;</a:t>
            </a:r>
            <a:endParaRPr lang="en-GB" sz="2000" dirty="0" smtClean="0">
              <a:latin typeface="Courier New Bold" panose="02070309020205020404"/>
            </a:endParaRPr>
          </a:p>
          <a:p>
            <a:pPr marL="457200" lvl="1" indent="0">
              <a:buNone/>
            </a:pPr>
            <a:r>
              <a:rPr lang="en-GB" sz="2000" dirty="0">
                <a:latin typeface="Courier New Bold" panose="02070309020205020404"/>
              </a:rPr>
              <a:t> </a:t>
            </a:r>
            <a:r>
              <a:rPr lang="en-GB" sz="2000" dirty="0" smtClean="0">
                <a:latin typeface="Courier New Bold" panose="02070309020205020404"/>
              </a:rPr>
              <a:t>   </a:t>
            </a:r>
            <a:r>
              <a:rPr lang="en-GB" sz="2000" dirty="0" err="1" smtClean="0">
                <a:latin typeface="Courier New Bold" panose="02070309020205020404"/>
              </a:rPr>
              <a:t>h_b</a:t>
            </a:r>
            <a:r>
              <a:rPr lang="en-GB" sz="2000" dirty="0" smtClean="0">
                <a:latin typeface="Courier New Bold" panose="02070309020205020404"/>
              </a:rPr>
              <a:t>[</a:t>
            </a:r>
            <a:r>
              <a:rPr lang="en-GB" sz="2000" dirty="0" err="1" smtClean="0">
                <a:latin typeface="Courier New Bold" panose="02070309020205020404"/>
              </a:rPr>
              <a:t>i</a:t>
            </a:r>
            <a:r>
              <a:rPr lang="en-GB" sz="2000" dirty="0" smtClean="0">
                <a:latin typeface="Courier New Bold" panose="02070309020205020404"/>
              </a:rPr>
              <a:t>] = </a:t>
            </a:r>
            <a:r>
              <a:rPr lang="en-GB" sz="2000" dirty="0" smtClean="0">
                <a:solidFill>
                  <a:schemeClr val="tx2">
                    <a:lumMod val="75000"/>
                  </a:schemeClr>
                </a:solidFill>
                <a:latin typeface="Courier New Bold" panose="02070309020205020404"/>
              </a:rPr>
              <a:t>rand</a:t>
            </a:r>
            <a:r>
              <a:rPr lang="en-GB" sz="2000" dirty="0" smtClean="0">
                <a:latin typeface="Courier New Bold" panose="02070309020205020404"/>
              </a:rPr>
              <a:t>() / (</a:t>
            </a:r>
            <a:r>
              <a:rPr lang="en-GB" sz="2000" dirty="0" smtClean="0">
                <a:solidFill>
                  <a:schemeClr val="accent2"/>
                </a:solidFill>
                <a:latin typeface="Courier New Bold" panose="02070309020205020404"/>
              </a:rPr>
              <a:t>float</a:t>
            </a:r>
            <a:r>
              <a:rPr lang="en-GB" sz="2000" dirty="0" smtClean="0">
                <a:latin typeface="Courier New Bold" panose="02070309020205020404"/>
              </a:rPr>
              <a:t>)RAND_MAX;</a:t>
            </a:r>
            <a:endParaRPr lang="en-GB" sz="2000" dirty="0" smtClean="0">
              <a:latin typeface="Courier New Bold" panose="02070309020205020404"/>
            </a:endParaRPr>
          </a:p>
          <a:p>
            <a:pPr marL="457200" lvl="1" indent="0">
              <a:buNone/>
            </a:pPr>
            <a:r>
              <a:rPr lang="en-GB" sz="2000" dirty="0">
                <a:latin typeface="Courier New Bold" panose="02070309020205020404"/>
              </a:rPr>
              <a:t>}</a:t>
            </a:r>
            <a:endParaRPr lang="en-GB" sz="2000" dirty="0" smtClean="0">
              <a:latin typeface="Courier New Bold" panose="02070309020205020404"/>
            </a:endParaRPr>
          </a:p>
          <a:p>
            <a:pPr marL="354330" indent="-354330"/>
            <a:r>
              <a:rPr lang="en-GB" sz="2400" dirty="0" smtClean="0"/>
              <a:t>Define </a:t>
            </a:r>
            <a:r>
              <a:rPr lang="en-GB" sz="2400" dirty="0" smtClean="0">
                <a:solidFill>
                  <a:schemeClr val="accent2"/>
                </a:solidFill>
              </a:rPr>
              <a:t>OpenCL </a:t>
            </a:r>
            <a:r>
              <a:rPr lang="en-GB" sz="2400" dirty="0" smtClean="0"/>
              <a:t>memory objects:</a:t>
            </a:r>
            <a:endParaRPr lang="en-GB" sz="2400" dirty="0" smtClean="0"/>
          </a:p>
          <a:p>
            <a:pPr marL="457200" lvl="1" indent="0">
              <a:buNone/>
            </a:pPr>
            <a:r>
              <a:rPr lang="en-GB" sz="2000" dirty="0" err="1" smtClean="0">
                <a:latin typeface="Courier New Bold" panose="02070309020205020404"/>
              </a:rPr>
              <a:t>d_a</a:t>
            </a:r>
            <a:r>
              <a:rPr lang="en-GB" sz="2000" dirty="0" smtClean="0">
                <a:latin typeface="Courier New Bold" panose="02070309020205020404"/>
              </a:rPr>
              <a:t> = </a:t>
            </a:r>
            <a:r>
              <a:rPr lang="en-GB" sz="2000" dirty="0" err="1" smtClean="0">
                <a:solidFill>
                  <a:schemeClr val="tx2">
                    <a:lumMod val="75000"/>
                  </a:schemeClr>
                </a:solidFill>
                <a:latin typeface="Courier New Bold" panose="02070309020205020404"/>
              </a:rPr>
              <a:t>clCreateBuffer</a:t>
            </a:r>
            <a:r>
              <a:rPr lang="en-GB" sz="2000" dirty="0" smtClean="0">
                <a:latin typeface="Courier New Bold" panose="02070309020205020404"/>
              </a:rPr>
              <a:t>(context, CL_MEM_READ_ONLY,</a:t>
            </a:r>
            <a:endParaRPr lang="en-GB" sz="2000" dirty="0" smtClean="0">
              <a:latin typeface="Courier New Bold" panose="02070309020205020404"/>
            </a:endParaRPr>
          </a:p>
          <a:p>
            <a:pPr marL="457200" lvl="1" indent="0">
              <a:buNone/>
            </a:pPr>
            <a:r>
              <a:rPr lang="en-GB" sz="2000" dirty="0" smtClean="0">
                <a:latin typeface="Courier New Bold" panose="02070309020205020404"/>
              </a:rPr>
              <a:t>                   </a:t>
            </a:r>
            <a:r>
              <a:rPr lang="en-GB" sz="2000" dirty="0" err="1" smtClean="0">
                <a:solidFill>
                  <a:schemeClr val="tx2">
                    <a:lumMod val="75000"/>
                  </a:schemeClr>
                </a:solidFill>
                <a:latin typeface="Courier New Bold" panose="02070309020205020404"/>
              </a:rPr>
              <a:t>sizeof</a:t>
            </a:r>
            <a:r>
              <a:rPr lang="en-GB" sz="2000" dirty="0" smtClean="0">
                <a:latin typeface="Courier New Bold" panose="02070309020205020404"/>
              </a:rPr>
              <a:t>(float)*count, NULL, NULL);</a:t>
            </a:r>
            <a:endParaRPr lang="en-GB" sz="2000" dirty="0">
              <a:latin typeface="Courier New Bold" panose="02070309020205020404"/>
            </a:endParaRPr>
          </a:p>
          <a:p>
            <a:pPr marL="457200" lvl="1" indent="0">
              <a:buNone/>
            </a:pPr>
            <a:r>
              <a:rPr lang="en-GB" sz="2000" dirty="0" err="1" smtClean="0">
                <a:latin typeface="Courier New Bold" panose="02070309020205020404"/>
              </a:rPr>
              <a:t>d_b</a:t>
            </a:r>
            <a:r>
              <a:rPr lang="en-GB" sz="2000" dirty="0" smtClean="0">
                <a:latin typeface="Courier New Bold" panose="02070309020205020404"/>
              </a:rPr>
              <a:t> </a:t>
            </a:r>
            <a:r>
              <a:rPr lang="en-GB" sz="2000" dirty="0">
                <a:latin typeface="Courier New Bold" panose="02070309020205020404"/>
              </a:rPr>
              <a:t>= </a:t>
            </a:r>
            <a:r>
              <a:rPr lang="en-GB" sz="2000" dirty="0" err="1">
                <a:solidFill>
                  <a:schemeClr val="tx2">
                    <a:lumMod val="75000"/>
                  </a:schemeClr>
                </a:solidFill>
                <a:latin typeface="Courier New Bold" panose="02070309020205020404"/>
              </a:rPr>
              <a:t>clCreateBuffer</a:t>
            </a:r>
            <a:r>
              <a:rPr lang="en-GB" sz="2000" dirty="0">
                <a:latin typeface="Courier New Bold" panose="02070309020205020404"/>
              </a:rPr>
              <a:t>(context, CL_MEM_READ_ONLY,</a:t>
            </a:r>
            <a:endParaRPr lang="en-GB" sz="2000" dirty="0">
              <a:latin typeface="Courier New Bold" panose="02070309020205020404"/>
            </a:endParaRPr>
          </a:p>
          <a:p>
            <a:pPr marL="457200" lvl="1" indent="0">
              <a:buNone/>
            </a:pPr>
            <a:r>
              <a:rPr lang="en-GB" sz="2000" dirty="0">
                <a:latin typeface="Courier New Bold" panose="02070309020205020404"/>
              </a:rPr>
              <a:t>                   </a:t>
            </a:r>
            <a:r>
              <a:rPr lang="en-GB" sz="2000" dirty="0" err="1" smtClean="0">
                <a:solidFill>
                  <a:schemeClr val="tx2">
                    <a:lumMod val="75000"/>
                  </a:schemeClr>
                </a:solidFill>
                <a:latin typeface="Courier New Bold" panose="02070309020205020404"/>
              </a:rPr>
              <a:t>sizeof</a:t>
            </a:r>
            <a:r>
              <a:rPr lang="en-GB" sz="2000" dirty="0" smtClean="0">
                <a:latin typeface="Courier New Bold" panose="02070309020205020404"/>
              </a:rPr>
              <a:t>(float</a:t>
            </a:r>
            <a:r>
              <a:rPr lang="en-GB" sz="2000" dirty="0">
                <a:latin typeface="Courier New Bold" panose="02070309020205020404"/>
              </a:rPr>
              <a:t>)*count, NULL, NULL</a:t>
            </a:r>
            <a:r>
              <a:rPr lang="en-GB" sz="2000" dirty="0" smtClean="0">
                <a:latin typeface="Courier New Bold" panose="02070309020205020404"/>
              </a:rPr>
              <a:t>);</a:t>
            </a:r>
            <a:endParaRPr lang="en-GB" sz="2000" dirty="0" smtClean="0">
              <a:latin typeface="Courier New Bold" panose="02070309020205020404"/>
            </a:endParaRPr>
          </a:p>
          <a:p>
            <a:pPr marL="457200" lvl="1" indent="0">
              <a:buNone/>
            </a:pPr>
            <a:r>
              <a:rPr lang="en-GB" sz="2000" dirty="0" err="1" smtClean="0">
                <a:latin typeface="Courier New Bold" panose="02070309020205020404"/>
              </a:rPr>
              <a:t>d_c</a:t>
            </a:r>
            <a:r>
              <a:rPr lang="en-GB" sz="2000" dirty="0" smtClean="0">
                <a:latin typeface="Courier New Bold" panose="02070309020205020404"/>
              </a:rPr>
              <a:t> </a:t>
            </a:r>
            <a:r>
              <a:rPr lang="en-GB" sz="2000" dirty="0">
                <a:latin typeface="Courier New Bold" panose="02070309020205020404"/>
              </a:rPr>
              <a:t>= </a:t>
            </a:r>
            <a:r>
              <a:rPr lang="en-GB" sz="2000" dirty="0" err="1">
                <a:solidFill>
                  <a:schemeClr val="tx2">
                    <a:lumMod val="75000"/>
                  </a:schemeClr>
                </a:solidFill>
                <a:latin typeface="Courier New Bold" panose="02070309020205020404"/>
              </a:rPr>
              <a:t>clCreateBuffer</a:t>
            </a:r>
            <a:r>
              <a:rPr lang="en-GB" sz="2000" dirty="0">
                <a:latin typeface="Courier New Bold" panose="02070309020205020404"/>
              </a:rPr>
              <a:t>(context, </a:t>
            </a:r>
            <a:r>
              <a:rPr lang="en-GB" sz="2000" dirty="0" smtClean="0">
                <a:latin typeface="Courier New Bold" panose="02070309020205020404"/>
              </a:rPr>
              <a:t>CL_MEM_WRITE_ONLY</a:t>
            </a:r>
            <a:r>
              <a:rPr lang="en-GB" sz="2000" dirty="0">
                <a:latin typeface="Courier New Bold" panose="02070309020205020404"/>
              </a:rPr>
              <a:t>,</a:t>
            </a:r>
            <a:endParaRPr lang="en-GB" sz="2000" dirty="0">
              <a:latin typeface="Courier New Bold" panose="02070309020205020404"/>
            </a:endParaRPr>
          </a:p>
          <a:p>
            <a:pPr marL="457200" lvl="1" indent="0">
              <a:buNone/>
            </a:pPr>
            <a:r>
              <a:rPr lang="en-GB" sz="2000" dirty="0">
                <a:latin typeface="Courier New Bold" panose="02070309020205020404"/>
              </a:rPr>
              <a:t>                   </a:t>
            </a:r>
            <a:r>
              <a:rPr lang="en-GB" sz="2000" dirty="0" err="1" smtClean="0">
                <a:solidFill>
                  <a:schemeClr val="tx2">
                    <a:lumMod val="75000"/>
                  </a:schemeClr>
                </a:solidFill>
                <a:latin typeface="Courier New Bold" panose="02070309020205020404"/>
              </a:rPr>
              <a:t>sizeof</a:t>
            </a:r>
            <a:r>
              <a:rPr lang="en-GB" sz="2000" dirty="0" smtClean="0">
                <a:latin typeface="Courier New Bold" panose="02070309020205020404"/>
              </a:rPr>
              <a:t>(float</a:t>
            </a:r>
            <a:r>
              <a:rPr lang="en-GB" sz="2000" dirty="0">
                <a:latin typeface="Courier New Bold" panose="02070309020205020404"/>
              </a:rPr>
              <a:t>)*count, NULL, NULL);</a:t>
            </a:r>
            <a:endParaRPr lang="en-GB" sz="1400" dirty="0">
              <a:latin typeface="Courier New Bold" panose="02070309020205020404"/>
            </a:endParaRPr>
          </a:p>
          <a:p>
            <a:pPr marL="457200" lvl="1" indent="0">
              <a:buNone/>
            </a:pPr>
            <a:endParaRPr lang="en-GB" sz="1400" dirty="0" smtClean="0">
              <a:solidFill>
                <a:prstClr val="white"/>
              </a:solidFill>
              <a:latin typeface="Letter Gothic Std"/>
            </a:endParaRPr>
          </a:p>
          <a:p>
            <a:pPr marL="457200" lvl="1" indent="0">
              <a:buNone/>
            </a:pPr>
            <a:endParaRPr lang="en-GB" sz="1400" dirty="0">
              <a:latin typeface="Letter Gothic Std"/>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do we put in device memory?</a:t>
            </a:r>
            <a:endParaRPr lang="en-GB" dirty="0"/>
          </a:p>
        </p:txBody>
      </p:sp>
      <p:sp>
        <p:nvSpPr>
          <p:cNvPr id="3" name="Content Placeholder 2"/>
          <p:cNvSpPr>
            <a:spLocks noGrp="1"/>
          </p:cNvSpPr>
          <p:nvPr>
            <p:ph idx="1"/>
          </p:nvPr>
        </p:nvSpPr>
        <p:spPr>
          <a:xfrm>
            <a:off x="457200" y="1484784"/>
            <a:ext cx="8229600" cy="4752528"/>
          </a:xfrm>
        </p:spPr>
        <p:txBody>
          <a:bodyPr>
            <a:normAutofit fontScale="77500" lnSpcReduction="20000"/>
          </a:bodyPr>
          <a:lstStyle/>
          <a:p>
            <a:pPr marL="0" indent="0">
              <a:buNone/>
            </a:pPr>
            <a:r>
              <a:rPr lang="en-GB" dirty="0"/>
              <a:t>Memory Objects: </a:t>
            </a:r>
            <a:endParaRPr lang="en-GB" dirty="0"/>
          </a:p>
          <a:p>
            <a:r>
              <a:rPr lang="en-GB" dirty="0"/>
              <a:t>A handle to a reference-counted region of </a:t>
            </a:r>
            <a:r>
              <a:rPr lang="en-GB" dirty="0" smtClean="0">
                <a:solidFill>
                  <a:schemeClr val="accent2"/>
                </a:solidFill>
              </a:rPr>
              <a:t>global </a:t>
            </a:r>
            <a:r>
              <a:rPr lang="en-GB" dirty="0" smtClean="0"/>
              <a:t>memory.</a:t>
            </a:r>
            <a:endParaRPr lang="en-GB" dirty="0" smtClean="0"/>
          </a:p>
          <a:p>
            <a:pPr lvl="1"/>
            <a:endParaRPr lang="en-GB" dirty="0"/>
          </a:p>
          <a:p>
            <a:pPr marL="0" indent="0">
              <a:buNone/>
            </a:pPr>
            <a:r>
              <a:rPr lang="en-GB" dirty="0"/>
              <a:t>There are two kinds of memory </a:t>
            </a:r>
            <a:r>
              <a:rPr lang="en-GB" dirty="0" smtClean="0"/>
              <a:t>object</a:t>
            </a:r>
            <a:endParaRPr lang="en-GB" dirty="0"/>
          </a:p>
          <a:p>
            <a:r>
              <a:rPr lang="en-GB" b="1" i="1" dirty="0">
                <a:solidFill>
                  <a:schemeClr val="accent2"/>
                </a:solidFill>
              </a:rPr>
              <a:t>Buffer</a:t>
            </a:r>
            <a:r>
              <a:rPr lang="en-GB" dirty="0">
                <a:solidFill>
                  <a:schemeClr val="accent2"/>
                </a:solidFill>
              </a:rPr>
              <a:t> </a:t>
            </a:r>
            <a:r>
              <a:rPr lang="en-GB" dirty="0" smtClean="0"/>
              <a:t>object</a:t>
            </a:r>
            <a:r>
              <a:rPr lang="en-GB" dirty="0"/>
              <a:t>: </a:t>
            </a:r>
            <a:endParaRPr lang="en-GB" dirty="0"/>
          </a:p>
          <a:p>
            <a:pPr lvl="1"/>
            <a:r>
              <a:rPr lang="en-GB" dirty="0"/>
              <a:t>Defines a linear collection of </a:t>
            </a:r>
            <a:r>
              <a:rPr lang="en-GB" dirty="0" smtClean="0"/>
              <a:t>bytes (“</a:t>
            </a:r>
            <a:r>
              <a:rPr lang="en-GB" i="1" dirty="0" smtClean="0"/>
              <a:t>just a C array”</a:t>
            </a:r>
            <a:r>
              <a:rPr lang="en-GB" dirty="0" smtClean="0"/>
              <a:t>).</a:t>
            </a:r>
            <a:endParaRPr lang="en-GB" dirty="0"/>
          </a:p>
          <a:p>
            <a:pPr lvl="1"/>
            <a:r>
              <a:rPr lang="en-GB" dirty="0"/>
              <a:t>The contents of buffer objects are fully exposed within kernels and can be accessed using pointers</a:t>
            </a:r>
            <a:endParaRPr lang="en-GB" dirty="0"/>
          </a:p>
          <a:p>
            <a:r>
              <a:rPr lang="en-GB" b="1" i="1" dirty="0">
                <a:solidFill>
                  <a:schemeClr val="accent2"/>
                </a:solidFill>
              </a:rPr>
              <a:t>Image</a:t>
            </a:r>
            <a:r>
              <a:rPr lang="en-GB" dirty="0">
                <a:solidFill>
                  <a:schemeClr val="accent2"/>
                </a:solidFill>
              </a:rPr>
              <a:t> </a:t>
            </a:r>
            <a:r>
              <a:rPr lang="en-GB" dirty="0" smtClean="0"/>
              <a:t>object</a:t>
            </a:r>
            <a:r>
              <a:rPr lang="en-GB" dirty="0"/>
              <a:t>: </a:t>
            </a:r>
            <a:endParaRPr lang="en-GB" dirty="0"/>
          </a:p>
          <a:p>
            <a:pPr lvl="1"/>
            <a:r>
              <a:rPr lang="en-GB" dirty="0"/>
              <a:t>Defines a two- or three-dimensional region of memory.</a:t>
            </a:r>
            <a:endParaRPr lang="en-GB" dirty="0"/>
          </a:p>
          <a:p>
            <a:pPr lvl="1"/>
            <a:r>
              <a:rPr lang="en-GB" dirty="0"/>
              <a:t>Image data can </a:t>
            </a:r>
            <a:r>
              <a:rPr lang="en-GB" dirty="0">
                <a:solidFill>
                  <a:schemeClr val="accent2"/>
                </a:solidFill>
              </a:rPr>
              <a:t>only </a:t>
            </a:r>
            <a:r>
              <a:rPr lang="en-GB" dirty="0"/>
              <a:t>be accessed with read and write functions, i.e. these are opaque data structures.  The read functions use a sampler.</a:t>
            </a:r>
            <a:endParaRPr lang="en-GB" dirty="0"/>
          </a:p>
          <a:p>
            <a:endParaRPr lang="en-GB" dirty="0"/>
          </a:p>
          <a:p>
            <a:endParaRPr lang="en-GB" dirty="0"/>
          </a:p>
          <a:p>
            <a:endParaRPr lang="en-GB" dirty="0"/>
          </a:p>
        </p:txBody>
      </p:sp>
      <p:sp>
        <p:nvSpPr>
          <p:cNvPr id="4" name="TextBox 3"/>
          <p:cNvSpPr txBox="1"/>
          <p:nvPr/>
        </p:nvSpPr>
        <p:spPr>
          <a:xfrm>
            <a:off x="3923928" y="6300608"/>
            <a:ext cx="5199450" cy="584776"/>
          </a:xfrm>
          <a:prstGeom prst="rect">
            <a:avLst/>
          </a:prstGeom>
          <a:noFill/>
        </p:spPr>
        <p:txBody>
          <a:bodyPr wrap="square" rtlCol="0">
            <a:spAutoFit/>
          </a:bodyPr>
          <a:lstStyle/>
          <a:p>
            <a:r>
              <a:rPr lang="en-GB" sz="1600" dirty="0" smtClean="0">
                <a:solidFill>
                  <a:schemeClr val="accent1"/>
                </a:solidFill>
              </a:rPr>
              <a:t>Used when interfacing with a graphics API such as OpenGL.  We won’t use image objects in this tutorial.</a:t>
            </a:r>
            <a:endParaRPr lang="en-GB" sz="1600" dirty="0" smtClean="0">
              <a:solidFill>
                <a:schemeClr val="accent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Some notes on setting up </a:t>
            </a:r>
            <a:r>
              <a:rPr lang="en-GB" dirty="0" err="1" smtClean="0"/>
              <a:t>OpenCL</a:t>
            </a:r>
            <a:endParaRPr lang="en-GB" dirty="0"/>
          </a:p>
        </p:txBody>
      </p:sp>
      <p:sp>
        <p:nvSpPr>
          <p:cNvPr id="5" name="Content Placeholder 4"/>
          <p:cNvSpPr>
            <a:spLocks noGrp="1"/>
          </p:cNvSpPr>
          <p:nvPr>
            <p:ph idx="1"/>
          </p:nvPr>
        </p:nvSpPr>
        <p:spPr>
          <a:xfrm>
            <a:off x="179512" y="1600200"/>
            <a:ext cx="8856984" cy="4853136"/>
          </a:xfrm>
        </p:spPr>
        <p:txBody>
          <a:bodyPr>
            <a:normAutofit/>
          </a:bodyPr>
          <a:lstStyle/>
          <a:p>
            <a:r>
              <a:rPr lang="en-GB" dirty="0" smtClean="0"/>
              <a:t>We will provide some instructions for setting up </a:t>
            </a:r>
            <a:r>
              <a:rPr lang="en-GB" dirty="0" err="1" smtClean="0"/>
              <a:t>OpenCL</a:t>
            </a:r>
            <a:r>
              <a:rPr lang="en-GB" dirty="0" smtClean="0"/>
              <a:t> on your machine for a variety of major platforms and device types</a:t>
            </a:r>
            <a:endParaRPr lang="en-GB" dirty="0" smtClean="0"/>
          </a:p>
          <a:p>
            <a:pPr lvl="1"/>
            <a:r>
              <a:rPr lang="en-GB" dirty="0" smtClean="0"/>
              <a:t>AMD CPU, GPU and APU</a:t>
            </a:r>
            <a:endParaRPr lang="en-GB" dirty="0" smtClean="0"/>
          </a:p>
          <a:p>
            <a:pPr lvl="1"/>
            <a:r>
              <a:rPr lang="en-GB" dirty="0" smtClean="0"/>
              <a:t>Intel CPU</a:t>
            </a:r>
            <a:endParaRPr lang="en-GB" dirty="0" smtClean="0"/>
          </a:p>
          <a:p>
            <a:pPr lvl="1"/>
            <a:r>
              <a:rPr lang="en-GB" dirty="0" smtClean="0"/>
              <a:t>NVIDIA GPU</a:t>
            </a:r>
            <a:endParaRPr lang="en-GB" dirty="0" smtClean="0"/>
          </a:p>
          <a:p>
            <a:r>
              <a:rPr lang="en-GB" dirty="0" smtClean="0"/>
              <a:t>We assume you are running 64-bit </a:t>
            </a:r>
            <a:r>
              <a:rPr lang="en-GB" dirty="0" err="1" smtClean="0"/>
              <a:t>Ubuntu</a:t>
            </a:r>
            <a:r>
              <a:rPr lang="en-GB" dirty="0" smtClean="0"/>
              <a:t> 12.04 LTS</a:t>
            </a:r>
            <a:endParaRPr lang="en-GB"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a:bodyPr>
          <a:lstStyle/>
          <a:p>
            <a:r>
              <a:rPr lang="en-GB" sz="2800" dirty="0" smtClean="0"/>
              <a:t>Buffers are declared on the host as type: </a:t>
            </a:r>
            <a:r>
              <a:rPr lang="en-GB" sz="2400" dirty="0" err="1" smtClean="0">
                <a:solidFill>
                  <a:schemeClr val="accent1"/>
                </a:solidFill>
                <a:latin typeface="Courier New Bold" panose="02070309020205020404"/>
              </a:rPr>
              <a:t>cl_mem</a:t>
            </a:r>
            <a:endParaRPr lang="en-GB" sz="2400" dirty="0" smtClean="0">
              <a:solidFill>
                <a:schemeClr val="accent1"/>
              </a:solidFill>
              <a:latin typeface="Courier New Bold" panose="02070309020205020404"/>
            </a:endParaRPr>
          </a:p>
          <a:p>
            <a:endParaRPr lang="en-GB" sz="2400" dirty="0" smtClean="0">
              <a:latin typeface="Letter Gothic Std"/>
            </a:endParaRPr>
          </a:p>
          <a:p>
            <a:pPr marL="352425"/>
            <a:r>
              <a:rPr lang="en-GB" sz="2800" dirty="0" smtClean="0"/>
              <a:t>Arrays in host memory hold your original host-side data:</a:t>
            </a:r>
            <a:endParaRPr lang="en-GB" sz="2800" dirty="0" smtClean="0"/>
          </a:p>
          <a:p>
            <a:pPr marL="619125" lvl="1" indent="0">
              <a:buNone/>
            </a:pPr>
            <a:r>
              <a:rPr lang="en-GB" sz="2400" dirty="0">
                <a:solidFill>
                  <a:schemeClr val="accent2"/>
                </a:solidFill>
                <a:latin typeface="Courier New Bold" panose="02070309020205020404"/>
              </a:rPr>
              <a:t>f</a:t>
            </a:r>
            <a:r>
              <a:rPr lang="en-GB" sz="2400" dirty="0" smtClean="0">
                <a:solidFill>
                  <a:schemeClr val="accent2"/>
                </a:solidFill>
                <a:latin typeface="Courier New Bold" panose="02070309020205020404"/>
              </a:rPr>
              <a:t>loat</a:t>
            </a:r>
            <a:r>
              <a:rPr lang="en-GB" sz="2400" dirty="0" smtClean="0">
                <a:latin typeface="Courier New Bold" panose="02070309020205020404"/>
              </a:rPr>
              <a:t> </a:t>
            </a:r>
            <a:r>
              <a:rPr lang="en-GB" sz="2400" dirty="0" err="1" smtClean="0">
                <a:latin typeface="Courier New Bold" panose="02070309020205020404"/>
              </a:rPr>
              <a:t>h_a</a:t>
            </a:r>
            <a:r>
              <a:rPr lang="en-GB" sz="2400" dirty="0" smtClean="0">
                <a:latin typeface="Courier New Bold" panose="02070309020205020404"/>
              </a:rPr>
              <a:t>[LENGTH], </a:t>
            </a:r>
            <a:r>
              <a:rPr lang="en-GB" sz="2400" dirty="0" err="1" smtClean="0">
                <a:latin typeface="Courier New Bold" panose="02070309020205020404"/>
              </a:rPr>
              <a:t>h_b</a:t>
            </a:r>
            <a:r>
              <a:rPr lang="en-GB" sz="2400" dirty="0" smtClean="0">
                <a:latin typeface="Courier New Bold" panose="02070309020205020404"/>
              </a:rPr>
              <a:t>[LENGTH];</a:t>
            </a:r>
            <a:endParaRPr lang="en-GB" sz="2400" dirty="0" smtClean="0">
              <a:latin typeface="Courier New Bold" panose="02070309020205020404"/>
            </a:endParaRPr>
          </a:p>
          <a:p>
            <a:pPr marL="357505" indent="-357505"/>
            <a:endParaRPr lang="en-GB" sz="2800" dirty="0" smtClean="0"/>
          </a:p>
          <a:p>
            <a:pPr marL="357505" indent="-357505"/>
            <a:r>
              <a:rPr lang="en-GB" sz="2800" dirty="0" smtClean="0"/>
              <a:t>Create the </a:t>
            </a:r>
            <a:r>
              <a:rPr lang="en-GB" sz="2800" dirty="0" smtClean="0">
                <a:solidFill>
                  <a:schemeClr val="accent3"/>
                </a:solidFill>
              </a:rPr>
              <a:t>buffer</a:t>
            </a:r>
            <a:r>
              <a:rPr lang="en-GB" sz="2800" dirty="0" smtClean="0"/>
              <a:t> (</a:t>
            </a:r>
            <a:r>
              <a:rPr lang="en-GB" sz="2800" dirty="0" err="1" smtClean="0"/>
              <a:t>d_a</a:t>
            </a:r>
            <a:r>
              <a:rPr lang="en-GB" sz="2800" dirty="0" smtClean="0"/>
              <a:t>), assign </a:t>
            </a:r>
            <a:r>
              <a:rPr lang="en-GB" sz="2800" dirty="0" err="1" smtClean="0"/>
              <a:t>sizeof</a:t>
            </a:r>
            <a:r>
              <a:rPr lang="en-GB" sz="2800" dirty="0" smtClean="0"/>
              <a:t>(float)*count bytes from “</a:t>
            </a:r>
            <a:r>
              <a:rPr lang="en-GB" sz="2800" dirty="0" err="1" smtClean="0"/>
              <a:t>h_a</a:t>
            </a:r>
            <a:r>
              <a:rPr lang="en-GB" sz="2800" dirty="0" smtClean="0"/>
              <a:t>” to the buffer and copy it into device memory:</a:t>
            </a:r>
            <a:endParaRPr lang="en-GB" sz="2800" dirty="0" smtClean="0"/>
          </a:p>
          <a:p>
            <a:pPr marL="619125" lvl="1" indent="0">
              <a:buNone/>
            </a:pPr>
            <a:r>
              <a:rPr lang="en-GB" sz="2400" dirty="0" err="1" smtClean="0">
                <a:solidFill>
                  <a:schemeClr val="accent1"/>
                </a:solidFill>
                <a:latin typeface="Courier New Bold" panose="02070309020205020404"/>
              </a:rPr>
              <a:t>cl_mem</a:t>
            </a:r>
            <a:r>
              <a:rPr lang="en-GB" sz="2400" dirty="0" smtClean="0">
                <a:solidFill>
                  <a:schemeClr val="accent3"/>
                </a:solidFill>
                <a:latin typeface="Courier New Bold" panose="02070309020205020404"/>
              </a:rPr>
              <a:t> </a:t>
            </a:r>
            <a:r>
              <a:rPr lang="en-GB" sz="2400" dirty="0" err="1" smtClean="0">
                <a:latin typeface="Courier New Bold" panose="02070309020205020404"/>
              </a:rPr>
              <a:t>d_a</a:t>
            </a:r>
            <a:r>
              <a:rPr lang="en-GB" sz="2400" dirty="0" smtClean="0">
                <a:latin typeface="Courier New Bold" panose="02070309020205020404"/>
              </a:rPr>
              <a:t> = </a:t>
            </a:r>
            <a:r>
              <a:rPr lang="en-GB" sz="2400" dirty="0" err="1" smtClean="0">
                <a:solidFill>
                  <a:schemeClr val="tx2">
                    <a:lumMod val="75000"/>
                  </a:schemeClr>
                </a:solidFill>
                <a:latin typeface="Courier New Bold" panose="02070309020205020404"/>
              </a:rPr>
              <a:t>clCreateBuffer</a:t>
            </a:r>
            <a:r>
              <a:rPr lang="en-GB" sz="2400" dirty="0" smtClean="0">
                <a:latin typeface="Courier New Bold" panose="02070309020205020404"/>
              </a:rPr>
              <a:t>(context,</a:t>
            </a:r>
            <a:endParaRPr lang="en-GB" sz="2400" dirty="0" smtClean="0">
              <a:latin typeface="Courier New Bold" panose="02070309020205020404"/>
            </a:endParaRPr>
          </a:p>
          <a:p>
            <a:pPr marL="457200" lvl="1" indent="0">
              <a:buNone/>
            </a:pPr>
            <a:r>
              <a:rPr lang="en-GB" sz="2400" dirty="0">
                <a:solidFill>
                  <a:schemeClr val="accent1"/>
                </a:solidFill>
                <a:latin typeface="Courier New Bold" panose="02070309020205020404"/>
              </a:rPr>
              <a:t> </a:t>
            </a:r>
            <a:r>
              <a:rPr lang="en-GB" sz="2400" dirty="0" smtClean="0">
                <a:solidFill>
                  <a:schemeClr val="accent1"/>
                </a:solidFill>
                <a:latin typeface="Courier New Bold" panose="02070309020205020404"/>
              </a:rPr>
              <a:t>   CL_MEM_READ_ONLY | CL_MEM_COPY_HOST_PTR</a:t>
            </a:r>
            <a:r>
              <a:rPr lang="en-GB" sz="2400" dirty="0" smtClean="0">
                <a:latin typeface="Courier New Bold" panose="02070309020205020404"/>
              </a:rPr>
              <a:t>,</a:t>
            </a:r>
            <a:endParaRPr lang="en-GB" sz="2400" dirty="0" smtClean="0">
              <a:latin typeface="Courier New Bold" panose="02070309020205020404"/>
            </a:endParaRPr>
          </a:p>
          <a:p>
            <a:pPr marL="457200" lvl="1" indent="0">
              <a:buNone/>
            </a:pPr>
            <a:r>
              <a:rPr lang="en-GB" sz="2400" dirty="0" smtClean="0">
                <a:solidFill>
                  <a:schemeClr val="tx2">
                    <a:lumMod val="75000"/>
                  </a:schemeClr>
                </a:solidFill>
                <a:latin typeface="Courier New Bold" panose="02070309020205020404"/>
              </a:rPr>
              <a:t>     </a:t>
            </a:r>
            <a:r>
              <a:rPr lang="en-GB" sz="2400" dirty="0" err="1" smtClean="0">
                <a:solidFill>
                  <a:schemeClr val="tx2">
                    <a:lumMod val="75000"/>
                  </a:schemeClr>
                </a:solidFill>
                <a:latin typeface="Courier New Bold" panose="02070309020205020404"/>
              </a:rPr>
              <a:t>sizeof</a:t>
            </a:r>
            <a:r>
              <a:rPr lang="en-GB" sz="2400" dirty="0">
                <a:latin typeface="Courier New Bold" panose="02070309020205020404"/>
              </a:rPr>
              <a:t>(</a:t>
            </a:r>
            <a:r>
              <a:rPr lang="en-GB" sz="2400" dirty="0">
                <a:solidFill>
                  <a:schemeClr val="accent2"/>
                </a:solidFill>
                <a:latin typeface="Courier New Bold" panose="02070309020205020404"/>
              </a:rPr>
              <a:t>float</a:t>
            </a:r>
            <a:r>
              <a:rPr lang="en-GB" sz="2400" dirty="0">
                <a:latin typeface="Courier New Bold" panose="02070309020205020404"/>
              </a:rPr>
              <a:t>)*count, </a:t>
            </a:r>
            <a:r>
              <a:rPr lang="en-GB" sz="2400" dirty="0" err="1" smtClean="0">
                <a:latin typeface="Courier New Bold" panose="02070309020205020404"/>
              </a:rPr>
              <a:t>h_a</a:t>
            </a:r>
            <a:r>
              <a:rPr lang="en-GB" sz="2400" dirty="0" smtClean="0">
                <a:latin typeface="Courier New Bold" panose="02070309020205020404"/>
              </a:rPr>
              <a:t>, </a:t>
            </a:r>
            <a:r>
              <a:rPr lang="en-GB" sz="2400" dirty="0">
                <a:latin typeface="Courier New Bold" panose="02070309020205020404"/>
              </a:rPr>
              <a:t>NULL)</a:t>
            </a:r>
            <a:r>
              <a:rPr lang="en-GB" sz="2400" dirty="0" smtClean="0">
                <a:latin typeface="Courier New Bold" panose="02070309020205020404"/>
              </a:rPr>
              <a:t>;</a:t>
            </a:r>
            <a:endParaRPr lang="en-GB" sz="2000" dirty="0" smtClean="0">
              <a:solidFill>
                <a:prstClr val="white"/>
              </a:solidFill>
              <a:latin typeface="Courier New Bold" panose="02070309020205020404"/>
            </a:endParaRPr>
          </a:p>
          <a:p>
            <a:pPr marL="457200" lvl="1" indent="0">
              <a:buNone/>
            </a:pPr>
            <a:endParaRPr lang="en-GB" sz="1600" dirty="0">
              <a:latin typeface="Letter Gothic Std"/>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Conventions for naming buffers</a:t>
            </a:r>
            <a:endParaRPr lang="en-GB" dirty="0"/>
          </a:p>
        </p:txBody>
      </p:sp>
      <p:sp>
        <p:nvSpPr>
          <p:cNvPr id="3" name="Content Placeholder 2"/>
          <p:cNvSpPr>
            <a:spLocks noGrp="1"/>
          </p:cNvSpPr>
          <p:nvPr>
            <p:ph idx="1"/>
          </p:nvPr>
        </p:nvSpPr>
        <p:spPr/>
        <p:txBody>
          <a:bodyPr/>
          <a:lstStyle/>
          <a:p>
            <a:r>
              <a:rPr lang="en-GB" dirty="0" smtClean="0"/>
              <a:t>It can get confusing about whether a host variable is just a regular C array or an OpenCL buffer</a:t>
            </a:r>
            <a:endParaRPr lang="en-GB" dirty="0" smtClean="0"/>
          </a:p>
          <a:p>
            <a:endParaRPr lang="en-GB" dirty="0"/>
          </a:p>
          <a:p>
            <a:r>
              <a:rPr lang="en-GB" dirty="0" smtClean="0"/>
              <a:t>A useful convention is to prefix the names of your regular </a:t>
            </a:r>
            <a:r>
              <a:rPr lang="en-GB" b="1" dirty="0" smtClean="0">
                <a:solidFill>
                  <a:srgbClr val="F79646"/>
                </a:solidFill>
              </a:rPr>
              <a:t>h</a:t>
            </a:r>
            <a:r>
              <a:rPr lang="en-GB" dirty="0" smtClean="0"/>
              <a:t>ost C arrays with “</a:t>
            </a:r>
            <a:r>
              <a:rPr lang="en-GB" b="1" dirty="0" smtClean="0">
                <a:solidFill>
                  <a:schemeClr val="accent6"/>
                </a:solidFill>
              </a:rPr>
              <a:t>h_</a:t>
            </a:r>
            <a:r>
              <a:rPr lang="en-GB" dirty="0" smtClean="0"/>
              <a:t>” and your OpenCL buffers which will live on the </a:t>
            </a:r>
            <a:r>
              <a:rPr lang="en-GB" b="1" dirty="0" smtClean="0">
                <a:solidFill>
                  <a:srgbClr val="F79646"/>
                </a:solidFill>
              </a:rPr>
              <a:t>d</a:t>
            </a:r>
            <a:r>
              <a:rPr lang="en-GB" dirty="0" smtClean="0"/>
              <a:t>evice with “</a:t>
            </a:r>
            <a:r>
              <a:rPr lang="en-GB" b="1" dirty="0" smtClean="0">
                <a:solidFill>
                  <a:srgbClr val="F79646"/>
                </a:solidFill>
              </a:rPr>
              <a:t>d_</a:t>
            </a:r>
            <a:r>
              <a:rPr lang="en-GB" dirty="0" smtClean="0"/>
              <a:t>”</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505" indent="-357505"/>
            <a:endParaRPr lang="en-GB" sz="2800" dirty="0" smtClean="0"/>
          </a:p>
          <a:p>
            <a:pPr marL="357505" indent="-357505"/>
            <a:r>
              <a:rPr lang="en-GB" sz="2800" dirty="0" smtClean="0"/>
              <a:t>Other common </a:t>
            </a:r>
            <a:r>
              <a:rPr lang="en-GB" sz="2800" dirty="0" smtClean="0">
                <a:solidFill>
                  <a:schemeClr val="accent2"/>
                </a:solidFill>
              </a:rPr>
              <a:t>memory flags </a:t>
            </a:r>
            <a:r>
              <a:rPr lang="en-GB" sz="2800" dirty="0" smtClean="0"/>
              <a:t>include:</a:t>
            </a:r>
            <a:endParaRPr lang="en-GB" sz="2800" dirty="0"/>
          </a:p>
          <a:p>
            <a:pPr marL="619125" lvl="1" indent="0">
              <a:buNone/>
            </a:pPr>
            <a:r>
              <a:rPr lang="en-GB" sz="2400" dirty="0" smtClean="0">
                <a:solidFill>
                  <a:schemeClr val="accent1"/>
                </a:solidFill>
                <a:latin typeface="Courier New Bold" panose="02070309020205020404"/>
              </a:rPr>
              <a:t>CL_MEM_WRITE_ONLY, CL_MEM_READ_WRITE</a:t>
            </a:r>
            <a:endParaRPr lang="en-GB" sz="2400" dirty="0" smtClean="0">
              <a:solidFill>
                <a:schemeClr val="accent1"/>
              </a:solidFill>
              <a:latin typeface="Courier New Bold" panose="02070309020205020404"/>
            </a:endParaRPr>
          </a:p>
          <a:p>
            <a:pPr marL="619125" lvl="1" indent="0">
              <a:buNone/>
            </a:pPr>
            <a:endParaRPr lang="en-GB" sz="1600" dirty="0" smtClean="0">
              <a:solidFill>
                <a:schemeClr val="accent1"/>
              </a:solidFill>
              <a:latin typeface="Letter Gothic Std"/>
            </a:endParaRPr>
          </a:p>
          <a:p>
            <a:pPr marL="357505" lvl="1" indent="-357505">
              <a:buFont typeface="Arial" panose="020B0604020202020204" pitchFamily="34" charset="0"/>
              <a:buChar char="•"/>
            </a:pPr>
            <a:r>
              <a:rPr lang="en-GB" dirty="0"/>
              <a:t>These are from the point of view of the </a:t>
            </a:r>
            <a:r>
              <a:rPr lang="en-GB" b="1" u="sng" dirty="0"/>
              <a:t>device</a:t>
            </a:r>
            <a:endParaRPr lang="en-GB" b="1" u="sng" dirty="0"/>
          </a:p>
          <a:p>
            <a:pPr marL="357505" indent="-357505"/>
            <a:endParaRPr lang="en-GB" sz="2800" dirty="0" smtClean="0"/>
          </a:p>
          <a:p>
            <a:pPr marL="357505" indent="-357505"/>
            <a:r>
              <a:rPr lang="en-GB" sz="2800" dirty="0" smtClean="0"/>
              <a:t>Submit command to copy the buffer back to host memory at “</a:t>
            </a:r>
            <a:r>
              <a:rPr lang="en-GB" sz="2800" dirty="0" err="1" smtClean="0"/>
              <a:t>h_c</a:t>
            </a:r>
            <a:r>
              <a:rPr lang="en-GB" sz="2800" dirty="0" smtClean="0"/>
              <a:t>”:</a:t>
            </a:r>
            <a:endParaRPr lang="en-GB" sz="2800" dirty="0" smtClean="0"/>
          </a:p>
          <a:p>
            <a:pPr marL="757555" lvl="1" indent="-357505"/>
            <a:r>
              <a:rPr lang="en-GB" sz="2400" dirty="0" smtClean="0">
                <a:solidFill>
                  <a:schemeClr val="accent1"/>
                </a:solidFill>
              </a:rPr>
              <a:t>CL_TRUE</a:t>
            </a:r>
            <a:r>
              <a:rPr lang="en-GB" sz="2400" dirty="0" smtClean="0"/>
              <a:t> = blocking, </a:t>
            </a:r>
            <a:r>
              <a:rPr lang="en-GB" sz="2400" dirty="0" smtClean="0">
                <a:solidFill>
                  <a:schemeClr val="accent1"/>
                </a:solidFill>
              </a:rPr>
              <a:t>CL_FALSE</a:t>
            </a:r>
            <a:r>
              <a:rPr lang="en-GB" sz="2400" dirty="0" smtClean="0"/>
              <a:t> = non-blocking</a:t>
            </a:r>
            <a:endParaRPr lang="en-GB" sz="2400" dirty="0" smtClean="0"/>
          </a:p>
          <a:p>
            <a:pPr marL="757555" lvl="1" indent="-357505"/>
            <a:endParaRPr lang="en-GB" sz="2400" dirty="0"/>
          </a:p>
          <a:p>
            <a:pPr marL="619125" lvl="1" indent="0">
              <a:buNone/>
            </a:pPr>
            <a:r>
              <a:rPr lang="en-GB" sz="2400" dirty="0" err="1" smtClean="0">
                <a:solidFill>
                  <a:schemeClr val="tx2">
                    <a:lumMod val="75000"/>
                  </a:schemeClr>
                </a:solidFill>
                <a:latin typeface="Courier New Bold" panose="02070309020205020404"/>
              </a:rPr>
              <a:t>clEnqueueReadBuffer</a:t>
            </a:r>
            <a:r>
              <a:rPr lang="en-GB" sz="2400" dirty="0" smtClean="0">
                <a:latin typeface="Courier New Bold" panose="02070309020205020404"/>
              </a:rPr>
              <a:t>(queue, </a:t>
            </a:r>
            <a:r>
              <a:rPr lang="en-GB" sz="2400" dirty="0" err="1" smtClean="0">
                <a:latin typeface="Courier New Bold" panose="02070309020205020404"/>
              </a:rPr>
              <a:t>d_c</a:t>
            </a:r>
            <a:r>
              <a:rPr lang="en-GB" sz="2400" dirty="0" smtClean="0">
                <a:latin typeface="Courier New Bold" panose="02070309020205020404"/>
              </a:rPr>
              <a:t>, </a:t>
            </a:r>
            <a:r>
              <a:rPr lang="en-GB" sz="2400" dirty="0" smtClean="0">
                <a:solidFill>
                  <a:schemeClr val="accent1"/>
                </a:solidFill>
                <a:latin typeface="Courier New Bold" panose="02070309020205020404"/>
              </a:rPr>
              <a:t>CL_TRUE</a:t>
            </a:r>
            <a:r>
              <a:rPr lang="en-GB" sz="2400" dirty="0" smtClean="0">
                <a:latin typeface="Courier New Bold" panose="02070309020205020404"/>
              </a:rPr>
              <a:t>,</a:t>
            </a:r>
            <a:endParaRPr lang="en-GB" sz="2400" dirty="0" smtClean="0">
              <a:latin typeface="Courier New Bold" panose="02070309020205020404"/>
            </a:endParaRPr>
          </a:p>
          <a:p>
            <a:pPr marL="619125" lvl="1" indent="0">
              <a:buNone/>
            </a:pPr>
            <a:r>
              <a:rPr lang="en-GB" sz="2400" dirty="0">
                <a:solidFill>
                  <a:schemeClr val="tx2">
                    <a:lumMod val="75000"/>
                  </a:schemeClr>
                </a:solidFill>
                <a:latin typeface="Courier New Bold" panose="02070309020205020404"/>
              </a:rPr>
              <a:t>	</a:t>
            </a:r>
            <a:r>
              <a:rPr lang="en-GB" sz="2400" dirty="0" smtClean="0">
                <a:solidFill>
                  <a:schemeClr val="tx2">
                    <a:lumMod val="75000"/>
                  </a:schemeClr>
                </a:solidFill>
                <a:latin typeface="Courier New Bold" panose="02070309020205020404"/>
              </a:rPr>
              <a:t>	</a:t>
            </a:r>
            <a:r>
              <a:rPr lang="en-GB" sz="2400" dirty="0" err="1" smtClean="0">
                <a:solidFill>
                  <a:schemeClr val="tx2">
                    <a:lumMod val="75000"/>
                  </a:schemeClr>
                </a:solidFill>
                <a:latin typeface="Courier New Bold" panose="02070309020205020404"/>
              </a:rPr>
              <a:t>sizeof</a:t>
            </a:r>
            <a:r>
              <a:rPr lang="en-GB" sz="2400" dirty="0" smtClean="0">
                <a:latin typeface="Courier New Bold" panose="02070309020205020404"/>
              </a:rPr>
              <a:t>(</a:t>
            </a:r>
            <a:r>
              <a:rPr lang="en-GB" sz="2400" dirty="0" smtClean="0">
                <a:solidFill>
                  <a:schemeClr val="accent2"/>
                </a:solidFill>
                <a:latin typeface="Courier New Bold" panose="02070309020205020404"/>
              </a:rPr>
              <a:t>float</a:t>
            </a:r>
            <a:r>
              <a:rPr lang="en-GB" sz="2400" dirty="0">
                <a:latin typeface="Courier New Bold" panose="02070309020205020404"/>
              </a:rPr>
              <a:t>)*count, </a:t>
            </a:r>
            <a:r>
              <a:rPr lang="en-GB" sz="2400" dirty="0" err="1" smtClean="0">
                <a:latin typeface="Courier New Bold" panose="02070309020205020404"/>
              </a:rPr>
              <a:t>h_c</a:t>
            </a:r>
            <a:r>
              <a:rPr lang="en-GB" sz="2400" dirty="0" smtClean="0">
                <a:latin typeface="Courier New Bold" panose="02070309020205020404"/>
              </a:rPr>
              <a:t>, </a:t>
            </a:r>
            <a:endParaRPr lang="en-GB" sz="2400" dirty="0" smtClean="0">
              <a:latin typeface="Courier New Bold" panose="02070309020205020404"/>
            </a:endParaRPr>
          </a:p>
          <a:p>
            <a:pPr marL="457200" lvl="1" indent="0">
              <a:buNone/>
            </a:pPr>
            <a:r>
              <a:rPr lang="en-GB" sz="2400" dirty="0">
                <a:latin typeface="Courier New Bold" panose="02070309020205020404"/>
              </a:rPr>
              <a:t>		</a:t>
            </a:r>
            <a:r>
              <a:rPr lang="en-GB" sz="2400" dirty="0" smtClean="0">
                <a:latin typeface="Courier New Bold" panose="02070309020205020404"/>
              </a:rPr>
              <a:t>NULL, NULL</a:t>
            </a:r>
            <a:r>
              <a:rPr lang="en-GB" sz="2400" dirty="0">
                <a:latin typeface="Courier New Bold" panose="02070309020205020404"/>
              </a:rPr>
              <a:t>, NULL);</a:t>
            </a:r>
            <a:endParaRPr lang="en-GB" sz="1600" dirty="0">
              <a:solidFill>
                <a:prstClr val="white"/>
              </a:solidFill>
              <a:latin typeface="Courier New Bold" panose="02070309020205020404"/>
            </a:endParaRPr>
          </a:p>
          <a:p>
            <a:pPr marL="57150" indent="0">
              <a:buNone/>
            </a:pPr>
            <a:endParaRPr lang="en-GB" sz="2000" dirty="0" smtClean="0">
              <a:solidFill>
                <a:prstClr val="white"/>
              </a:solidFill>
              <a:latin typeface="Letter Gothic Std"/>
            </a:endParaRPr>
          </a:p>
          <a:p>
            <a:pPr marL="457200" lvl="1" indent="0">
              <a:buNone/>
            </a:pPr>
            <a:endParaRPr lang="en-GB" sz="1600" dirty="0">
              <a:latin typeface="Letter Gothic Std"/>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a:t>
            </a:r>
            <a:r>
              <a:rPr lang="en-GB" dirty="0" smtClean="0"/>
              <a:t>. Define the kernel</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800" dirty="0" smtClean="0"/>
              <a:t>Create </a:t>
            </a:r>
            <a:r>
              <a:rPr lang="en-GB" sz="2800" dirty="0" smtClean="0">
                <a:solidFill>
                  <a:schemeClr val="accent2"/>
                </a:solidFill>
              </a:rPr>
              <a:t>kernel object </a:t>
            </a:r>
            <a:r>
              <a:rPr lang="en-GB" sz="2800" dirty="0" smtClean="0"/>
              <a:t>from the </a:t>
            </a:r>
            <a:r>
              <a:rPr lang="en-GB" sz="2800" dirty="0" smtClean="0">
                <a:solidFill>
                  <a:schemeClr val="accent1"/>
                </a:solidFill>
              </a:rPr>
              <a:t>kernel function </a:t>
            </a:r>
            <a:r>
              <a:rPr lang="en-GB" sz="2800" dirty="0" smtClean="0"/>
              <a:t>“</a:t>
            </a:r>
            <a:r>
              <a:rPr lang="en-GB" sz="2800" dirty="0" err="1" smtClean="0"/>
              <a:t>vadd</a:t>
            </a:r>
            <a:r>
              <a:rPr lang="en-GB" sz="2800" dirty="0" smtClean="0"/>
              <a:t>”:</a:t>
            </a:r>
            <a:endParaRPr lang="en-GB" sz="2800" dirty="0" smtClean="0"/>
          </a:p>
          <a:p>
            <a:endParaRPr lang="en-GB" sz="2800" dirty="0" smtClean="0"/>
          </a:p>
          <a:p>
            <a:pPr marL="97155" lvl="1" indent="0" algn="ctr">
              <a:buNone/>
            </a:pPr>
            <a:r>
              <a:rPr lang="en-GB" sz="2200" dirty="0">
                <a:latin typeface="Courier New Bold" panose="02070309020205020404"/>
              </a:rPr>
              <a:t>k</a:t>
            </a:r>
            <a:r>
              <a:rPr lang="en-GB" sz="2200" dirty="0" smtClean="0">
                <a:latin typeface="Courier New Bold" panose="02070309020205020404"/>
              </a:rPr>
              <a:t>ernel = </a:t>
            </a:r>
            <a:r>
              <a:rPr lang="en-GB" sz="2200" dirty="0" err="1" smtClean="0">
                <a:solidFill>
                  <a:schemeClr val="tx2">
                    <a:lumMod val="75000"/>
                  </a:schemeClr>
                </a:solidFill>
                <a:latin typeface="Courier New Bold" panose="02070309020205020404"/>
              </a:rPr>
              <a:t>clCreateKernel</a:t>
            </a:r>
            <a:r>
              <a:rPr lang="en-GB" sz="2200" dirty="0" smtClean="0">
                <a:latin typeface="Courier New Bold" panose="02070309020205020404"/>
              </a:rPr>
              <a:t>(program, “</a:t>
            </a:r>
            <a:r>
              <a:rPr lang="en-GB" sz="2200" dirty="0" err="1" smtClean="0">
                <a:latin typeface="Courier New Bold" panose="02070309020205020404"/>
              </a:rPr>
              <a:t>vadd</a:t>
            </a:r>
            <a:r>
              <a:rPr lang="en-GB" sz="2200" dirty="0" smtClean="0">
                <a:latin typeface="Courier New Bold" panose="02070309020205020404"/>
              </a:rPr>
              <a:t>”, &amp;err);</a:t>
            </a:r>
            <a:endParaRPr lang="en-GB" sz="2200" dirty="0" smtClean="0">
              <a:latin typeface="Courier New Bold" panose="02070309020205020404"/>
            </a:endParaRPr>
          </a:p>
          <a:p>
            <a:pPr marL="457200" lvl="1" indent="0">
              <a:buNone/>
            </a:pPr>
            <a:endParaRPr lang="en-GB" dirty="0" smtClean="0">
              <a:latin typeface="Letter Gothic Std"/>
            </a:endParaRPr>
          </a:p>
          <a:p>
            <a:pPr marL="357505" indent="-357505"/>
            <a:r>
              <a:rPr lang="en-GB" sz="2800" dirty="0" smtClean="0"/>
              <a:t>Attach arguments of the kernel function “</a:t>
            </a:r>
            <a:r>
              <a:rPr lang="en-GB" sz="2800" dirty="0" err="1" smtClean="0"/>
              <a:t>vadd</a:t>
            </a:r>
            <a:r>
              <a:rPr lang="en-GB" sz="2800" dirty="0" smtClean="0"/>
              <a:t>” to memory objects:</a:t>
            </a:r>
            <a:endParaRPr lang="en-GB" sz="2800" dirty="0" smtClean="0"/>
          </a:p>
          <a:p>
            <a:pPr marL="457200" indent="-457200"/>
            <a:endParaRPr lang="en-GB" sz="2800" dirty="0" smtClean="0">
              <a:latin typeface="Courier New Bold" panose="02070309020205020404"/>
            </a:endParaRPr>
          </a:p>
          <a:p>
            <a:pPr marL="97155" lvl="1" indent="0">
              <a:buNone/>
            </a:pPr>
            <a:r>
              <a:rPr lang="en-GB" sz="2000" dirty="0" smtClean="0">
                <a:latin typeface="Courier New Bold" panose="02070309020205020404"/>
              </a:rPr>
              <a:t>err  = </a:t>
            </a:r>
            <a:r>
              <a:rPr lang="en-GB" sz="2000" dirty="0" err="1" smtClean="0">
                <a:solidFill>
                  <a:schemeClr val="tx2">
                    <a:lumMod val="75000"/>
                  </a:schemeClr>
                </a:solidFill>
                <a:latin typeface="Courier New Bold" panose="02070309020205020404"/>
              </a:rPr>
              <a:t>clSetKernelArg</a:t>
            </a:r>
            <a:r>
              <a:rPr lang="en-GB" sz="2000" dirty="0" smtClean="0">
                <a:latin typeface="Courier New Bold" panose="02070309020205020404"/>
              </a:rPr>
              <a:t>(kernel, 0, </a:t>
            </a:r>
            <a:r>
              <a:rPr lang="en-GB" sz="2000" dirty="0" err="1" smtClean="0">
                <a:solidFill>
                  <a:schemeClr val="tx2">
                    <a:lumMod val="75000"/>
                  </a:schemeClr>
                </a:solidFill>
                <a:latin typeface="Courier New Bold" panose="02070309020205020404"/>
              </a:rPr>
              <a:t>sizeof</a:t>
            </a:r>
            <a:r>
              <a:rPr lang="en-GB" sz="2000" dirty="0" smtClean="0">
                <a:latin typeface="Courier New Bold" panose="02070309020205020404"/>
              </a:rPr>
              <a:t>(</a:t>
            </a:r>
            <a:r>
              <a:rPr lang="en-GB" sz="2000" dirty="0" err="1" smtClean="0">
                <a:solidFill>
                  <a:schemeClr val="accent1"/>
                </a:solidFill>
                <a:latin typeface="Courier New Bold" panose="02070309020205020404"/>
              </a:rPr>
              <a:t>cl_mem</a:t>
            </a:r>
            <a:r>
              <a:rPr lang="en-GB" sz="2000" dirty="0" smtClean="0">
                <a:latin typeface="Courier New Bold" panose="02070309020205020404"/>
              </a:rPr>
              <a:t>), &amp;</a:t>
            </a:r>
            <a:r>
              <a:rPr lang="en-GB" sz="2000" dirty="0" err="1" smtClean="0">
                <a:latin typeface="Courier New Bold" panose="02070309020205020404"/>
              </a:rPr>
              <a:t>d_a</a:t>
            </a:r>
            <a:r>
              <a:rPr lang="en-GB" sz="2000" dirty="0" smtClean="0">
                <a:latin typeface="Courier New Bold" panose="02070309020205020404"/>
              </a:rPr>
              <a:t>);</a:t>
            </a:r>
            <a:endParaRPr lang="en-GB" sz="2000" dirty="0" smtClean="0">
              <a:latin typeface="Courier New Bold" panose="02070309020205020404"/>
            </a:endParaRPr>
          </a:p>
          <a:p>
            <a:pPr marL="97155" lvl="1" indent="0">
              <a:buNone/>
            </a:pPr>
            <a:r>
              <a:rPr lang="en-GB" sz="2000" dirty="0">
                <a:latin typeface="Courier New Bold" panose="02070309020205020404"/>
              </a:rPr>
              <a:t>err </a:t>
            </a:r>
            <a:r>
              <a:rPr lang="en-GB" sz="2000" dirty="0" smtClean="0">
                <a:latin typeface="Courier New Bold" panose="02070309020205020404"/>
              </a:rPr>
              <a:t>|= </a:t>
            </a:r>
            <a:r>
              <a:rPr lang="en-GB" sz="2000" dirty="0" err="1" smtClean="0">
                <a:solidFill>
                  <a:schemeClr val="tx2">
                    <a:lumMod val="75000"/>
                  </a:schemeClr>
                </a:solidFill>
                <a:latin typeface="Courier New Bold" panose="02070309020205020404"/>
              </a:rPr>
              <a:t>clSetKernelArg</a:t>
            </a:r>
            <a:r>
              <a:rPr lang="en-GB" sz="2000" dirty="0" smtClean="0">
                <a:latin typeface="Courier New Bold" panose="02070309020205020404"/>
              </a:rPr>
              <a:t>(kernel, 1, </a:t>
            </a:r>
            <a:r>
              <a:rPr lang="en-GB" sz="2000" dirty="0" err="1" smtClean="0">
                <a:solidFill>
                  <a:schemeClr val="tx2">
                    <a:lumMod val="75000"/>
                  </a:schemeClr>
                </a:solidFill>
                <a:latin typeface="Courier New Bold" panose="02070309020205020404"/>
              </a:rPr>
              <a:t>sizeof</a:t>
            </a:r>
            <a:r>
              <a:rPr lang="en-GB" sz="2000" dirty="0" smtClean="0">
                <a:latin typeface="Courier New Bold" panose="02070309020205020404"/>
              </a:rPr>
              <a:t>(</a:t>
            </a:r>
            <a:r>
              <a:rPr lang="en-GB" sz="2000" dirty="0" err="1" smtClean="0">
                <a:solidFill>
                  <a:schemeClr val="accent1"/>
                </a:solidFill>
                <a:latin typeface="Courier New Bold" panose="02070309020205020404"/>
              </a:rPr>
              <a:t>cl_mem</a:t>
            </a:r>
            <a:r>
              <a:rPr lang="en-GB" sz="2000" dirty="0">
                <a:latin typeface="Courier New Bold" panose="02070309020205020404"/>
              </a:rPr>
              <a:t>), &amp;</a:t>
            </a:r>
            <a:r>
              <a:rPr lang="en-GB" sz="2000" dirty="0" err="1" smtClean="0">
                <a:latin typeface="Courier New Bold" panose="02070309020205020404"/>
              </a:rPr>
              <a:t>d_b</a:t>
            </a:r>
            <a:r>
              <a:rPr lang="en-GB" sz="2000" dirty="0" smtClean="0">
                <a:latin typeface="Courier New Bold" panose="02070309020205020404"/>
              </a:rPr>
              <a:t>);</a:t>
            </a:r>
            <a:endParaRPr lang="en-GB" sz="2000" dirty="0">
              <a:latin typeface="Courier New Bold" panose="02070309020205020404"/>
            </a:endParaRPr>
          </a:p>
          <a:p>
            <a:pPr marL="97155" lvl="1" indent="0">
              <a:buNone/>
            </a:pPr>
            <a:r>
              <a:rPr lang="en-GB" sz="2000" dirty="0">
                <a:latin typeface="Courier New Bold" panose="02070309020205020404"/>
              </a:rPr>
              <a:t>err </a:t>
            </a:r>
            <a:r>
              <a:rPr lang="en-GB" sz="2000" dirty="0" smtClean="0">
                <a:latin typeface="Courier New Bold" panose="02070309020205020404"/>
              </a:rPr>
              <a:t>|= </a:t>
            </a:r>
            <a:r>
              <a:rPr lang="en-GB" sz="2000" dirty="0" err="1" smtClean="0">
                <a:solidFill>
                  <a:schemeClr val="tx2">
                    <a:lumMod val="75000"/>
                  </a:schemeClr>
                </a:solidFill>
                <a:latin typeface="Courier New Bold" panose="02070309020205020404"/>
              </a:rPr>
              <a:t>clSetKernelArg</a:t>
            </a:r>
            <a:r>
              <a:rPr lang="en-GB" sz="2000" dirty="0" smtClean="0">
                <a:latin typeface="Courier New Bold" panose="02070309020205020404"/>
              </a:rPr>
              <a:t>(kernel, 2, </a:t>
            </a:r>
            <a:r>
              <a:rPr lang="en-GB" sz="2000" dirty="0" err="1" smtClean="0">
                <a:solidFill>
                  <a:schemeClr val="tx2">
                    <a:lumMod val="75000"/>
                  </a:schemeClr>
                </a:solidFill>
                <a:latin typeface="Courier New Bold" panose="02070309020205020404"/>
              </a:rPr>
              <a:t>sizeof</a:t>
            </a:r>
            <a:r>
              <a:rPr lang="en-GB" sz="2000" dirty="0" smtClean="0">
                <a:latin typeface="Courier New Bold" panose="02070309020205020404"/>
              </a:rPr>
              <a:t>(</a:t>
            </a:r>
            <a:r>
              <a:rPr lang="en-GB" sz="2000" dirty="0" err="1" smtClean="0">
                <a:solidFill>
                  <a:schemeClr val="accent1"/>
                </a:solidFill>
                <a:latin typeface="Courier New Bold" panose="02070309020205020404"/>
              </a:rPr>
              <a:t>cl_mem</a:t>
            </a:r>
            <a:r>
              <a:rPr lang="en-GB" sz="2000" dirty="0">
                <a:latin typeface="Courier New Bold" panose="02070309020205020404"/>
              </a:rPr>
              <a:t>), &amp;</a:t>
            </a:r>
            <a:r>
              <a:rPr lang="en-GB" sz="2000" dirty="0" err="1" smtClean="0">
                <a:latin typeface="Courier New Bold" panose="02070309020205020404"/>
              </a:rPr>
              <a:t>d_c</a:t>
            </a:r>
            <a:r>
              <a:rPr lang="en-GB" sz="2000" dirty="0" smtClean="0">
                <a:latin typeface="Courier New Bold" panose="02070309020205020404"/>
              </a:rPr>
              <a:t>);</a:t>
            </a:r>
            <a:endParaRPr lang="en-GB" sz="2000" dirty="0">
              <a:latin typeface="Courier New Bold" panose="02070309020205020404"/>
            </a:endParaRPr>
          </a:p>
          <a:p>
            <a:pPr marL="97155" lvl="1" indent="0">
              <a:buNone/>
            </a:pPr>
            <a:r>
              <a:rPr lang="en-GB" sz="2000" dirty="0">
                <a:latin typeface="Courier New Bold" panose="02070309020205020404"/>
              </a:rPr>
              <a:t>err </a:t>
            </a:r>
            <a:r>
              <a:rPr lang="en-GB" sz="2000" dirty="0" smtClean="0">
                <a:latin typeface="Courier New Bold" panose="02070309020205020404"/>
              </a:rPr>
              <a:t>|= </a:t>
            </a:r>
            <a:r>
              <a:rPr lang="en-GB" sz="2000" dirty="0" err="1" smtClean="0">
                <a:solidFill>
                  <a:schemeClr val="tx2">
                    <a:lumMod val="75000"/>
                  </a:schemeClr>
                </a:solidFill>
                <a:latin typeface="Courier New Bold" panose="02070309020205020404"/>
              </a:rPr>
              <a:t>clSetKernelArg</a:t>
            </a:r>
            <a:r>
              <a:rPr lang="en-GB" sz="2000" dirty="0" smtClean="0">
                <a:latin typeface="Courier New Bold" panose="02070309020205020404"/>
              </a:rPr>
              <a:t>(kernel, 3, </a:t>
            </a:r>
            <a:r>
              <a:rPr lang="en-GB" sz="2000" dirty="0" err="1" smtClean="0">
                <a:solidFill>
                  <a:schemeClr val="tx2">
                    <a:lumMod val="75000"/>
                  </a:schemeClr>
                </a:solidFill>
                <a:latin typeface="Courier New Bold" panose="02070309020205020404"/>
              </a:rPr>
              <a:t>sizeof</a:t>
            </a:r>
            <a:r>
              <a:rPr lang="en-GB" sz="2000" dirty="0" smtClean="0">
                <a:latin typeface="Courier New Bold" panose="02070309020205020404"/>
              </a:rPr>
              <a:t>(</a:t>
            </a:r>
            <a:r>
              <a:rPr lang="en-GB" sz="2000" dirty="0" smtClean="0">
                <a:solidFill>
                  <a:schemeClr val="accent2"/>
                </a:solidFill>
                <a:latin typeface="Courier New Bold" panose="02070309020205020404"/>
              </a:rPr>
              <a:t>unsigned </a:t>
            </a:r>
            <a:r>
              <a:rPr lang="en-GB" sz="2000" dirty="0" err="1" smtClean="0">
                <a:solidFill>
                  <a:schemeClr val="accent2"/>
                </a:solidFill>
                <a:latin typeface="Courier New Bold" panose="02070309020205020404"/>
              </a:rPr>
              <a:t>int</a:t>
            </a:r>
            <a:r>
              <a:rPr lang="en-GB" sz="2000" dirty="0" smtClean="0">
                <a:latin typeface="Courier New Bold" panose="02070309020205020404"/>
              </a:rPr>
              <a:t>), 				&amp;count);</a:t>
            </a:r>
            <a:endParaRPr lang="en-GB" sz="2000" dirty="0">
              <a:latin typeface="Courier New Bold" panose="02070309020205020404"/>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268760"/>
            <a:ext cx="8784976" cy="5400600"/>
          </a:xfrm>
        </p:spPr>
        <p:txBody>
          <a:bodyPr>
            <a:noAutofit/>
          </a:bodyPr>
          <a:lstStyle/>
          <a:p>
            <a:r>
              <a:rPr lang="en-GB" sz="2400" dirty="0" smtClean="0"/>
              <a:t>Write </a:t>
            </a:r>
            <a:r>
              <a:rPr lang="en-GB" sz="2400" dirty="0" smtClean="0">
                <a:solidFill>
                  <a:schemeClr val="accent2"/>
                </a:solidFill>
              </a:rPr>
              <a:t>Buffers </a:t>
            </a:r>
            <a:r>
              <a:rPr lang="en-GB" sz="2400" dirty="0" smtClean="0"/>
              <a:t>from host into </a:t>
            </a:r>
            <a:r>
              <a:rPr lang="en-GB" sz="2400" dirty="0" smtClean="0">
                <a:solidFill>
                  <a:schemeClr val="accent2"/>
                </a:solidFill>
              </a:rPr>
              <a:t>global </a:t>
            </a:r>
            <a:r>
              <a:rPr lang="en-GB" sz="2400" dirty="0" smtClean="0"/>
              <a:t>memory (as </a:t>
            </a:r>
            <a:r>
              <a:rPr lang="en-GB" sz="2400" dirty="0" smtClean="0">
                <a:solidFill>
                  <a:schemeClr val="accent1"/>
                </a:solidFill>
              </a:rPr>
              <a:t>non-blocking</a:t>
            </a:r>
            <a:r>
              <a:rPr lang="en-GB" sz="2400" dirty="0" smtClean="0"/>
              <a:t> operations):</a:t>
            </a:r>
            <a:endParaRPr lang="en-GB" sz="2400" dirty="0" smtClean="0"/>
          </a:p>
          <a:p>
            <a:pPr marL="457200" lvl="1" indent="0">
              <a:buNone/>
            </a:pPr>
            <a:endParaRPr lang="en-GB" sz="2000" dirty="0" smtClean="0">
              <a:latin typeface="Courier New Bold" panose="02070309020205020404"/>
            </a:endParaRPr>
          </a:p>
          <a:p>
            <a:pPr marL="457200" lvl="1" indent="0">
              <a:buNone/>
            </a:pPr>
            <a:r>
              <a:rPr lang="en-GB" sz="2000" dirty="0" smtClean="0">
                <a:latin typeface="Courier New Bold" panose="02070309020205020404"/>
              </a:rPr>
              <a:t>err = </a:t>
            </a:r>
            <a:r>
              <a:rPr lang="en-GB" sz="2000" dirty="0" err="1" smtClean="0">
                <a:solidFill>
                  <a:schemeClr val="tx2">
                    <a:lumMod val="75000"/>
                  </a:schemeClr>
                </a:solidFill>
                <a:latin typeface="Courier New Bold" panose="02070309020205020404"/>
              </a:rPr>
              <a:t>clEnqueueWriteBuffer</a:t>
            </a:r>
            <a:r>
              <a:rPr lang="en-GB" sz="2000" dirty="0" smtClean="0">
                <a:latin typeface="Courier New Bold" panose="02070309020205020404"/>
              </a:rPr>
              <a:t>(commands, </a:t>
            </a:r>
            <a:r>
              <a:rPr lang="en-GB" sz="2000" dirty="0" err="1" smtClean="0">
                <a:latin typeface="Courier New Bold" panose="02070309020205020404"/>
              </a:rPr>
              <a:t>d_a</a:t>
            </a:r>
            <a:r>
              <a:rPr lang="en-GB" sz="2000" dirty="0" smtClean="0">
                <a:latin typeface="Courier New Bold" panose="02070309020205020404"/>
              </a:rPr>
              <a:t>, CL_FALSE,</a:t>
            </a:r>
            <a:endParaRPr lang="en-GB" sz="2000" dirty="0" smtClean="0">
              <a:latin typeface="Courier New Bold" panose="02070309020205020404"/>
            </a:endParaRPr>
          </a:p>
          <a:p>
            <a:pPr marL="457200" lvl="1" indent="0">
              <a:buNone/>
            </a:pPr>
            <a:r>
              <a:rPr lang="en-GB" sz="2000" dirty="0" smtClean="0">
                <a:latin typeface="Courier New Bold" panose="02070309020205020404"/>
              </a:rPr>
              <a:t>         0, </a:t>
            </a:r>
            <a:r>
              <a:rPr lang="en-GB" sz="2000" dirty="0" err="1" smtClean="0">
                <a:solidFill>
                  <a:schemeClr val="tx2">
                    <a:lumMod val="75000"/>
                  </a:schemeClr>
                </a:solidFill>
                <a:latin typeface="Courier New Bold" panose="02070309020205020404"/>
              </a:rPr>
              <a:t>sizeof</a:t>
            </a:r>
            <a:r>
              <a:rPr lang="en-GB" sz="2000" dirty="0" smtClean="0">
                <a:latin typeface="Courier New Bold" panose="02070309020205020404"/>
              </a:rPr>
              <a:t>(float)*count, </a:t>
            </a:r>
            <a:r>
              <a:rPr lang="en-GB" sz="2000" dirty="0" err="1" smtClean="0">
                <a:latin typeface="Courier New Bold" panose="02070309020205020404"/>
              </a:rPr>
              <a:t>h_a</a:t>
            </a:r>
            <a:r>
              <a:rPr lang="en-GB" sz="2000" dirty="0" smtClean="0">
                <a:latin typeface="Courier New Bold" panose="02070309020205020404"/>
              </a:rPr>
              <a:t>, 0, NULL, NULL);</a:t>
            </a:r>
            <a:endParaRPr lang="en-GB" sz="2000" dirty="0" smtClean="0">
              <a:latin typeface="Courier New Bold" panose="02070309020205020404"/>
            </a:endParaRPr>
          </a:p>
          <a:p>
            <a:pPr marL="457200" lvl="1" indent="0">
              <a:buNone/>
            </a:pPr>
            <a:r>
              <a:rPr lang="en-GB" sz="2000" dirty="0">
                <a:latin typeface="Courier New Bold" panose="02070309020205020404"/>
              </a:rPr>
              <a:t>err = </a:t>
            </a:r>
            <a:r>
              <a:rPr lang="en-GB" sz="2000" dirty="0" err="1" smtClean="0">
                <a:solidFill>
                  <a:schemeClr val="tx2">
                    <a:lumMod val="75000"/>
                  </a:schemeClr>
                </a:solidFill>
                <a:latin typeface="Courier New Bold" panose="02070309020205020404"/>
              </a:rPr>
              <a:t>clEnqueueWriteBuffer</a:t>
            </a:r>
            <a:r>
              <a:rPr lang="en-GB" sz="2000" dirty="0" smtClean="0">
                <a:latin typeface="Courier New Bold" panose="02070309020205020404"/>
              </a:rPr>
              <a:t>(commands</a:t>
            </a:r>
            <a:r>
              <a:rPr lang="en-GB" sz="2000" dirty="0">
                <a:latin typeface="Courier New Bold" panose="02070309020205020404"/>
              </a:rPr>
              <a:t>, </a:t>
            </a:r>
            <a:r>
              <a:rPr lang="en-GB" sz="2000" dirty="0" err="1" smtClean="0">
                <a:latin typeface="Courier New Bold" panose="02070309020205020404"/>
              </a:rPr>
              <a:t>d_b</a:t>
            </a:r>
            <a:r>
              <a:rPr lang="en-GB" sz="2000" dirty="0" smtClean="0">
                <a:latin typeface="Courier New Bold" panose="02070309020205020404"/>
              </a:rPr>
              <a:t>, </a:t>
            </a:r>
            <a:r>
              <a:rPr lang="en-GB" sz="2000" dirty="0">
                <a:latin typeface="Courier New Bold" panose="02070309020205020404"/>
              </a:rPr>
              <a:t>CL_FALSE,</a:t>
            </a:r>
            <a:endParaRPr lang="en-GB" sz="2000" dirty="0">
              <a:latin typeface="Courier New Bold" panose="02070309020205020404"/>
            </a:endParaRPr>
          </a:p>
          <a:p>
            <a:pPr marL="457200" lvl="1" indent="0">
              <a:buNone/>
            </a:pPr>
            <a:r>
              <a:rPr lang="en-GB" sz="2000" dirty="0">
                <a:latin typeface="Courier New Bold" panose="02070309020205020404"/>
              </a:rPr>
              <a:t>         0, </a:t>
            </a:r>
            <a:r>
              <a:rPr lang="en-GB" sz="2000" dirty="0" err="1">
                <a:solidFill>
                  <a:schemeClr val="tx2">
                    <a:lumMod val="75000"/>
                  </a:schemeClr>
                </a:solidFill>
                <a:latin typeface="Courier New Bold" panose="02070309020205020404"/>
              </a:rPr>
              <a:t>sizeof</a:t>
            </a:r>
            <a:r>
              <a:rPr lang="en-GB" sz="2000" dirty="0">
                <a:latin typeface="Courier New Bold" panose="02070309020205020404"/>
              </a:rPr>
              <a:t>(float)*count, </a:t>
            </a:r>
            <a:r>
              <a:rPr lang="en-GB" sz="2000" dirty="0" err="1" smtClean="0">
                <a:latin typeface="Courier New Bold" panose="02070309020205020404"/>
              </a:rPr>
              <a:t>h_b</a:t>
            </a:r>
            <a:r>
              <a:rPr lang="en-GB" sz="2000" dirty="0" smtClean="0">
                <a:latin typeface="Courier New Bold" panose="02070309020205020404"/>
              </a:rPr>
              <a:t>, </a:t>
            </a:r>
            <a:r>
              <a:rPr lang="en-GB" sz="2000" dirty="0">
                <a:latin typeface="Courier New Bold" panose="02070309020205020404"/>
              </a:rPr>
              <a:t>0, NULL, NULL</a:t>
            </a:r>
            <a:r>
              <a:rPr lang="en-GB" sz="2000" dirty="0" smtClean="0">
                <a:solidFill>
                  <a:prstClr val="white"/>
                </a:solidFill>
                <a:latin typeface="Letter Gothic Std"/>
              </a:rPr>
              <a:t>);</a:t>
            </a:r>
            <a:endParaRPr lang="en-GB" sz="2400" dirty="0" smtClean="0">
              <a:latin typeface="Letter Gothic Std"/>
            </a:endParaRPr>
          </a:p>
          <a:p>
            <a:pPr marL="357505" indent="-357505"/>
            <a:endParaRPr lang="en-GB" sz="2400" dirty="0" smtClean="0"/>
          </a:p>
          <a:p>
            <a:pPr marL="357505" indent="-357505"/>
            <a:r>
              <a:rPr lang="en-GB" sz="2400" dirty="0" err="1" smtClean="0"/>
              <a:t>Enqueue</a:t>
            </a:r>
            <a:r>
              <a:rPr lang="en-GB" sz="2400" dirty="0" smtClean="0"/>
              <a:t> the kernel for execution (note: in-order so OK):</a:t>
            </a:r>
            <a:endParaRPr lang="en-GB" sz="2400" dirty="0" smtClean="0"/>
          </a:p>
          <a:p>
            <a:pPr marL="457200" lvl="1" indent="0">
              <a:buNone/>
            </a:pPr>
            <a:endParaRPr lang="en-GB" sz="2000" dirty="0" smtClean="0">
              <a:latin typeface="Courier New Bold" panose="02070309020205020404"/>
            </a:endParaRPr>
          </a:p>
          <a:p>
            <a:pPr marL="457200" lvl="1" indent="0">
              <a:buNone/>
            </a:pPr>
            <a:r>
              <a:rPr lang="en-GB" sz="2000" dirty="0" smtClean="0">
                <a:latin typeface="Courier New Bold" panose="02070309020205020404"/>
              </a:rPr>
              <a:t>err = </a:t>
            </a:r>
            <a:r>
              <a:rPr lang="en-GB" sz="2000" dirty="0" err="1" smtClean="0">
                <a:solidFill>
                  <a:schemeClr val="tx2">
                    <a:lumMod val="75000"/>
                  </a:schemeClr>
                </a:solidFill>
                <a:latin typeface="Courier New Bold" panose="02070309020205020404"/>
              </a:rPr>
              <a:t>clEnqueueNDRangeKernel</a:t>
            </a:r>
            <a:r>
              <a:rPr lang="en-GB" sz="2000" dirty="0" smtClean="0">
                <a:latin typeface="Courier New Bold" panose="02070309020205020404"/>
              </a:rPr>
              <a:t>(commands, kernel, 1,</a:t>
            </a:r>
            <a:endParaRPr lang="en-GB" sz="2000" dirty="0" smtClean="0">
              <a:latin typeface="Courier New Bold" panose="02070309020205020404"/>
            </a:endParaRPr>
          </a:p>
          <a:p>
            <a:pPr marL="457200" lvl="1" indent="0">
              <a:buNone/>
            </a:pPr>
            <a:r>
              <a:rPr lang="en-GB" sz="2000" dirty="0">
                <a:latin typeface="Courier New Bold" panose="02070309020205020404"/>
              </a:rPr>
              <a:t> </a:t>
            </a:r>
            <a:r>
              <a:rPr lang="en-GB" sz="2000" dirty="0" smtClean="0">
                <a:latin typeface="Courier New Bold" panose="02070309020205020404"/>
              </a:rPr>
              <a:t>              NULL, &amp;global, &amp;local, 0, NULL, NULL);</a:t>
            </a:r>
            <a:endParaRPr lang="en-GB" sz="2000"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484784"/>
            <a:ext cx="8784976" cy="5184576"/>
          </a:xfrm>
        </p:spPr>
        <p:txBody>
          <a:bodyPr>
            <a:noAutofit/>
          </a:bodyPr>
          <a:lstStyle/>
          <a:p>
            <a:pPr marL="357505" indent="-357505"/>
            <a:r>
              <a:rPr lang="en-GB" sz="2400" dirty="0" smtClean="0"/>
              <a:t>Read </a:t>
            </a:r>
            <a:r>
              <a:rPr lang="en-GB" sz="2400" dirty="0"/>
              <a:t>back </a:t>
            </a:r>
            <a:r>
              <a:rPr lang="en-GB" sz="2400" dirty="0" smtClean="0"/>
              <a:t>result </a:t>
            </a:r>
            <a:r>
              <a:rPr lang="en-GB" sz="2400" dirty="0"/>
              <a:t>(as a blocking </a:t>
            </a:r>
            <a:r>
              <a:rPr lang="en-GB" sz="2400" dirty="0" smtClean="0"/>
              <a:t>operation). We </a:t>
            </a:r>
            <a:r>
              <a:rPr lang="en-GB" sz="2400" dirty="0"/>
              <a:t>have an in-order queue which assures the previous commands are completed before the read can begin</a:t>
            </a:r>
            <a:r>
              <a:rPr lang="en-GB" sz="2400" dirty="0" smtClean="0"/>
              <a:t>.</a:t>
            </a:r>
            <a:endParaRPr lang="en-GB" sz="2400" dirty="0" smtClean="0"/>
          </a:p>
          <a:p>
            <a:pPr marL="357505" indent="-357505"/>
            <a:endParaRPr lang="en-GB" sz="2400" dirty="0" smtClean="0"/>
          </a:p>
          <a:p>
            <a:pPr marL="457200" lvl="1" indent="0">
              <a:buNone/>
            </a:pPr>
            <a:r>
              <a:rPr lang="en-GB" sz="2000" dirty="0" smtClean="0">
                <a:latin typeface="Courier New Bold" panose="02070309020205020404"/>
              </a:rPr>
              <a:t>err = </a:t>
            </a:r>
            <a:r>
              <a:rPr lang="en-GB" sz="2000" dirty="0" err="1" smtClean="0">
                <a:solidFill>
                  <a:schemeClr val="tx2">
                    <a:lumMod val="75000"/>
                  </a:schemeClr>
                </a:solidFill>
                <a:latin typeface="Courier New Bold" panose="02070309020205020404"/>
              </a:rPr>
              <a:t>clEnqueueReadBuffer</a:t>
            </a:r>
            <a:r>
              <a:rPr lang="en-GB" sz="2000" dirty="0" smtClean="0">
                <a:latin typeface="Courier New Bold" panose="02070309020205020404"/>
              </a:rPr>
              <a:t>(commands, </a:t>
            </a:r>
            <a:r>
              <a:rPr lang="en-GB" sz="2000" dirty="0" err="1" smtClean="0">
                <a:latin typeface="Courier New Bold" panose="02070309020205020404"/>
              </a:rPr>
              <a:t>d_c</a:t>
            </a:r>
            <a:r>
              <a:rPr lang="en-GB" sz="2000" dirty="0" smtClean="0">
                <a:latin typeface="Courier New Bold" panose="02070309020205020404"/>
              </a:rPr>
              <a:t>, </a:t>
            </a:r>
            <a:r>
              <a:rPr lang="en-GB" sz="2000" dirty="0" smtClean="0">
                <a:solidFill>
                  <a:schemeClr val="accent1"/>
                </a:solidFill>
                <a:latin typeface="Courier New Bold" panose="02070309020205020404"/>
              </a:rPr>
              <a:t>CL_TRUE</a:t>
            </a:r>
            <a:r>
              <a:rPr lang="en-GB" sz="2000" dirty="0" smtClean="0">
                <a:latin typeface="Courier New Bold" panose="02070309020205020404"/>
              </a:rPr>
              <a:t>,</a:t>
            </a:r>
            <a:endParaRPr lang="en-GB" sz="2000" dirty="0" smtClean="0">
              <a:latin typeface="Courier New Bold" panose="02070309020205020404"/>
            </a:endParaRPr>
          </a:p>
          <a:p>
            <a:pPr marL="457200" lvl="1" indent="0">
              <a:buNone/>
            </a:pPr>
            <a:r>
              <a:rPr lang="en-GB" sz="2000" dirty="0" smtClean="0">
                <a:latin typeface="Courier New Bold" panose="02070309020205020404"/>
              </a:rPr>
              <a:t>            </a:t>
            </a:r>
            <a:r>
              <a:rPr lang="en-GB" sz="2000" dirty="0" err="1" smtClean="0">
                <a:solidFill>
                  <a:schemeClr val="tx2">
                    <a:lumMod val="75000"/>
                  </a:schemeClr>
                </a:solidFill>
                <a:latin typeface="Courier New Bold" panose="02070309020205020404"/>
              </a:rPr>
              <a:t>sizeof</a:t>
            </a:r>
            <a:r>
              <a:rPr lang="en-GB" sz="2000" dirty="0" smtClean="0">
                <a:latin typeface="Courier New Bold" panose="02070309020205020404"/>
              </a:rPr>
              <a:t>(float)*count, </a:t>
            </a:r>
            <a:r>
              <a:rPr lang="en-GB" sz="2000" dirty="0" err="1" smtClean="0">
                <a:latin typeface="Courier New Bold" panose="02070309020205020404"/>
              </a:rPr>
              <a:t>h_c</a:t>
            </a:r>
            <a:r>
              <a:rPr lang="en-GB" sz="2000" dirty="0" smtClean="0">
                <a:latin typeface="Courier New Bold" panose="02070309020205020404"/>
              </a:rPr>
              <a:t>, 0, NULL, NULL);</a:t>
            </a:r>
            <a:endParaRPr lang="en-GB" sz="2000"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Vector Addition – Host Program</a:t>
            </a:r>
            <a:endParaRPr lang="en-GB" dirty="0"/>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panose="02070309020205020404"/>
              </a:rPr>
              <a:t>// create the OpenCL context on a GPU device</a:t>
            </a:r>
            <a:endParaRPr lang="en-GB" sz="1000" b="1" dirty="0">
              <a:solidFill>
                <a:schemeClr val="tx1">
                  <a:lumMod val="85000"/>
                </a:schemeClr>
              </a:solidFill>
              <a:latin typeface="Courier New Bold" panose="02070309020205020404"/>
            </a:endParaRPr>
          </a:p>
          <a:p>
            <a:pPr marL="0" indent="0">
              <a:buNone/>
            </a:pPr>
            <a:r>
              <a:rPr lang="en-GB" sz="1000" b="1" dirty="0" err="1">
                <a:solidFill>
                  <a:schemeClr val="accent1"/>
                </a:solidFill>
                <a:latin typeface="Courier New Bold" panose="02070309020205020404"/>
              </a:rPr>
              <a:t>cl_context</a:t>
            </a:r>
            <a:r>
              <a:rPr lang="en-GB" sz="1000" b="1" dirty="0">
                <a:latin typeface="Courier New Bold" panose="02070309020205020404"/>
              </a:rPr>
              <a:t> </a:t>
            </a:r>
            <a:r>
              <a:rPr lang="en-GB" sz="1000" b="1" dirty="0" smtClean="0">
                <a:latin typeface="Courier New Bold" panose="02070309020205020404"/>
              </a:rPr>
              <a:t>context = </a:t>
            </a:r>
            <a:r>
              <a:rPr lang="en-GB" sz="1000" b="1" dirty="0" err="1" smtClean="0">
                <a:solidFill>
                  <a:schemeClr val="tx2">
                    <a:lumMod val="75000"/>
                  </a:schemeClr>
                </a:solidFill>
                <a:latin typeface="Courier New Bold" panose="02070309020205020404"/>
              </a:rPr>
              <a:t>clCreateContextFromType</a:t>
            </a:r>
            <a:r>
              <a:rPr lang="en-GB" sz="1000" b="1" dirty="0" smtClean="0">
                <a:latin typeface="Courier New Bold" panose="02070309020205020404"/>
              </a:rPr>
              <a:t>(0,</a:t>
            </a:r>
            <a:endParaRPr lang="en-GB" sz="1000" b="1" dirty="0" smtClean="0">
              <a:latin typeface="Courier New Bold" panose="02070309020205020404"/>
            </a:endParaRPr>
          </a:p>
          <a:p>
            <a:pPr marL="0" indent="0">
              <a:buNone/>
            </a:pPr>
            <a:r>
              <a:rPr lang="en-GB" sz="1000" b="1" dirty="0">
                <a:latin typeface="Courier New Bold" panose="02070309020205020404"/>
              </a:rPr>
              <a:t> </a:t>
            </a:r>
            <a:r>
              <a:rPr lang="en-GB" sz="1000" b="1" dirty="0" smtClean="0">
                <a:latin typeface="Courier New Bold" panose="02070309020205020404"/>
              </a:rPr>
              <a:t>                      </a:t>
            </a:r>
            <a:r>
              <a:rPr lang="en-GB" sz="1000" b="1" dirty="0" smtClean="0">
                <a:solidFill>
                  <a:schemeClr val="accent1"/>
                </a:solidFill>
                <a:latin typeface="Courier New Bold" panose="02070309020205020404"/>
              </a:rPr>
              <a:t>CL_DEVICE_TYPE_GPU</a:t>
            </a:r>
            <a:r>
              <a:rPr lang="en-GB" sz="1000" b="1" dirty="0">
                <a:latin typeface="Courier New Bold" panose="02070309020205020404"/>
              </a:rPr>
              <a:t>, NULL, NULL, NULL);</a:t>
            </a:r>
            <a:endParaRPr lang="en-GB" sz="1000" b="1" dirty="0">
              <a:latin typeface="Courier New Bold" panose="02070309020205020404"/>
            </a:endParaRPr>
          </a:p>
          <a:p>
            <a:pPr marL="0" indent="0">
              <a:buNone/>
            </a:pPr>
            <a:endParaRPr lang="en-GB" sz="1000" b="1" dirty="0">
              <a:latin typeface="Courier New Bold" panose="02070309020205020404"/>
            </a:endParaRPr>
          </a:p>
          <a:p>
            <a:pPr marL="0" indent="0">
              <a:buNone/>
            </a:pPr>
            <a:r>
              <a:rPr lang="en-GB" sz="1000" b="1" dirty="0">
                <a:solidFill>
                  <a:schemeClr val="tx1">
                    <a:lumMod val="85000"/>
                  </a:schemeClr>
                </a:solidFill>
                <a:latin typeface="Courier New Bold" panose="02070309020205020404"/>
              </a:rPr>
              <a:t>// get the list of GPU devices associated with context</a:t>
            </a:r>
            <a:endParaRPr lang="en-GB" sz="1000" b="1" dirty="0">
              <a:solidFill>
                <a:schemeClr val="tx1">
                  <a:lumMod val="85000"/>
                </a:schemeClr>
              </a:solidFill>
              <a:latin typeface="Courier New Bold" panose="02070309020205020404"/>
            </a:endParaRPr>
          </a:p>
          <a:p>
            <a:pPr marL="0" indent="0">
              <a:buNone/>
            </a:pPr>
            <a:r>
              <a:rPr lang="en-GB" sz="1000" b="1" dirty="0" err="1">
                <a:solidFill>
                  <a:schemeClr val="tx2">
                    <a:lumMod val="75000"/>
                  </a:schemeClr>
                </a:solidFill>
                <a:latin typeface="Courier New Bold" panose="02070309020205020404"/>
              </a:rPr>
              <a:t>clGetContextInfo</a:t>
            </a:r>
            <a:r>
              <a:rPr lang="en-GB" sz="1000" b="1" dirty="0">
                <a:latin typeface="Courier New Bold" panose="02070309020205020404"/>
              </a:rPr>
              <a:t>(context, </a:t>
            </a:r>
            <a:r>
              <a:rPr lang="en-GB" sz="1000" b="1" dirty="0">
                <a:solidFill>
                  <a:schemeClr val="accent1"/>
                </a:solidFill>
                <a:latin typeface="Courier New Bold" panose="02070309020205020404"/>
              </a:rPr>
              <a:t>CL_CONTEXT_DEVICES</a:t>
            </a:r>
            <a:r>
              <a:rPr lang="en-GB" sz="1000" b="1" dirty="0">
                <a:latin typeface="Courier New Bold" panose="02070309020205020404"/>
              </a:rPr>
              <a:t>, </a:t>
            </a:r>
            <a:r>
              <a:rPr lang="en-GB" sz="1000" b="1" dirty="0" smtClean="0">
                <a:latin typeface="Courier New Bold" panose="02070309020205020404"/>
              </a:rPr>
              <a:t>0, NULL</a:t>
            </a:r>
            <a:r>
              <a:rPr lang="en-GB" sz="1000" b="1" dirty="0">
                <a:latin typeface="Courier New Bold" panose="02070309020205020404"/>
              </a:rPr>
              <a:t>, &amp;</a:t>
            </a:r>
            <a:r>
              <a:rPr lang="en-GB" sz="1000" b="1" dirty="0" err="1">
                <a:latin typeface="Courier New Bold" panose="02070309020205020404"/>
              </a:rPr>
              <a:t>cb</a:t>
            </a:r>
            <a:r>
              <a:rPr lang="en-GB" sz="1000" b="1" dirty="0">
                <a:latin typeface="Courier New Bold" panose="02070309020205020404"/>
              </a:rPr>
              <a:t>);</a:t>
            </a:r>
            <a:endParaRPr lang="en-GB" sz="1000" b="1" dirty="0">
              <a:latin typeface="Courier New Bold" panose="02070309020205020404"/>
            </a:endParaRPr>
          </a:p>
          <a:p>
            <a:pPr marL="0" indent="0">
              <a:buNone/>
            </a:pPr>
            <a:endParaRPr lang="en-GB" sz="1000" b="1" dirty="0" smtClean="0">
              <a:latin typeface="Courier New Bold" panose="02070309020205020404"/>
            </a:endParaRPr>
          </a:p>
          <a:p>
            <a:pPr marL="0" indent="0">
              <a:buNone/>
            </a:pPr>
            <a:r>
              <a:rPr lang="en-GB" sz="1000" b="1" dirty="0" err="1" smtClean="0">
                <a:solidFill>
                  <a:schemeClr val="accent1"/>
                </a:solidFill>
                <a:latin typeface="Courier New Bold" panose="02070309020205020404"/>
              </a:rPr>
              <a:t>cl_device_id</a:t>
            </a:r>
            <a:r>
              <a:rPr lang="en-GB" sz="1000" b="1" dirty="0" smtClean="0">
                <a:latin typeface="Courier New Bold" panose="02070309020205020404"/>
              </a:rPr>
              <a:t>[] devices </a:t>
            </a:r>
            <a:r>
              <a:rPr lang="en-GB" sz="1000" b="1" dirty="0">
                <a:latin typeface="Courier New Bold" panose="02070309020205020404"/>
              </a:rPr>
              <a:t>= </a:t>
            </a:r>
            <a:r>
              <a:rPr lang="en-GB" sz="1000" b="1" dirty="0" err="1">
                <a:solidFill>
                  <a:schemeClr val="tx2">
                    <a:lumMod val="75000"/>
                  </a:schemeClr>
                </a:solidFill>
                <a:latin typeface="Courier New Bold" panose="02070309020205020404"/>
              </a:rPr>
              <a:t>malloc</a:t>
            </a:r>
            <a:r>
              <a:rPr lang="en-GB" sz="1000" b="1" dirty="0">
                <a:latin typeface="Courier New Bold" panose="02070309020205020404"/>
              </a:rPr>
              <a:t>(</a:t>
            </a:r>
            <a:r>
              <a:rPr lang="en-GB" sz="1000" b="1" dirty="0" err="1">
                <a:latin typeface="Courier New Bold" panose="02070309020205020404"/>
              </a:rPr>
              <a:t>cb</a:t>
            </a:r>
            <a:r>
              <a:rPr lang="en-GB" sz="1000" b="1" dirty="0">
                <a:latin typeface="Courier New Bold" panose="02070309020205020404"/>
              </a:rPr>
              <a:t>);</a:t>
            </a:r>
            <a:endParaRPr lang="en-GB" sz="1000" b="1" dirty="0">
              <a:latin typeface="Courier New Bold" panose="02070309020205020404"/>
            </a:endParaRPr>
          </a:p>
          <a:p>
            <a:pPr marL="0" indent="0">
              <a:buNone/>
            </a:pPr>
            <a:r>
              <a:rPr lang="en-GB" sz="1000" b="1" dirty="0" err="1">
                <a:solidFill>
                  <a:schemeClr val="tx2">
                    <a:lumMod val="75000"/>
                  </a:schemeClr>
                </a:solidFill>
                <a:latin typeface="Courier New Bold" panose="02070309020205020404"/>
              </a:rPr>
              <a:t>clGetContextInfo</a:t>
            </a:r>
            <a:r>
              <a:rPr lang="en-GB" sz="1000" b="1" dirty="0">
                <a:latin typeface="Courier New Bold" panose="02070309020205020404"/>
              </a:rPr>
              <a:t>(</a:t>
            </a:r>
            <a:r>
              <a:rPr lang="en-GB" sz="1000" b="1" dirty="0" err="1">
                <a:latin typeface="Courier New Bold" panose="02070309020205020404"/>
              </a:rPr>
              <a:t>context</a:t>
            </a:r>
            <a:r>
              <a:rPr lang="en-GB" sz="1000" b="1" dirty="0" err="1" smtClean="0">
                <a:latin typeface="Courier New Bold" panose="02070309020205020404"/>
              </a:rPr>
              <a:t>,</a:t>
            </a:r>
            <a:r>
              <a:rPr lang="en-GB" sz="1000" b="1" dirty="0" err="1" smtClean="0">
                <a:solidFill>
                  <a:schemeClr val="accent1"/>
                </a:solidFill>
                <a:latin typeface="Courier New Bold" panose="02070309020205020404"/>
              </a:rPr>
              <a:t>CL_CONTEXT_DEVICES</a:t>
            </a:r>
            <a:r>
              <a:rPr lang="en-GB" sz="1000" b="1" dirty="0" err="1" smtClean="0">
                <a:latin typeface="Courier New Bold" panose="02070309020205020404"/>
              </a:rPr>
              <a:t>,cb,devices,NULL</a:t>
            </a:r>
            <a:r>
              <a:rPr lang="en-GB" sz="1000" b="1" dirty="0">
                <a:latin typeface="Courier New Bold" panose="02070309020205020404"/>
              </a:rPr>
              <a:t>);</a:t>
            </a:r>
            <a:endParaRPr lang="en-GB" sz="1000" b="1" dirty="0">
              <a:latin typeface="Courier New Bold" panose="02070309020205020404"/>
            </a:endParaRPr>
          </a:p>
          <a:p>
            <a:pPr marL="0" indent="0">
              <a:buNone/>
            </a:pPr>
            <a:endParaRPr lang="en-GB" sz="1000" b="1" dirty="0">
              <a:latin typeface="Courier New Bold" panose="02070309020205020404"/>
            </a:endParaRPr>
          </a:p>
          <a:p>
            <a:pPr marL="0" indent="0">
              <a:buNone/>
            </a:pPr>
            <a:r>
              <a:rPr lang="en-GB" sz="1000" b="1" dirty="0">
                <a:solidFill>
                  <a:schemeClr val="tx1">
                    <a:lumMod val="85000"/>
                  </a:schemeClr>
                </a:solidFill>
                <a:latin typeface="Courier New Bold" panose="02070309020205020404"/>
              </a:rPr>
              <a:t>// create a command-queue</a:t>
            </a:r>
            <a:endParaRPr lang="en-GB" sz="1000" b="1" dirty="0">
              <a:solidFill>
                <a:schemeClr val="tx1">
                  <a:lumMod val="85000"/>
                </a:schemeClr>
              </a:solidFill>
              <a:latin typeface="Courier New Bold" panose="02070309020205020404"/>
            </a:endParaRPr>
          </a:p>
          <a:p>
            <a:pPr marL="0" indent="0">
              <a:buNone/>
            </a:pPr>
            <a:r>
              <a:rPr lang="en-GB" sz="1000" b="1" dirty="0" err="1">
                <a:latin typeface="Courier New Bold" panose="02070309020205020404"/>
              </a:rPr>
              <a:t>cmd_queue</a:t>
            </a:r>
            <a:r>
              <a:rPr lang="en-GB" sz="1000" b="1" dirty="0">
                <a:latin typeface="Courier New Bold" panose="02070309020205020404"/>
              </a:rPr>
              <a:t> = </a:t>
            </a:r>
            <a:r>
              <a:rPr lang="en-GB" sz="1000" b="1" dirty="0" err="1">
                <a:solidFill>
                  <a:schemeClr val="tx2">
                    <a:lumMod val="75000"/>
                  </a:schemeClr>
                </a:solidFill>
                <a:latin typeface="Courier New Bold" panose="02070309020205020404"/>
              </a:rPr>
              <a:t>clCreateCommandQueue</a:t>
            </a:r>
            <a:r>
              <a:rPr lang="en-GB" sz="1000" b="1" dirty="0">
                <a:latin typeface="Courier New Bold" panose="02070309020205020404"/>
              </a:rPr>
              <a:t>(</a:t>
            </a:r>
            <a:r>
              <a:rPr lang="en-GB" sz="1000" b="1" dirty="0" err="1">
                <a:latin typeface="Courier New Bold" panose="02070309020205020404"/>
              </a:rPr>
              <a:t>context</a:t>
            </a:r>
            <a:r>
              <a:rPr lang="en-GB" sz="1000" b="1" dirty="0" err="1" smtClean="0">
                <a:latin typeface="Courier New Bold" panose="02070309020205020404"/>
              </a:rPr>
              <a:t>,devices</a:t>
            </a:r>
            <a:r>
              <a:rPr lang="en-GB" sz="1000" b="1" dirty="0">
                <a:latin typeface="Courier New Bold" panose="02070309020205020404"/>
              </a:rPr>
              <a:t>[0]</a:t>
            </a:r>
            <a:r>
              <a:rPr lang="en-GB" sz="1000" b="1" dirty="0" smtClean="0">
                <a:latin typeface="Courier New Bold" panose="02070309020205020404"/>
              </a:rPr>
              <a:t>,0,NULL</a:t>
            </a:r>
            <a:r>
              <a:rPr lang="en-GB" sz="1000" b="1" dirty="0">
                <a:latin typeface="Courier New Bold" panose="02070309020205020404"/>
              </a:rPr>
              <a:t>);</a:t>
            </a:r>
            <a:endParaRPr lang="en-GB" sz="1000" b="1" dirty="0">
              <a:latin typeface="Courier New Bold" panose="02070309020205020404"/>
            </a:endParaRPr>
          </a:p>
          <a:p>
            <a:pPr marL="0" indent="0">
              <a:buNone/>
            </a:pPr>
            <a:endParaRPr lang="en-GB" sz="1000" b="1" dirty="0">
              <a:latin typeface="Courier New Bold" panose="02070309020205020404"/>
            </a:endParaRPr>
          </a:p>
          <a:p>
            <a:pPr marL="0" indent="0">
              <a:buNone/>
            </a:pPr>
            <a:r>
              <a:rPr lang="en-GB" sz="1000" b="1" dirty="0">
                <a:solidFill>
                  <a:schemeClr val="tx1">
                    <a:lumMod val="85000"/>
                  </a:schemeClr>
                </a:solidFill>
                <a:latin typeface="Courier New Bold" panose="02070309020205020404"/>
              </a:rPr>
              <a:t>// allocate the buffer memory objects</a:t>
            </a:r>
            <a:endParaRPr lang="en-GB" sz="1000" b="1" dirty="0">
              <a:solidFill>
                <a:schemeClr val="tx1">
                  <a:lumMod val="85000"/>
                </a:schemeClr>
              </a:solidFill>
              <a:latin typeface="Courier New Bold" panose="02070309020205020404"/>
            </a:endParaRPr>
          </a:p>
          <a:p>
            <a:pPr marL="0" indent="0">
              <a:buNone/>
            </a:pPr>
            <a:r>
              <a:rPr lang="en-GB" sz="1000" b="1" dirty="0" err="1">
                <a:latin typeface="Courier New Bold" panose="02070309020205020404"/>
              </a:rPr>
              <a:t>memobjs</a:t>
            </a:r>
            <a:r>
              <a:rPr lang="en-GB" sz="1000" b="1" dirty="0">
                <a:latin typeface="Courier New Bold" panose="02070309020205020404"/>
              </a:rPr>
              <a:t>[0] = </a:t>
            </a:r>
            <a:r>
              <a:rPr lang="en-GB" sz="1000" b="1" dirty="0" err="1">
                <a:solidFill>
                  <a:schemeClr val="tx2">
                    <a:lumMod val="75000"/>
                  </a:schemeClr>
                </a:solidFill>
                <a:latin typeface="Courier New Bold" panose="02070309020205020404"/>
              </a:rPr>
              <a:t>clCreateBuffer</a:t>
            </a:r>
            <a:r>
              <a:rPr lang="en-GB" sz="1000" b="1" dirty="0">
                <a:latin typeface="Courier New Bold" panose="02070309020205020404"/>
              </a:rPr>
              <a:t>(context, </a:t>
            </a:r>
            <a:r>
              <a:rPr lang="en-GB" sz="1000" b="1" dirty="0">
                <a:solidFill>
                  <a:schemeClr val="accent1"/>
                </a:solidFill>
                <a:latin typeface="Courier New Bold" panose="02070309020205020404"/>
              </a:rPr>
              <a:t>CL_MEM_READ_ONLY </a:t>
            </a:r>
            <a:r>
              <a:rPr lang="en-GB" sz="1000" b="1" dirty="0" smtClean="0">
                <a:solidFill>
                  <a:schemeClr val="accent1"/>
                </a:solidFill>
                <a:latin typeface="Courier New Bold" panose="02070309020205020404"/>
              </a:rPr>
              <a:t>|</a:t>
            </a:r>
            <a:endParaRPr lang="en-GB" sz="1000" b="1" dirty="0" smtClean="0">
              <a:solidFill>
                <a:schemeClr val="accent1"/>
              </a:solidFill>
              <a:latin typeface="Courier New Bold" panose="02070309020205020404"/>
            </a:endParaRPr>
          </a:p>
          <a:p>
            <a:pPr marL="0" indent="0">
              <a:buNone/>
            </a:pPr>
            <a:r>
              <a:rPr lang="en-GB" sz="1000" b="1" dirty="0">
                <a:solidFill>
                  <a:schemeClr val="accent1"/>
                </a:solidFill>
                <a:latin typeface="Courier New Bold" panose="02070309020205020404"/>
              </a:rPr>
              <a:t> </a:t>
            </a:r>
            <a:r>
              <a:rPr lang="en-GB" sz="1000" b="1" dirty="0" smtClean="0">
                <a:solidFill>
                  <a:schemeClr val="accent1"/>
                </a:solidFill>
                <a:latin typeface="Courier New Bold" panose="02070309020205020404"/>
              </a:rPr>
              <a:t>      CL_MEM_COPY_HOST_PTR</a:t>
            </a:r>
            <a:r>
              <a:rPr lang="en-GB" sz="1000" b="1" dirty="0">
                <a:latin typeface="Courier New Bold" panose="02070309020205020404"/>
              </a:rPr>
              <a:t>, </a:t>
            </a:r>
            <a:r>
              <a:rPr lang="en-GB" sz="1000" b="1" dirty="0" err="1">
                <a:solidFill>
                  <a:schemeClr val="tx2">
                    <a:lumMod val="75000"/>
                  </a:schemeClr>
                </a:solidFill>
                <a:latin typeface="Courier New Bold" panose="02070309020205020404"/>
              </a:rPr>
              <a:t>sizeof</a:t>
            </a:r>
            <a:r>
              <a:rPr lang="en-GB" sz="1000" b="1" dirty="0">
                <a:latin typeface="Courier New Bold" panose="02070309020205020404"/>
              </a:rPr>
              <a:t>(</a:t>
            </a:r>
            <a:r>
              <a:rPr lang="en-GB" sz="1000" b="1" dirty="0" err="1">
                <a:solidFill>
                  <a:schemeClr val="accent1"/>
                </a:solidFill>
                <a:latin typeface="Courier New Bold" panose="02070309020205020404"/>
              </a:rPr>
              <a:t>cl_float</a:t>
            </a:r>
            <a:r>
              <a:rPr lang="en-GB" sz="1000" b="1" dirty="0">
                <a:latin typeface="Courier New Bold" panose="02070309020205020404"/>
              </a:rPr>
              <a:t>)*n, </a:t>
            </a:r>
            <a:r>
              <a:rPr lang="en-GB" sz="1000" b="1" dirty="0" err="1">
                <a:latin typeface="Courier New Bold" panose="02070309020205020404"/>
              </a:rPr>
              <a:t>srcA</a:t>
            </a:r>
            <a:r>
              <a:rPr lang="en-GB" sz="1000" b="1" dirty="0">
                <a:latin typeface="Courier New Bold" panose="02070309020205020404"/>
              </a:rPr>
              <a:t>, </a:t>
            </a:r>
            <a:r>
              <a:rPr lang="en-GB" sz="1000" b="1" dirty="0" smtClean="0">
                <a:latin typeface="Courier New Bold" panose="02070309020205020404"/>
              </a:rPr>
              <a:t>NULL);</a:t>
            </a:r>
            <a:endParaRPr lang="en-GB" sz="1000" b="1" dirty="0" smtClean="0">
              <a:latin typeface="Courier New Bold" panose="02070309020205020404"/>
            </a:endParaRPr>
          </a:p>
          <a:p>
            <a:pPr marL="0" indent="0">
              <a:buNone/>
            </a:pPr>
            <a:r>
              <a:rPr lang="en-GB" sz="1000" b="1" dirty="0" err="1" smtClean="0">
                <a:latin typeface="Courier New Bold" panose="02070309020205020404"/>
              </a:rPr>
              <a:t>memobjs</a:t>
            </a:r>
            <a:r>
              <a:rPr lang="en-GB" sz="1000" b="1" dirty="0" smtClean="0">
                <a:latin typeface="Courier New Bold" panose="02070309020205020404"/>
              </a:rPr>
              <a:t>[1] </a:t>
            </a:r>
            <a:r>
              <a:rPr lang="en-GB" sz="1000" b="1" dirty="0">
                <a:latin typeface="Courier New Bold" panose="02070309020205020404"/>
              </a:rPr>
              <a:t>= </a:t>
            </a:r>
            <a:r>
              <a:rPr lang="en-GB" sz="1000" b="1" dirty="0" err="1">
                <a:solidFill>
                  <a:schemeClr val="tx2">
                    <a:lumMod val="75000"/>
                  </a:schemeClr>
                </a:solidFill>
                <a:latin typeface="Courier New Bold" panose="02070309020205020404"/>
              </a:rPr>
              <a:t>clCreateBuffer</a:t>
            </a:r>
            <a:r>
              <a:rPr lang="en-GB" sz="1000" b="1" dirty="0">
                <a:latin typeface="Courier New Bold" panose="02070309020205020404"/>
              </a:rPr>
              <a:t>(context, </a:t>
            </a:r>
            <a:r>
              <a:rPr lang="en-GB" sz="1000" b="1" dirty="0">
                <a:solidFill>
                  <a:schemeClr val="accent1"/>
                </a:solidFill>
                <a:latin typeface="Courier New Bold" panose="02070309020205020404"/>
              </a:rPr>
              <a:t>CL_MEM_READ_ONLY |</a:t>
            </a:r>
            <a:endParaRPr lang="en-GB" sz="1000" b="1" dirty="0">
              <a:solidFill>
                <a:schemeClr val="accent1"/>
              </a:solidFill>
              <a:latin typeface="Courier New Bold" panose="02070309020205020404"/>
            </a:endParaRPr>
          </a:p>
          <a:p>
            <a:pPr marL="0" indent="0">
              <a:buNone/>
            </a:pPr>
            <a:r>
              <a:rPr lang="en-GB" sz="1000" b="1" dirty="0">
                <a:solidFill>
                  <a:schemeClr val="accent1"/>
                </a:solidFill>
                <a:latin typeface="Courier New Bold" panose="02070309020205020404"/>
              </a:rPr>
              <a:t>       CL_MEM_COPY_HOST_PTR</a:t>
            </a:r>
            <a:r>
              <a:rPr lang="en-GB" sz="1000" b="1" dirty="0">
                <a:latin typeface="Courier New Bold" panose="02070309020205020404"/>
              </a:rPr>
              <a:t>, </a:t>
            </a:r>
            <a:r>
              <a:rPr lang="en-GB" sz="1000" b="1" dirty="0" err="1">
                <a:solidFill>
                  <a:schemeClr val="tx2">
                    <a:lumMod val="75000"/>
                  </a:schemeClr>
                </a:solidFill>
                <a:latin typeface="Courier New Bold" panose="02070309020205020404"/>
              </a:rPr>
              <a:t>sizeof</a:t>
            </a:r>
            <a:r>
              <a:rPr lang="en-GB" sz="1000" b="1" dirty="0">
                <a:latin typeface="Courier New Bold" panose="02070309020205020404"/>
              </a:rPr>
              <a:t>(</a:t>
            </a:r>
            <a:r>
              <a:rPr lang="en-GB" sz="1000" b="1" dirty="0" err="1">
                <a:solidFill>
                  <a:schemeClr val="accent1"/>
                </a:solidFill>
                <a:latin typeface="Courier New Bold" panose="02070309020205020404"/>
              </a:rPr>
              <a:t>cl_float</a:t>
            </a:r>
            <a:r>
              <a:rPr lang="en-GB" sz="1000" b="1" dirty="0">
                <a:latin typeface="Courier New Bold" panose="02070309020205020404"/>
              </a:rPr>
              <a:t>)*n, </a:t>
            </a:r>
            <a:r>
              <a:rPr lang="en-GB" sz="1000" b="1" dirty="0" err="1" smtClean="0">
                <a:latin typeface="Courier New Bold" panose="02070309020205020404"/>
              </a:rPr>
              <a:t>srcb</a:t>
            </a:r>
            <a:r>
              <a:rPr lang="en-GB" sz="1000" b="1" dirty="0" smtClean="0">
                <a:latin typeface="Courier New Bold" panose="02070309020205020404"/>
              </a:rPr>
              <a:t>, </a:t>
            </a:r>
            <a:r>
              <a:rPr lang="en-GB" sz="1000" b="1" dirty="0">
                <a:latin typeface="Courier New Bold" panose="02070309020205020404"/>
              </a:rPr>
              <a:t>NULL</a:t>
            </a:r>
            <a:r>
              <a:rPr lang="en-GB" sz="1000" b="1" dirty="0" smtClean="0">
                <a:latin typeface="Courier New Bold" panose="02070309020205020404"/>
              </a:rPr>
              <a:t>);</a:t>
            </a:r>
            <a:endParaRPr lang="en-GB" sz="1000" b="1" dirty="0">
              <a:latin typeface="Courier New Bold" panose="02070309020205020404"/>
            </a:endParaRPr>
          </a:p>
          <a:p>
            <a:pPr marL="0" indent="0">
              <a:buNone/>
            </a:pPr>
            <a:endParaRPr lang="en-GB" sz="1000" b="1" dirty="0" smtClean="0">
              <a:latin typeface="Courier New Bold" panose="02070309020205020404"/>
            </a:endParaRPr>
          </a:p>
          <a:p>
            <a:pPr marL="0" indent="0">
              <a:buNone/>
            </a:pPr>
            <a:r>
              <a:rPr lang="en-GB" sz="1000" b="1" dirty="0" err="1" smtClean="0">
                <a:latin typeface="Courier New Bold" panose="02070309020205020404"/>
              </a:rPr>
              <a:t>memobjs</a:t>
            </a:r>
            <a:r>
              <a:rPr lang="en-GB" sz="1000" b="1" dirty="0" smtClean="0">
                <a:latin typeface="Courier New Bold" panose="02070309020205020404"/>
              </a:rPr>
              <a:t>[2</a:t>
            </a:r>
            <a:r>
              <a:rPr lang="en-GB" sz="1000" b="1" dirty="0">
                <a:latin typeface="Courier New Bold" panose="02070309020205020404"/>
              </a:rPr>
              <a:t>] = </a:t>
            </a:r>
            <a:r>
              <a:rPr lang="en-GB" sz="1000" b="1" dirty="0" err="1">
                <a:solidFill>
                  <a:schemeClr val="tx2">
                    <a:lumMod val="75000"/>
                  </a:schemeClr>
                </a:solidFill>
                <a:latin typeface="Courier New Bold" panose="02070309020205020404"/>
              </a:rPr>
              <a:t>clCreateBuffer</a:t>
            </a:r>
            <a:r>
              <a:rPr lang="en-GB" sz="1000" b="1" dirty="0">
                <a:latin typeface="Courier New Bold" panose="02070309020205020404"/>
              </a:rPr>
              <a:t>(context</a:t>
            </a:r>
            <a:r>
              <a:rPr lang="en-GB" sz="1000" b="1" dirty="0" smtClean="0">
                <a:latin typeface="Courier New Bold" panose="02070309020205020404"/>
              </a:rPr>
              <a:t>, </a:t>
            </a:r>
            <a:r>
              <a:rPr lang="en-GB" sz="1000" b="1" dirty="0" smtClean="0">
                <a:solidFill>
                  <a:schemeClr val="accent1"/>
                </a:solidFill>
                <a:latin typeface="Courier New Bold" panose="02070309020205020404"/>
              </a:rPr>
              <a:t>CL_MEM_WRITE_ONLY</a:t>
            </a:r>
            <a:r>
              <a:rPr lang="en-GB" sz="1000" b="1" dirty="0">
                <a:latin typeface="Courier New Bold" panose="02070309020205020404"/>
              </a:rPr>
              <a:t>, </a:t>
            </a:r>
            <a:endParaRPr lang="en-GB" sz="1000" b="1" dirty="0">
              <a:latin typeface="Courier New Bold" panose="02070309020205020404"/>
            </a:endParaRPr>
          </a:p>
          <a:p>
            <a:pPr marL="0" indent="0">
              <a:buNone/>
            </a:pPr>
            <a:r>
              <a:rPr lang="en-GB" sz="1000" b="1" dirty="0">
                <a:latin typeface="Courier New Bold" panose="02070309020205020404"/>
              </a:rPr>
              <a:t>                             </a:t>
            </a:r>
            <a:r>
              <a:rPr lang="en-GB" sz="1000" b="1" dirty="0" err="1" smtClean="0">
                <a:solidFill>
                  <a:schemeClr val="tx2">
                    <a:lumMod val="75000"/>
                  </a:schemeClr>
                </a:solidFill>
                <a:latin typeface="Courier New Bold" panose="02070309020205020404"/>
              </a:rPr>
              <a:t>sizeof</a:t>
            </a:r>
            <a:r>
              <a:rPr lang="en-GB" sz="1000" b="1" dirty="0" smtClean="0">
                <a:latin typeface="Courier New Bold" panose="02070309020205020404"/>
              </a:rPr>
              <a:t>(</a:t>
            </a:r>
            <a:r>
              <a:rPr lang="en-GB" sz="1000" b="1" dirty="0" err="1" smtClean="0">
                <a:solidFill>
                  <a:schemeClr val="accent1"/>
                </a:solidFill>
                <a:latin typeface="Courier New Bold" panose="02070309020205020404"/>
              </a:rPr>
              <a:t>cl_float</a:t>
            </a:r>
            <a:r>
              <a:rPr lang="en-GB" sz="1000" b="1" dirty="0">
                <a:latin typeface="Courier New Bold" panose="02070309020205020404"/>
              </a:rPr>
              <a:t>)*n, </a:t>
            </a:r>
            <a:r>
              <a:rPr lang="en-GB" sz="1000" b="1" dirty="0" smtClean="0">
                <a:latin typeface="Courier New Bold" panose="02070309020205020404"/>
              </a:rPr>
              <a:t>NULL, NULL</a:t>
            </a:r>
            <a:r>
              <a:rPr lang="en-GB" sz="1000" b="1" dirty="0">
                <a:latin typeface="Courier New Bold" panose="02070309020205020404"/>
              </a:rPr>
              <a:t>);</a:t>
            </a:r>
            <a:endParaRPr lang="en-GB" sz="1000" b="1" dirty="0">
              <a:latin typeface="Courier New Bold" panose="02070309020205020404"/>
            </a:endParaRPr>
          </a:p>
          <a:p>
            <a:pPr marL="0" indent="0">
              <a:buNone/>
            </a:pPr>
            <a:endParaRPr lang="en-GB" sz="1000" b="1" dirty="0" smtClean="0">
              <a:latin typeface="Courier New Bold" panose="02070309020205020404"/>
            </a:endParaRPr>
          </a:p>
          <a:p>
            <a:pPr marL="0" indent="0">
              <a:buNone/>
            </a:pPr>
            <a:r>
              <a:rPr lang="en-GB" sz="1000" b="1" dirty="0" smtClean="0">
                <a:solidFill>
                  <a:schemeClr val="tx1">
                    <a:lumMod val="85000"/>
                  </a:schemeClr>
                </a:solidFill>
                <a:latin typeface="Courier New Bold" panose="02070309020205020404"/>
              </a:rPr>
              <a:t>// </a:t>
            </a:r>
            <a:r>
              <a:rPr lang="en-GB" sz="1000" b="1" dirty="0">
                <a:solidFill>
                  <a:schemeClr val="tx1">
                    <a:lumMod val="85000"/>
                  </a:schemeClr>
                </a:solidFill>
                <a:latin typeface="Courier New Bold" panose="02070309020205020404"/>
              </a:rPr>
              <a:t>create the program</a:t>
            </a:r>
            <a:endParaRPr lang="en-GB" sz="1000" b="1" dirty="0">
              <a:solidFill>
                <a:schemeClr val="tx1">
                  <a:lumMod val="85000"/>
                </a:schemeClr>
              </a:solidFill>
              <a:latin typeface="Courier New Bold" panose="02070309020205020404"/>
            </a:endParaRPr>
          </a:p>
          <a:p>
            <a:pPr marL="0" indent="0">
              <a:buNone/>
            </a:pPr>
            <a:r>
              <a:rPr lang="en-GB" sz="1000" b="1" dirty="0">
                <a:latin typeface="Courier New Bold" panose="02070309020205020404"/>
              </a:rPr>
              <a:t>program = </a:t>
            </a:r>
            <a:r>
              <a:rPr lang="en-GB" sz="1000" b="1" dirty="0" err="1">
                <a:solidFill>
                  <a:schemeClr val="tx2">
                    <a:lumMod val="75000"/>
                  </a:schemeClr>
                </a:solidFill>
                <a:latin typeface="Courier New Bold" panose="02070309020205020404"/>
              </a:rPr>
              <a:t>clCreateProgramWithSource</a:t>
            </a:r>
            <a:r>
              <a:rPr lang="en-GB" sz="1000" b="1" dirty="0">
                <a:latin typeface="Courier New Bold" panose="02070309020205020404"/>
              </a:rPr>
              <a:t>(context, 1</a:t>
            </a:r>
            <a:r>
              <a:rPr lang="en-GB" sz="1000" b="1" dirty="0" smtClean="0">
                <a:latin typeface="Courier New Bold" panose="02070309020205020404"/>
              </a:rPr>
              <a:t>,</a:t>
            </a:r>
            <a:endParaRPr lang="en-GB" sz="1000" b="1" dirty="0" smtClean="0">
              <a:latin typeface="Courier New Bold" panose="02070309020205020404"/>
            </a:endParaRPr>
          </a:p>
          <a:p>
            <a:pPr marL="0" indent="0">
              <a:buNone/>
            </a:pPr>
            <a:r>
              <a:rPr lang="en-GB" sz="1000" b="1" dirty="0">
                <a:latin typeface="Courier New Bold" panose="02070309020205020404"/>
              </a:rPr>
              <a:t> </a:t>
            </a:r>
            <a:r>
              <a:rPr lang="en-GB" sz="1000" b="1" dirty="0" smtClean="0">
                <a:latin typeface="Courier New Bold" panose="02070309020205020404"/>
              </a:rPr>
              <a:t>                               &amp;</a:t>
            </a:r>
            <a:r>
              <a:rPr lang="en-GB" sz="1000" b="1" dirty="0" err="1">
                <a:latin typeface="Courier New Bold" panose="02070309020205020404"/>
              </a:rPr>
              <a:t>program_source</a:t>
            </a:r>
            <a:r>
              <a:rPr lang="en-GB" sz="1000" b="1" dirty="0">
                <a:latin typeface="Courier New Bold" panose="02070309020205020404"/>
              </a:rPr>
              <a:t>, NULL, NULL);</a:t>
            </a:r>
            <a:endParaRPr lang="en-GB" sz="1000" b="1" dirty="0">
              <a:latin typeface="Courier New Bold" panose="02070309020205020404"/>
            </a:endParaRPr>
          </a:p>
          <a:p>
            <a:pPr marL="0" indent="0">
              <a:buNone/>
            </a:pPr>
            <a:endParaRPr lang="en-GB" sz="1000" b="1" dirty="0">
              <a:latin typeface="Courier New Bold" panose="02070309020205020404"/>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panose="02070309020205020404"/>
              </a:rPr>
              <a:t>// build the program</a:t>
            </a:r>
            <a:endParaRPr lang="en-GB" sz="1050" b="1" dirty="0">
              <a:solidFill>
                <a:schemeClr val="tx1">
                  <a:lumMod val="85000"/>
                </a:schemeClr>
              </a:solidFill>
              <a:latin typeface="Courier New Bold" panose="02070309020205020404"/>
            </a:endParaRPr>
          </a:p>
          <a:p>
            <a:pPr marL="0" indent="0">
              <a:buNone/>
            </a:pPr>
            <a:r>
              <a:rPr lang="en-GB" sz="1050" b="1" dirty="0">
                <a:latin typeface="Courier New Bold" panose="02070309020205020404"/>
              </a:rPr>
              <a:t>err = </a:t>
            </a:r>
            <a:r>
              <a:rPr lang="en-GB" sz="1050" b="1" dirty="0" err="1">
                <a:solidFill>
                  <a:schemeClr val="tx2">
                    <a:lumMod val="75000"/>
                  </a:schemeClr>
                </a:solidFill>
                <a:latin typeface="Courier New Bold" panose="02070309020205020404"/>
              </a:rPr>
              <a:t>clBuildProgram</a:t>
            </a:r>
            <a:r>
              <a:rPr lang="en-GB" sz="1050" b="1" dirty="0">
                <a:latin typeface="Courier New Bold" panose="02070309020205020404"/>
              </a:rPr>
              <a:t>(program</a:t>
            </a:r>
            <a:r>
              <a:rPr lang="en-GB" sz="1050" b="1" dirty="0" smtClean="0">
                <a:latin typeface="Courier New Bold" panose="02070309020205020404"/>
              </a:rPr>
              <a:t>, 0</a:t>
            </a:r>
            <a:r>
              <a:rPr lang="en-GB" sz="1050" b="1" dirty="0">
                <a:latin typeface="Courier New Bold" panose="02070309020205020404"/>
              </a:rPr>
              <a:t>, </a:t>
            </a:r>
            <a:r>
              <a:rPr lang="en-GB" sz="1050" b="1" dirty="0" smtClean="0">
                <a:latin typeface="Courier New Bold" panose="02070309020205020404"/>
              </a:rPr>
              <a:t>NULL,NULL,NULL,NULL</a:t>
            </a:r>
            <a:r>
              <a:rPr lang="en-GB" sz="1050" b="1" dirty="0">
                <a:latin typeface="Courier New Bold" panose="02070309020205020404"/>
              </a:rPr>
              <a:t>);</a:t>
            </a:r>
            <a:endParaRPr lang="en-GB" sz="1050" b="1" dirty="0">
              <a:latin typeface="Courier New Bold" panose="02070309020205020404"/>
            </a:endParaRPr>
          </a:p>
          <a:p>
            <a:pPr marL="0" indent="0">
              <a:buNone/>
            </a:pPr>
            <a:endParaRPr lang="en-GB" sz="1050" b="1" dirty="0">
              <a:latin typeface="Courier New Bold" panose="02070309020205020404"/>
            </a:endParaRPr>
          </a:p>
          <a:p>
            <a:pPr marL="0" indent="0">
              <a:buNone/>
            </a:pPr>
            <a:r>
              <a:rPr lang="en-GB" sz="1050" b="1" dirty="0">
                <a:solidFill>
                  <a:schemeClr val="tx1">
                    <a:lumMod val="85000"/>
                  </a:schemeClr>
                </a:solidFill>
                <a:latin typeface="Courier New Bold" panose="02070309020205020404"/>
              </a:rPr>
              <a:t>// create the kernel</a:t>
            </a:r>
            <a:endParaRPr lang="en-GB" sz="1050" b="1" dirty="0">
              <a:solidFill>
                <a:schemeClr val="tx1">
                  <a:lumMod val="85000"/>
                </a:schemeClr>
              </a:solidFill>
              <a:latin typeface="Courier New Bold" panose="02070309020205020404"/>
            </a:endParaRPr>
          </a:p>
          <a:p>
            <a:pPr marL="0" indent="0">
              <a:buNone/>
            </a:pPr>
            <a:r>
              <a:rPr lang="en-GB" sz="1050" b="1" dirty="0">
                <a:latin typeface="Courier New Bold" panose="02070309020205020404"/>
              </a:rPr>
              <a:t>kernel = </a:t>
            </a:r>
            <a:r>
              <a:rPr lang="en-GB" sz="1050" b="1" dirty="0" err="1">
                <a:solidFill>
                  <a:schemeClr val="tx2">
                    <a:lumMod val="75000"/>
                  </a:schemeClr>
                </a:solidFill>
                <a:latin typeface="Courier New Bold" panose="02070309020205020404"/>
              </a:rPr>
              <a:t>clCreateKernel</a:t>
            </a:r>
            <a:r>
              <a:rPr lang="en-GB" sz="1050" b="1" dirty="0">
                <a:latin typeface="Courier New Bold" panose="02070309020205020404"/>
              </a:rPr>
              <a:t>(program, “</a:t>
            </a:r>
            <a:r>
              <a:rPr lang="en-GB" sz="1050" b="1" dirty="0" err="1">
                <a:latin typeface="Courier New Bold" panose="02070309020205020404"/>
              </a:rPr>
              <a:t>vec_add</a:t>
            </a:r>
            <a:r>
              <a:rPr lang="en-GB" sz="1050" b="1" dirty="0">
                <a:latin typeface="Courier New Bold" panose="02070309020205020404"/>
              </a:rPr>
              <a:t>”, NULL);</a:t>
            </a:r>
            <a:endParaRPr lang="en-GB" sz="1050" b="1" dirty="0">
              <a:latin typeface="Courier New Bold" panose="02070309020205020404"/>
            </a:endParaRPr>
          </a:p>
          <a:p>
            <a:pPr marL="0" indent="0">
              <a:buNone/>
            </a:pPr>
            <a:endParaRPr lang="en-GB" sz="1050" b="1" dirty="0">
              <a:latin typeface="Courier New Bold" panose="02070309020205020404"/>
            </a:endParaRPr>
          </a:p>
          <a:p>
            <a:pPr marL="0" indent="0">
              <a:buNone/>
            </a:pPr>
            <a:r>
              <a:rPr lang="en-GB" sz="1050" b="1" dirty="0">
                <a:solidFill>
                  <a:schemeClr val="tx1">
                    <a:lumMod val="85000"/>
                  </a:schemeClr>
                </a:solidFill>
                <a:latin typeface="Courier New Bold" panose="02070309020205020404"/>
              </a:rPr>
              <a:t>// set the </a:t>
            </a:r>
            <a:r>
              <a:rPr lang="en-GB" sz="1050" b="1" dirty="0" err="1">
                <a:solidFill>
                  <a:schemeClr val="tx1">
                    <a:lumMod val="85000"/>
                  </a:schemeClr>
                </a:solidFill>
                <a:latin typeface="Courier New Bold" panose="02070309020205020404"/>
              </a:rPr>
              <a:t>args</a:t>
            </a:r>
            <a:r>
              <a:rPr lang="en-GB" sz="1050" b="1" dirty="0">
                <a:solidFill>
                  <a:schemeClr val="tx1">
                    <a:lumMod val="85000"/>
                  </a:schemeClr>
                </a:solidFill>
                <a:latin typeface="Courier New Bold" panose="02070309020205020404"/>
              </a:rPr>
              <a:t> values</a:t>
            </a:r>
            <a:endParaRPr lang="en-GB" sz="1050" b="1" dirty="0">
              <a:solidFill>
                <a:schemeClr val="tx1">
                  <a:lumMod val="85000"/>
                </a:schemeClr>
              </a:solidFill>
              <a:latin typeface="Courier New Bold" panose="02070309020205020404"/>
            </a:endParaRPr>
          </a:p>
          <a:p>
            <a:pPr marL="0" indent="0">
              <a:buNone/>
            </a:pPr>
            <a:r>
              <a:rPr lang="en-GB" sz="1050" b="1" dirty="0">
                <a:latin typeface="Courier New Bold" panose="02070309020205020404"/>
              </a:rPr>
              <a:t>err  = </a:t>
            </a:r>
            <a:r>
              <a:rPr lang="en-GB" sz="1050" b="1" dirty="0" err="1">
                <a:solidFill>
                  <a:schemeClr val="tx2">
                    <a:lumMod val="75000"/>
                  </a:schemeClr>
                </a:solidFill>
                <a:latin typeface="Courier New Bold" panose="02070309020205020404"/>
              </a:rPr>
              <a:t>clSetKernelArg</a:t>
            </a:r>
            <a:r>
              <a:rPr lang="en-GB" sz="1050" b="1" dirty="0">
                <a:latin typeface="Courier New Bold" panose="02070309020205020404"/>
              </a:rPr>
              <a:t>(kernel, 0, (void *) &amp;</a:t>
            </a:r>
            <a:r>
              <a:rPr lang="en-GB" sz="1050" b="1" dirty="0" err="1">
                <a:latin typeface="Courier New Bold" panose="02070309020205020404"/>
              </a:rPr>
              <a:t>memobjs</a:t>
            </a:r>
            <a:r>
              <a:rPr lang="en-GB" sz="1050" b="1" dirty="0">
                <a:latin typeface="Courier New Bold" panose="02070309020205020404"/>
              </a:rPr>
              <a:t>[0</a:t>
            </a:r>
            <a:r>
              <a:rPr lang="en-GB" sz="1050" b="1" dirty="0" smtClean="0">
                <a:latin typeface="Courier New Bold" panose="02070309020205020404"/>
              </a:rPr>
              <a:t>], </a:t>
            </a:r>
            <a:endParaRPr lang="en-GB" sz="1050" b="1" dirty="0" smtClean="0">
              <a:latin typeface="Courier New Bold" panose="02070309020205020404"/>
            </a:endParaRPr>
          </a:p>
          <a:p>
            <a:pPr marL="0" indent="0">
              <a:buNone/>
            </a:pPr>
            <a:r>
              <a:rPr lang="en-GB" sz="1050" b="1" dirty="0">
                <a:solidFill>
                  <a:schemeClr val="tx2">
                    <a:lumMod val="75000"/>
                  </a:schemeClr>
                </a:solidFill>
                <a:latin typeface="Courier New Bold" panose="02070309020205020404"/>
              </a:rPr>
              <a:t> </a:t>
            </a:r>
            <a:r>
              <a:rPr lang="en-GB" sz="1050" b="1" dirty="0" smtClean="0">
                <a:solidFill>
                  <a:schemeClr val="tx2">
                    <a:lumMod val="75000"/>
                  </a:schemeClr>
                </a:solidFill>
                <a:latin typeface="Courier New Bold" panose="02070309020205020404"/>
              </a:rPr>
              <a:t>                        </a:t>
            </a:r>
            <a:r>
              <a:rPr lang="en-GB" sz="1050" b="1" dirty="0" err="1" smtClean="0">
                <a:solidFill>
                  <a:schemeClr val="tx2">
                    <a:lumMod val="75000"/>
                  </a:schemeClr>
                </a:solidFill>
                <a:latin typeface="Courier New Bold" panose="02070309020205020404"/>
              </a:rPr>
              <a:t>sizeof</a:t>
            </a:r>
            <a:r>
              <a:rPr lang="en-GB" sz="1050" b="1" dirty="0" smtClean="0">
                <a:latin typeface="Courier New Bold" panose="02070309020205020404"/>
              </a:rPr>
              <a:t>(</a:t>
            </a:r>
            <a:r>
              <a:rPr lang="en-GB" sz="1050" b="1" dirty="0" err="1" smtClean="0">
                <a:solidFill>
                  <a:schemeClr val="accent1"/>
                </a:solidFill>
                <a:latin typeface="Courier New Bold" panose="02070309020205020404"/>
              </a:rPr>
              <a:t>cl_mem</a:t>
            </a:r>
            <a:r>
              <a:rPr lang="en-GB" sz="1050" b="1" dirty="0">
                <a:latin typeface="Courier New Bold" panose="02070309020205020404"/>
              </a:rPr>
              <a:t>));</a:t>
            </a:r>
            <a:endParaRPr lang="en-GB" sz="1050" b="1" dirty="0">
              <a:latin typeface="Courier New Bold" panose="02070309020205020404"/>
            </a:endParaRPr>
          </a:p>
          <a:p>
            <a:pPr marL="0" indent="0">
              <a:buNone/>
            </a:pPr>
            <a:r>
              <a:rPr lang="en-GB" sz="1050" b="1" dirty="0">
                <a:latin typeface="Courier New Bold" panose="02070309020205020404"/>
              </a:rPr>
              <a:t>err |= </a:t>
            </a:r>
            <a:r>
              <a:rPr lang="en-GB" sz="1050" b="1" dirty="0" err="1">
                <a:solidFill>
                  <a:schemeClr val="tx2">
                    <a:lumMod val="75000"/>
                  </a:schemeClr>
                </a:solidFill>
                <a:latin typeface="Courier New Bold" panose="02070309020205020404"/>
              </a:rPr>
              <a:t>clSetKernelArg</a:t>
            </a:r>
            <a:r>
              <a:rPr lang="en-GB" sz="1050" b="1" dirty="0">
                <a:latin typeface="Courier New Bold" panose="02070309020205020404"/>
              </a:rPr>
              <a:t>(kernel, 1, (void </a:t>
            </a:r>
            <a:r>
              <a:rPr lang="en-GB" sz="1050" b="1" dirty="0" smtClean="0">
                <a:latin typeface="Courier New Bold" panose="02070309020205020404"/>
              </a:rPr>
              <a:t>*) &amp;</a:t>
            </a:r>
            <a:r>
              <a:rPr lang="en-GB" sz="1050" b="1" dirty="0" err="1">
                <a:latin typeface="Courier New Bold" panose="02070309020205020404"/>
              </a:rPr>
              <a:t>memobjs</a:t>
            </a:r>
            <a:r>
              <a:rPr lang="en-GB" sz="1050" b="1" dirty="0">
                <a:latin typeface="Courier New Bold" panose="02070309020205020404"/>
              </a:rPr>
              <a:t>[1</a:t>
            </a:r>
            <a:r>
              <a:rPr lang="en-GB" sz="1050" b="1" dirty="0" smtClean="0">
                <a:latin typeface="Courier New Bold" panose="02070309020205020404"/>
              </a:rPr>
              <a:t>], </a:t>
            </a:r>
            <a:endParaRPr lang="en-GB" sz="1050" b="1" dirty="0" smtClean="0">
              <a:latin typeface="Courier New Bold" panose="02070309020205020404"/>
            </a:endParaRPr>
          </a:p>
          <a:p>
            <a:pPr marL="0" indent="0">
              <a:buNone/>
            </a:pPr>
            <a:r>
              <a:rPr lang="en-GB" sz="1050" b="1" dirty="0">
                <a:solidFill>
                  <a:schemeClr val="tx2">
                    <a:lumMod val="75000"/>
                  </a:schemeClr>
                </a:solidFill>
                <a:latin typeface="Courier New Bold" panose="02070309020205020404"/>
              </a:rPr>
              <a:t> </a:t>
            </a:r>
            <a:r>
              <a:rPr lang="en-GB" sz="1050" b="1" dirty="0" smtClean="0">
                <a:solidFill>
                  <a:schemeClr val="tx2">
                    <a:lumMod val="75000"/>
                  </a:schemeClr>
                </a:solidFill>
                <a:latin typeface="Courier New Bold" panose="02070309020205020404"/>
              </a:rPr>
              <a:t>                        </a:t>
            </a:r>
            <a:r>
              <a:rPr lang="en-GB" sz="1050" b="1" dirty="0" err="1" smtClean="0">
                <a:solidFill>
                  <a:schemeClr val="tx2">
                    <a:lumMod val="75000"/>
                  </a:schemeClr>
                </a:solidFill>
                <a:latin typeface="Courier New Bold" panose="02070309020205020404"/>
              </a:rPr>
              <a:t>sizeof</a:t>
            </a:r>
            <a:r>
              <a:rPr lang="en-GB" sz="1050" b="1" dirty="0" smtClean="0">
                <a:latin typeface="Courier New Bold" panose="02070309020205020404"/>
              </a:rPr>
              <a:t>(</a:t>
            </a:r>
            <a:r>
              <a:rPr lang="en-GB" sz="1050" b="1" dirty="0" err="1" smtClean="0">
                <a:solidFill>
                  <a:schemeClr val="accent1"/>
                </a:solidFill>
                <a:latin typeface="Courier New Bold" panose="02070309020205020404"/>
              </a:rPr>
              <a:t>cl_mem</a:t>
            </a:r>
            <a:r>
              <a:rPr lang="en-GB" sz="1050" b="1" dirty="0" smtClean="0">
                <a:latin typeface="Courier New Bold" panose="02070309020205020404"/>
              </a:rPr>
              <a:t>));</a:t>
            </a:r>
            <a:endParaRPr lang="en-GB" sz="1050" b="1" dirty="0" smtClean="0">
              <a:latin typeface="Courier New Bold" panose="02070309020205020404"/>
            </a:endParaRPr>
          </a:p>
          <a:p>
            <a:pPr marL="0" indent="0">
              <a:buNone/>
            </a:pPr>
            <a:r>
              <a:rPr lang="en-GB" sz="1050" b="1" dirty="0" smtClean="0">
                <a:latin typeface="Courier New Bold" panose="02070309020205020404"/>
              </a:rPr>
              <a:t>err </a:t>
            </a:r>
            <a:r>
              <a:rPr lang="en-GB" sz="1050" b="1" dirty="0">
                <a:latin typeface="Courier New Bold" panose="02070309020205020404"/>
              </a:rPr>
              <a:t>|= </a:t>
            </a:r>
            <a:r>
              <a:rPr lang="en-GB" sz="1050" b="1" dirty="0" err="1">
                <a:solidFill>
                  <a:schemeClr val="tx2">
                    <a:lumMod val="75000"/>
                  </a:schemeClr>
                </a:solidFill>
                <a:latin typeface="Courier New Bold" panose="02070309020205020404"/>
              </a:rPr>
              <a:t>clSetKernelArg</a:t>
            </a:r>
            <a:r>
              <a:rPr lang="en-GB" sz="1050" b="1" dirty="0">
                <a:latin typeface="Courier New Bold" panose="02070309020205020404"/>
              </a:rPr>
              <a:t>(kernel, 2, (void </a:t>
            </a:r>
            <a:r>
              <a:rPr lang="en-GB" sz="1050" b="1" dirty="0" smtClean="0">
                <a:latin typeface="Courier New Bold" panose="02070309020205020404"/>
              </a:rPr>
              <a:t>*) &amp;</a:t>
            </a:r>
            <a:r>
              <a:rPr lang="en-GB" sz="1050" b="1" dirty="0" err="1">
                <a:latin typeface="Courier New Bold" panose="02070309020205020404"/>
              </a:rPr>
              <a:t>memobjs</a:t>
            </a:r>
            <a:r>
              <a:rPr lang="en-GB" sz="1050" b="1" dirty="0">
                <a:latin typeface="Courier New Bold" panose="02070309020205020404"/>
              </a:rPr>
              <a:t>[2</a:t>
            </a:r>
            <a:r>
              <a:rPr lang="en-GB" sz="1050" b="1" dirty="0" smtClean="0">
                <a:latin typeface="Courier New Bold" panose="02070309020205020404"/>
              </a:rPr>
              <a:t>], </a:t>
            </a:r>
            <a:endParaRPr lang="en-GB" sz="1050" b="1" dirty="0" smtClean="0">
              <a:latin typeface="Courier New Bold" panose="02070309020205020404"/>
            </a:endParaRPr>
          </a:p>
          <a:p>
            <a:pPr marL="0" indent="0">
              <a:buNone/>
            </a:pPr>
            <a:r>
              <a:rPr lang="en-GB" sz="1050" b="1" dirty="0">
                <a:solidFill>
                  <a:schemeClr val="tx2">
                    <a:lumMod val="75000"/>
                  </a:schemeClr>
                </a:solidFill>
                <a:latin typeface="Courier New Bold" panose="02070309020205020404"/>
              </a:rPr>
              <a:t> </a:t>
            </a:r>
            <a:r>
              <a:rPr lang="en-GB" sz="1050" b="1" dirty="0" smtClean="0">
                <a:solidFill>
                  <a:schemeClr val="tx2">
                    <a:lumMod val="75000"/>
                  </a:schemeClr>
                </a:solidFill>
                <a:latin typeface="Courier New Bold" panose="02070309020205020404"/>
              </a:rPr>
              <a:t>                        </a:t>
            </a:r>
            <a:r>
              <a:rPr lang="en-GB" sz="1050" b="1" dirty="0" err="1" smtClean="0">
                <a:solidFill>
                  <a:schemeClr val="tx2">
                    <a:lumMod val="75000"/>
                  </a:schemeClr>
                </a:solidFill>
                <a:latin typeface="Courier New Bold" panose="02070309020205020404"/>
              </a:rPr>
              <a:t>sizeof</a:t>
            </a:r>
            <a:r>
              <a:rPr lang="en-GB" sz="1050" b="1" dirty="0" smtClean="0">
                <a:latin typeface="Courier New Bold" panose="02070309020205020404"/>
              </a:rPr>
              <a:t>(</a:t>
            </a:r>
            <a:r>
              <a:rPr lang="en-GB" sz="1050" b="1" dirty="0" err="1" smtClean="0">
                <a:solidFill>
                  <a:schemeClr val="accent1"/>
                </a:solidFill>
                <a:latin typeface="Courier New Bold" panose="02070309020205020404"/>
              </a:rPr>
              <a:t>cl_mem</a:t>
            </a:r>
            <a:r>
              <a:rPr lang="en-GB" sz="1050" b="1" dirty="0" smtClean="0">
                <a:latin typeface="Courier New Bold" panose="02070309020205020404"/>
              </a:rPr>
              <a:t>));</a:t>
            </a:r>
            <a:endParaRPr lang="en-GB" sz="1050" b="1" dirty="0" smtClean="0">
              <a:latin typeface="Courier New Bold" panose="02070309020205020404"/>
            </a:endParaRPr>
          </a:p>
          <a:p>
            <a:pPr marL="0" indent="0">
              <a:buNone/>
            </a:pPr>
            <a:r>
              <a:rPr lang="en-GB" sz="1050" b="1" dirty="0" smtClean="0">
                <a:solidFill>
                  <a:schemeClr val="tx1">
                    <a:lumMod val="85000"/>
                  </a:schemeClr>
                </a:solidFill>
                <a:latin typeface="Courier New Bold" panose="02070309020205020404"/>
              </a:rPr>
              <a:t>// </a:t>
            </a:r>
            <a:r>
              <a:rPr lang="en-GB" sz="1050" b="1" dirty="0">
                <a:solidFill>
                  <a:schemeClr val="tx1">
                    <a:lumMod val="85000"/>
                  </a:schemeClr>
                </a:solidFill>
                <a:latin typeface="Courier New Bold" panose="02070309020205020404"/>
              </a:rPr>
              <a:t>set work-item dimensions</a:t>
            </a:r>
            <a:endParaRPr lang="en-GB" sz="1050" b="1" dirty="0">
              <a:solidFill>
                <a:schemeClr val="tx1">
                  <a:lumMod val="85000"/>
                </a:schemeClr>
              </a:solidFill>
              <a:latin typeface="Courier New Bold" panose="02070309020205020404"/>
            </a:endParaRPr>
          </a:p>
          <a:p>
            <a:pPr marL="0" indent="0">
              <a:buNone/>
            </a:pPr>
            <a:r>
              <a:rPr lang="en-GB" sz="1050" b="1" dirty="0" err="1">
                <a:latin typeface="Courier New Bold" panose="02070309020205020404"/>
              </a:rPr>
              <a:t>global_work_size</a:t>
            </a:r>
            <a:r>
              <a:rPr lang="en-GB" sz="1050" b="1" dirty="0">
                <a:latin typeface="Courier New Bold" panose="02070309020205020404"/>
              </a:rPr>
              <a:t>[0] = n;</a:t>
            </a:r>
            <a:endParaRPr lang="en-GB" sz="1050" b="1" dirty="0">
              <a:latin typeface="Courier New Bold" panose="02070309020205020404"/>
            </a:endParaRPr>
          </a:p>
          <a:p>
            <a:pPr marL="0" indent="0">
              <a:buNone/>
            </a:pPr>
            <a:endParaRPr lang="en-GB" sz="1050" b="1" dirty="0">
              <a:latin typeface="Courier New Bold" panose="02070309020205020404"/>
            </a:endParaRPr>
          </a:p>
          <a:p>
            <a:pPr marL="0" indent="0">
              <a:buNone/>
            </a:pPr>
            <a:r>
              <a:rPr lang="en-GB" sz="1050" b="1" dirty="0">
                <a:solidFill>
                  <a:schemeClr val="tx1">
                    <a:lumMod val="85000"/>
                  </a:schemeClr>
                </a:solidFill>
                <a:latin typeface="Courier New Bold" panose="02070309020205020404"/>
              </a:rPr>
              <a:t>// execute kernel</a:t>
            </a:r>
            <a:endParaRPr lang="en-GB" sz="1050" b="1" dirty="0">
              <a:solidFill>
                <a:schemeClr val="tx1">
                  <a:lumMod val="85000"/>
                </a:schemeClr>
              </a:solidFill>
              <a:latin typeface="Courier New Bold" panose="02070309020205020404"/>
            </a:endParaRPr>
          </a:p>
          <a:p>
            <a:pPr marL="0" indent="0">
              <a:buNone/>
            </a:pPr>
            <a:r>
              <a:rPr lang="en-GB" sz="1050" b="1" dirty="0">
                <a:latin typeface="Courier New Bold" panose="02070309020205020404"/>
              </a:rPr>
              <a:t>err = </a:t>
            </a:r>
            <a:r>
              <a:rPr lang="en-GB" sz="1050" b="1" dirty="0" err="1">
                <a:solidFill>
                  <a:schemeClr val="tx2">
                    <a:lumMod val="75000"/>
                  </a:schemeClr>
                </a:solidFill>
                <a:latin typeface="Courier New Bold" panose="02070309020205020404"/>
              </a:rPr>
              <a:t>clEnqueueNDRangeKernel</a:t>
            </a:r>
            <a:r>
              <a:rPr lang="en-GB" sz="1050" b="1" dirty="0">
                <a:latin typeface="Courier New Bold" panose="02070309020205020404"/>
              </a:rPr>
              <a:t>(</a:t>
            </a:r>
            <a:r>
              <a:rPr lang="en-GB" sz="1050" b="1" dirty="0" err="1">
                <a:latin typeface="Courier New Bold" panose="02070309020205020404"/>
              </a:rPr>
              <a:t>cmd_queue</a:t>
            </a:r>
            <a:r>
              <a:rPr lang="en-GB" sz="1050" b="1" dirty="0">
                <a:latin typeface="Courier New Bold" panose="02070309020205020404"/>
              </a:rPr>
              <a:t>, kernel, 1, </a:t>
            </a:r>
            <a:r>
              <a:rPr lang="en-GB" sz="1050" b="1" dirty="0" smtClean="0">
                <a:latin typeface="Courier New Bold" panose="02070309020205020404"/>
              </a:rPr>
              <a:t>NULL,</a:t>
            </a:r>
            <a:endParaRPr lang="en-GB" sz="1050" b="1" dirty="0" smtClean="0">
              <a:latin typeface="Courier New Bold" panose="02070309020205020404"/>
            </a:endParaRPr>
          </a:p>
          <a:p>
            <a:pPr marL="0" indent="0">
              <a:buNone/>
            </a:pPr>
            <a:r>
              <a:rPr lang="en-GB" sz="1050" b="1" dirty="0">
                <a:latin typeface="Courier New Bold" panose="02070309020205020404"/>
              </a:rPr>
              <a:t> </a:t>
            </a:r>
            <a:r>
              <a:rPr lang="en-GB" sz="1050" b="1" dirty="0" smtClean="0">
                <a:latin typeface="Courier New Bold" panose="02070309020205020404"/>
              </a:rPr>
              <a:t>                   </a:t>
            </a:r>
            <a:r>
              <a:rPr lang="en-GB" sz="1050" b="1" dirty="0" err="1" smtClean="0">
                <a:latin typeface="Courier New Bold" panose="02070309020205020404"/>
              </a:rPr>
              <a:t>global_work_size</a:t>
            </a:r>
            <a:r>
              <a:rPr lang="en-GB" sz="1050" b="1" dirty="0" smtClean="0">
                <a:latin typeface="Courier New Bold" panose="02070309020205020404"/>
              </a:rPr>
              <a:t>, NULL,0,NULL,NULL</a:t>
            </a:r>
            <a:r>
              <a:rPr lang="en-GB" sz="1050" b="1" dirty="0">
                <a:latin typeface="Courier New Bold" panose="02070309020205020404"/>
              </a:rPr>
              <a:t>);</a:t>
            </a:r>
            <a:endParaRPr lang="en-GB" sz="1050" b="1" dirty="0">
              <a:latin typeface="Courier New Bold" panose="02070309020205020404"/>
            </a:endParaRPr>
          </a:p>
          <a:p>
            <a:pPr marL="0" indent="0">
              <a:buNone/>
            </a:pPr>
            <a:endParaRPr lang="en-GB" sz="1050" b="1" dirty="0">
              <a:latin typeface="Courier New Bold" panose="02070309020205020404"/>
            </a:endParaRPr>
          </a:p>
          <a:p>
            <a:pPr marL="0" indent="0">
              <a:buNone/>
            </a:pPr>
            <a:r>
              <a:rPr lang="en-GB" sz="1050" b="1" dirty="0">
                <a:solidFill>
                  <a:schemeClr val="tx1">
                    <a:lumMod val="85000"/>
                  </a:schemeClr>
                </a:solidFill>
                <a:latin typeface="Courier New Bold" panose="02070309020205020404"/>
              </a:rPr>
              <a:t>// read output array</a:t>
            </a:r>
            <a:endParaRPr lang="en-GB" sz="1050" b="1" dirty="0">
              <a:solidFill>
                <a:schemeClr val="tx1">
                  <a:lumMod val="85000"/>
                </a:schemeClr>
              </a:solidFill>
              <a:latin typeface="Courier New Bold" panose="02070309020205020404"/>
            </a:endParaRPr>
          </a:p>
          <a:p>
            <a:pPr marL="0" indent="0">
              <a:buNone/>
            </a:pPr>
            <a:r>
              <a:rPr lang="en-GB" sz="1050" b="1" dirty="0">
                <a:latin typeface="Courier New Bold" panose="02070309020205020404"/>
              </a:rPr>
              <a:t>err = </a:t>
            </a:r>
            <a:r>
              <a:rPr lang="en-GB" sz="1050" b="1" dirty="0" err="1">
                <a:solidFill>
                  <a:schemeClr val="tx2">
                    <a:lumMod val="75000"/>
                  </a:schemeClr>
                </a:solidFill>
                <a:latin typeface="Courier New Bold" panose="02070309020205020404"/>
              </a:rPr>
              <a:t>clEnqueueReadBuffer</a:t>
            </a:r>
            <a:r>
              <a:rPr lang="en-GB" sz="1050" b="1" dirty="0">
                <a:latin typeface="Courier New Bold" panose="02070309020205020404"/>
              </a:rPr>
              <a:t>(</a:t>
            </a:r>
            <a:r>
              <a:rPr lang="en-GB" sz="1050" b="1" dirty="0" err="1">
                <a:latin typeface="Courier New Bold" panose="02070309020205020404"/>
              </a:rPr>
              <a:t>cmd_queue</a:t>
            </a:r>
            <a:r>
              <a:rPr lang="en-GB" sz="1050" b="1" dirty="0">
                <a:latin typeface="Courier New Bold" panose="02070309020205020404"/>
              </a:rPr>
              <a:t>, </a:t>
            </a:r>
            <a:r>
              <a:rPr lang="en-GB" sz="1050" b="1" dirty="0" err="1">
                <a:latin typeface="Courier New Bold" panose="02070309020205020404"/>
              </a:rPr>
              <a:t>memobjs</a:t>
            </a:r>
            <a:r>
              <a:rPr lang="en-GB" sz="1050" b="1" dirty="0">
                <a:latin typeface="Courier New Bold" panose="02070309020205020404"/>
              </a:rPr>
              <a:t>[2], </a:t>
            </a:r>
            <a:endParaRPr lang="en-GB" sz="1050" b="1" dirty="0" smtClean="0">
              <a:latin typeface="Courier New Bold" panose="02070309020205020404"/>
            </a:endParaRPr>
          </a:p>
          <a:p>
            <a:pPr marL="0" indent="0">
              <a:buNone/>
            </a:pPr>
            <a:r>
              <a:rPr lang="en-GB" sz="1050" b="1" dirty="0">
                <a:solidFill>
                  <a:schemeClr val="accent1"/>
                </a:solidFill>
                <a:latin typeface="Courier New Bold" panose="02070309020205020404"/>
              </a:rPr>
              <a:t> </a:t>
            </a:r>
            <a:r>
              <a:rPr lang="en-GB" sz="1050" b="1" dirty="0" smtClean="0">
                <a:solidFill>
                  <a:schemeClr val="accent1"/>
                </a:solidFill>
                <a:latin typeface="Courier New Bold" panose="02070309020205020404"/>
              </a:rPr>
              <a:t>                         CL_TRUE</a:t>
            </a:r>
            <a:r>
              <a:rPr lang="en-GB" sz="1050" b="1" dirty="0">
                <a:latin typeface="Courier New Bold" panose="02070309020205020404"/>
              </a:rPr>
              <a:t>, </a:t>
            </a:r>
            <a:r>
              <a:rPr lang="en-GB" sz="1050" b="1" dirty="0" smtClean="0">
                <a:latin typeface="Courier New Bold" panose="02070309020205020404"/>
              </a:rPr>
              <a:t>0,</a:t>
            </a:r>
            <a:endParaRPr lang="en-GB" sz="1050" b="1" dirty="0" smtClean="0">
              <a:latin typeface="Courier New Bold" panose="02070309020205020404"/>
            </a:endParaRPr>
          </a:p>
          <a:p>
            <a:pPr marL="0" indent="0">
              <a:buNone/>
            </a:pPr>
            <a:r>
              <a:rPr lang="en-GB" sz="1050" b="1" dirty="0">
                <a:latin typeface="Courier New Bold" panose="02070309020205020404"/>
              </a:rPr>
              <a:t> </a:t>
            </a:r>
            <a:r>
              <a:rPr lang="en-GB" sz="1050" b="1" dirty="0" smtClean="0">
                <a:latin typeface="Courier New Bold" panose="02070309020205020404"/>
              </a:rPr>
              <a:t>                         n*</a:t>
            </a:r>
            <a:r>
              <a:rPr lang="en-GB" sz="1050" b="1" dirty="0" err="1" smtClean="0">
                <a:solidFill>
                  <a:schemeClr val="tx2">
                    <a:lumMod val="75000"/>
                  </a:schemeClr>
                </a:solidFill>
                <a:latin typeface="Courier New Bold" panose="02070309020205020404"/>
              </a:rPr>
              <a:t>sizeof</a:t>
            </a:r>
            <a:r>
              <a:rPr lang="en-GB" sz="1050" b="1" dirty="0" smtClean="0">
                <a:latin typeface="Courier New Bold" panose="02070309020205020404"/>
              </a:rPr>
              <a:t>(</a:t>
            </a:r>
            <a:r>
              <a:rPr lang="en-GB" sz="1050" b="1" dirty="0" err="1" smtClean="0">
                <a:solidFill>
                  <a:schemeClr val="accent1"/>
                </a:solidFill>
                <a:latin typeface="Courier New Bold" panose="02070309020205020404"/>
              </a:rPr>
              <a:t>cl_float</a:t>
            </a:r>
            <a:r>
              <a:rPr lang="en-GB" sz="1050" b="1" dirty="0">
                <a:latin typeface="Courier New Bold" panose="02070309020205020404"/>
              </a:rPr>
              <a:t>), </a:t>
            </a:r>
            <a:r>
              <a:rPr lang="en-GB" sz="1050" b="1" dirty="0" err="1">
                <a:latin typeface="Courier New Bold" panose="02070309020205020404"/>
              </a:rPr>
              <a:t>dst</a:t>
            </a:r>
            <a:r>
              <a:rPr lang="en-GB" sz="1050" b="1" dirty="0" smtClean="0">
                <a:latin typeface="Courier New Bold" panose="02070309020205020404"/>
              </a:rPr>
              <a:t>,</a:t>
            </a:r>
            <a:endParaRPr lang="en-GB" sz="1050" b="1" dirty="0" smtClean="0">
              <a:latin typeface="Courier New Bold" panose="02070309020205020404"/>
            </a:endParaRPr>
          </a:p>
          <a:p>
            <a:pPr marL="0" indent="0">
              <a:buNone/>
            </a:pPr>
            <a:r>
              <a:rPr lang="en-GB" sz="1050" b="1" dirty="0">
                <a:latin typeface="Courier New Bold" panose="02070309020205020404"/>
              </a:rPr>
              <a:t> </a:t>
            </a:r>
            <a:r>
              <a:rPr lang="en-GB" sz="1050" b="1" dirty="0" smtClean="0">
                <a:latin typeface="Courier New Bold" panose="02070309020205020404"/>
              </a:rPr>
              <a:t>                         0</a:t>
            </a:r>
            <a:r>
              <a:rPr lang="en-GB" sz="1050" b="1" dirty="0">
                <a:latin typeface="Courier New Bold" panose="02070309020205020404"/>
              </a:rPr>
              <a:t>, NULL, NULL);</a:t>
            </a:r>
            <a:endParaRPr lang="en-GB" sz="1050" b="1" dirty="0">
              <a:latin typeface="Courier New Bold" panose="02070309020205020404"/>
            </a:endParaRPr>
          </a:p>
          <a:p>
            <a:pPr marL="0" indent="0">
              <a:buNone/>
            </a:pPr>
            <a:endParaRPr lang="en-GB" sz="1050" b="1" dirty="0">
              <a:latin typeface="Courier New Bold" panose="02070309020205020404"/>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Vector Addition – Host Program</a:t>
            </a:r>
            <a:endParaRPr lang="en-GB" dirty="0"/>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panose="02070309020205020404"/>
              </a:rPr>
              <a:t>// create the OpenCL context on a GPU device</a:t>
            </a:r>
            <a:endParaRPr lang="en-GB" sz="1000" b="1" dirty="0">
              <a:solidFill>
                <a:schemeClr val="tx1">
                  <a:lumMod val="85000"/>
                </a:schemeClr>
              </a:solidFill>
              <a:latin typeface="Courier New Bold" panose="02070309020205020404"/>
            </a:endParaRPr>
          </a:p>
          <a:p>
            <a:pPr marL="0" indent="0">
              <a:buNone/>
            </a:pPr>
            <a:r>
              <a:rPr lang="en-GB" sz="1000" b="1" dirty="0" err="1">
                <a:solidFill>
                  <a:schemeClr val="accent1"/>
                </a:solidFill>
                <a:latin typeface="Courier New Bold" panose="02070309020205020404"/>
              </a:rPr>
              <a:t>cl_context</a:t>
            </a:r>
            <a:r>
              <a:rPr lang="en-GB" sz="1000" b="1" dirty="0">
                <a:latin typeface="Courier New Bold" panose="02070309020205020404"/>
              </a:rPr>
              <a:t> </a:t>
            </a:r>
            <a:r>
              <a:rPr lang="en-GB" sz="1000" b="1" dirty="0" smtClean="0">
                <a:latin typeface="Courier New Bold" panose="02070309020205020404"/>
              </a:rPr>
              <a:t>context = </a:t>
            </a:r>
            <a:r>
              <a:rPr lang="en-GB" sz="1000" b="1" dirty="0" err="1" smtClean="0">
                <a:solidFill>
                  <a:schemeClr val="tx2">
                    <a:lumMod val="75000"/>
                  </a:schemeClr>
                </a:solidFill>
                <a:latin typeface="Courier New Bold" panose="02070309020205020404"/>
              </a:rPr>
              <a:t>clCreateContextFromType</a:t>
            </a:r>
            <a:r>
              <a:rPr lang="en-GB" sz="1000" b="1" dirty="0" smtClean="0">
                <a:latin typeface="Courier New Bold" panose="02070309020205020404"/>
              </a:rPr>
              <a:t>(0,</a:t>
            </a:r>
            <a:endParaRPr lang="en-GB" sz="1000" b="1" dirty="0" smtClean="0">
              <a:latin typeface="Courier New Bold" panose="02070309020205020404"/>
            </a:endParaRPr>
          </a:p>
          <a:p>
            <a:pPr marL="0" indent="0">
              <a:buNone/>
            </a:pPr>
            <a:r>
              <a:rPr lang="en-GB" sz="1000" b="1" dirty="0">
                <a:latin typeface="Courier New Bold" panose="02070309020205020404"/>
              </a:rPr>
              <a:t> </a:t>
            </a:r>
            <a:r>
              <a:rPr lang="en-GB" sz="1000" b="1" dirty="0" smtClean="0">
                <a:latin typeface="Courier New Bold" panose="02070309020205020404"/>
              </a:rPr>
              <a:t>                      </a:t>
            </a:r>
            <a:r>
              <a:rPr lang="en-GB" sz="1000" b="1" dirty="0" smtClean="0">
                <a:solidFill>
                  <a:schemeClr val="accent1"/>
                </a:solidFill>
                <a:latin typeface="Courier New Bold" panose="02070309020205020404"/>
              </a:rPr>
              <a:t>CL_DEVICE_TYPE_GPU</a:t>
            </a:r>
            <a:r>
              <a:rPr lang="en-GB" sz="1000" b="1" dirty="0">
                <a:latin typeface="Courier New Bold" panose="02070309020205020404"/>
              </a:rPr>
              <a:t>, NULL, NULL, NULL);</a:t>
            </a:r>
            <a:endParaRPr lang="en-GB" sz="1000" b="1" dirty="0">
              <a:latin typeface="Courier New Bold" panose="02070309020205020404"/>
            </a:endParaRPr>
          </a:p>
          <a:p>
            <a:pPr marL="0" indent="0">
              <a:buNone/>
            </a:pPr>
            <a:endParaRPr lang="en-GB" sz="1000" b="1" dirty="0">
              <a:latin typeface="Courier New Bold" panose="02070309020205020404"/>
            </a:endParaRPr>
          </a:p>
          <a:p>
            <a:pPr marL="0" indent="0">
              <a:buNone/>
            </a:pPr>
            <a:r>
              <a:rPr lang="en-GB" sz="1000" b="1" dirty="0">
                <a:solidFill>
                  <a:schemeClr val="tx1">
                    <a:lumMod val="85000"/>
                  </a:schemeClr>
                </a:solidFill>
                <a:latin typeface="Courier New Bold" panose="02070309020205020404"/>
              </a:rPr>
              <a:t>// get the list of GPU devices associated with context</a:t>
            </a:r>
            <a:endParaRPr lang="en-GB" sz="1000" b="1" dirty="0">
              <a:solidFill>
                <a:schemeClr val="tx1">
                  <a:lumMod val="85000"/>
                </a:schemeClr>
              </a:solidFill>
              <a:latin typeface="Courier New Bold" panose="02070309020205020404"/>
            </a:endParaRPr>
          </a:p>
          <a:p>
            <a:pPr marL="0" indent="0">
              <a:buNone/>
            </a:pPr>
            <a:r>
              <a:rPr lang="en-GB" sz="1000" b="1" dirty="0" err="1">
                <a:solidFill>
                  <a:schemeClr val="tx2">
                    <a:lumMod val="75000"/>
                  </a:schemeClr>
                </a:solidFill>
                <a:latin typeface="Courier New Bold" panose="02070309020205020404"/>
              </a:rPr>
              <a:t>clGetContextInfo</a:t>
            </a:r>
            <a:r>
              <a:rPr lang="en-GB" sz="1000" b="1" dirty="0">
                <a:latin typeface="Courier New Bold" panose="02070309020205020404"/>
              </a:rPr>
              <a:t>(context, </a:t>
            </a:r>
            <a:r>
              <a:rPr lang="en-GB" sz="1000" b="1" dirty="0">
                <a:solidFill>
                  <a:schemeClr val="accent1"/>
                </a:solidFill>
                <a:latin typeface="Courier New Bold" panose="02070309020205020404"/>
              </a:rPr>
              <a:t>CL_CONTEXT_DEVICES</a:t>
            </a:r>
            <a:r>
              <a:rPr lang="en-GB" sz="1000" b="1" dirty="0">
                <a:latin typeface="Courier New Bold" panose="02070309020205020404"/>
              </a:rPr>
              <a:t>, </a:t>
            </a:r>
            <a:r>
              <a:rPr lang="en-GB" sz="1000" b="1" dirty="0" smtClean="0">
                <a:latin typeface="Courier New Bold" panose="02070309020205020404"/>
              </a:rPr>
              <a:t>0, NULL</a:t>
            </a:r>
            <a:r>
              <a:rPr lang="en-GB" sz="1000" b="1" dirty="0">
                <a:latin typeface="Courier New Bold" panose="02070309020205020404"/>
              </a:rPr>
              <a:t>, &amp;</a:t>
            </a:r>
            <a:r>
              <a:rPr lang="en-GB" sz="1000" b="1" dirty="0" err="1">
                <a:latin typeface="Courier New Bold" panose="02070309020205020404"/>
              </a:rPr>
              <a:t>cb</a:t>
            </a:r>
            <a:r>
              <a:rPr lang="en-GB" sz="1000" b="1" dirty="0">
                <a:latin typeface="Courier New Bold" panose="02070309020205020404"/>
              </a:rPr>
              <a:t>);</a:t>
            </a:r>
            <a:endParaRPr lang="en-GB" sz="1000" b="1" dirty="0">
              <a:latin typeface="Courier New Bold" panose="02070309020205020404"/>
            </a:endParaRPr>
          </a:p>
          <a:p>
            <a:pPr marL="0" indent="0">
              <a:buNone/>
            </a:pPr>
            <a:endParaRPr lang="en-GB" sz="1000" b="1" dirty="0" smtClean="0">
              <a:latin typeface="Courier New Bold" panose="02070309020205020404"/>
            </a:endParaRPr>
          </a:p>
          <a:p>
            <a:pPr marL="0" indent="0">
              <a:buNone/>
            </a:pPr>
            <a:r>
              <a:rPr lang="en-GB" sz="1000" b="1" dirty="0" err="1" smtClean="0">
                <a:solidFill>
                  <a:schemeClr val="accent1"/>
                </a:solidFill>
                <a:latin typeface="Courier New Bold" panose="02070309020205020404"/>
              </a:rPr>
              <a:t>cl_device_id</a:t>
            </a:r>
            <a:r>
              <a:rPr lang="en-GB" sz="1000" b="1" dirty="0" smtClean="0">
                <a:latin typeface="Courier New Bold" panose="02070309020205020404"/>
              </a:rPr>
              <a:t>[] devices </a:t>
            </a:r>
            <a:r>
              <a:rPr lang="en-GB" sz="1000" b="1" dirty="0">
                <a:latin typeface="Courier New Bold" panose="02070309020205020404"/>
              </a:rPr>
              <a:t>= </a:t>
            </a:r>
            <a:r>
              <a:rPr lang="en-GB" sz="1000" b="1" dirty="0" err="1">
                <a:solidFill>
                  <a:schemeClr val="tx2">
                    <a:lumMod val="75000"/>
                  </a:schemeClr>
                </a:solidFill>
                <a:latin typeface="Courier New Bold" panose="02070309020205020404"/>
              </a:rPr>
              <a:t>malloc</a:t>
            </a:r>
            <a:r>
              <a:rPr lang="en-GB" sz="1000" b="1" dirty="0">
                <a:latin typeface="Courier New Bold" panose="02070309020205020404"/>
              </a:rPr>
              <a:t>(</a:t>
            </a:r>
            <a:r>
              <a:rPr lang="en-GB" sz="1000" b="1" dirty="0" err="1">
                <a:latin typeface="Courier New Bold" panose="02070309020205020404"/>
              </a:rPr>
              <a:t>cb</a:t>
            </a:r>
            <a:r>
              <a:rPr lang="en-GB" sz="1000" b="1" dirty="0">
                <a:latin typeface="Courier New Bold" panose="02070309020205020404"/>
              </a:rPr>
              <a:t>);</a:t>
            </a:r>
            <a:endParaRPr lang="en-GB" sz="1000" b="1" dirty="0">
              <a:latin typeface="Courier New Bold" panose="02070309020205020404"/>
            </a:endParaRPr>
          </a:p>
          <a:p>
            <a:pPr marL="0" indent="0">
              <a:buNone/>
            </a:pPr>
            <a:r>
              <a:rPr lang="en-GB" sz="1000" b="1" dirty="0" err="1">
                <a:solidFill>
                  <a:schemeClr val="tx2">
                    <a:lumMod val="75000"/>
                  </a:schemeClr>
                </a:solidFill>
                <a:latin typeface="Courier New Bold" panose="02070309020205020404"/>
              </a:rPr>
              <a:t>clGetContextInfo</a:t>
            </a:r>
            <a:r>
              <a:rPr lang="en-GB" sz="1000" b="1" dirty="0">
                <a:latin typeface="Courier New Bold" panose="02070309020205020404"/>
              </a:rPr>
              <a:t>(</a:t>
            </a:r>
            <a:r>
              <a:rPr lang="en-GB" sz="1000" b="1" dirty="0" err="1">
                <a:latin typeface="Courier New Bold" panose="02070309020205020404"/>
              </a:rPr>
              <a:t>context</a:t>
            </a:r>
            <a:r>
              <a:rPr lang="en-GB" sz="1000" b="1" dirty="0" err="1" smtClean="0">
                <a:latin typeface="Courier New Bold" panose="02070309020205020404"/>
              </a:rPr>
              <a:t>,</a:t>
            </a:r>
            <a:r>
              <a:rPr lang="en-GB" sz="1000" b="1" dirty="0" err="1" smtClean="0">
                <a:solidFill>
                  <a:schemeClr val="accent1"/>
                </a:solidFill>
                <a:latin typeface="Courier New Bold" panose="02070309020205020404"/>
              </a:rPr>
              <a:t>CL_CONTEXT_DEVICES</a:t>
            </a:r>
            <a:r>
              <a:rPr lang="en-GB" sz="1000" b="1" dirty="0" err="1" smtClean="0">
                <a:latin typeface="Courier New Bold" panose="02070309020205020404"/>
              </a:rPr>
              <a:t>,cb,devices,NULL</a:t>
            </a:r>
            <a:r>
              <a:rPr lang="en-GB" sz="1000" b="1" dirty="0">
                <a:latin typeface="Courier New Bold" panose="02070309020205020404"/>
              </a:rPr>
              <a:t>);</a:t>
            </a:r>
            <a:endParaRPr lang="en-GB" sz="1000" b="1" dirty="0">
              <a:latin typeface="Courier New Bold" panose="02070309020205020404"/>
            </a:endParaRPr>
          </a:p>
          <a:p>
            <a:pPr marL="0" indent="0">
              <a:buNone/>
            </a:pPr>
            <a:endParaRPr lang="en-GB" sz="1000" b="1" dirty="0">
              <a:latin typeface="Courier New Bold" panose="02070309020205020404"/>
            </a:endParaRPr>
          </a:p>
          <a:p>
            <a:pPr marL="0" indent="0">
              <a:buNone/>
            </a:pPr>
            <a:r>
              <a:rPr lang="en-GB" sz="1000" b="1" dirty="0">
                <a:solidFill>
                  <a:schemeClr val="tx1">
                    <a:lumMod val="85000"/>
                  </a:schemeClr>
                </a:solidFill>
                <a:latin typeface="Courier New Bold" panose="02070309020205020404"/>
              </a:rPr>
              <a:t>// create a command-queue</a:t>
            </a:r>
            <a:endParaRPr lang="en-GB" sz="1000" b="1" dirty="0">
              <a:solidFill>
                <a:schemeClr val="tx1">
                  <a:lumMod val="85000"/>
                </a:schemeClr>
              </a:solidFill>
              <a:latin typeface="Courier New Bold" panose="02070309020205020404"/>
            </a:endParaRPr>
          </a:p>
          <a:p>
            <a:pPr marL="0" indent="0">
              <a:buNone/>
            </a:pPr>
            <a:r>
              <a:rPr lang="en-GB" sz="1000" b="1" dirty="0" err="1">
                <a:latin typeface="Courier New Bold" panose="02070309020205020404"/>
              </a:rPr>
              <a:t>cmd_queue</a:t>
            </a:r>
            <a:r>
              <a:rPr lang="en-GB" sz="1000" b="1" dirty="0">
                <a:latin typeface="Courier New Bold" panose="02070309020205020404"/>
              </a:rPr>
              <a:t> = </a:t>
            </a:r>
            <a:r>
              <a:rPr lang="en-GB" sz="1000" b="1" dirty="0" err="1">
                <a:solidFill>
                  <a:schemeClr val="tx2">
                    <a:lumMod val="75000"/>
                  </a:schemeClr>
                </a:solidFill>
                <a:latin typeface="Courier New Bold" panose="02070309020205020404"/>
              </a:rPr>
              <a:t>clCreateCommandQueue</a:t>
            </a:r>
            <a:r>
              <a:rPr lang="en-GB" sz="1000" b="1" dirty="0">
                <a:latin typeface="Courier New Bold" panose="02070309020205020404"/>
              </a:rPr>
              <a:t>(</a:t>
            </a:r>
            <a:r>
              <a:rPr lang="en-GB" sz="1000" b="1" dirty="0" err="1">
                <a:latin typeface="Courier New Bold" panose="02070309020205020404"/>
              </a:rPr>
              <a:t>context</a:t>
            </a:r>
            <a:r>
              <a:rPr lang="en-GB" sz="1000" b="1" dirty="0" err="1" smtClean="0">
                <a:latin typeface="Courier New Bold" panose="02070309020205020404"/>
              </a:rPr>
              <a:t>,devices</a:t>
            </a:r>
            <a:r>
              <a:rPr lang="en-GB" sz="1000" b="1" dirty="0">
                <a:latin typeface="Courier New Bold" panose="02070309020205020404"/>
              </a:rPr>
              <a:t>[0]</a:t>
            </a:r>
            <a:r>
              <a:rPr lang="en-GB" sz="1000" b="1" dirty="0" smtClean="0">
                <a:latin typeface="Courier New Bold" panose="02070309020205020404"/>
              </a:rPr>
              <a:t>,0,NULL</a:t>
            </a:r>
            <a:r>
              <a:rPr lang="en-GB" sz="1000" b="1" dirty="0">
                <a:latin typeface="Courier New Bold" panose="02070309020205020404"/>
              </a:rPr>
              <a:t>);</a:t>
            </a:r>
            <a:endParaRPr lang="en-GB" sz="1000" b="1" dirty="0">
              <a:latin typeface="Courier New Bold" panose="02070309020205020404"/>
            </a:endParaRPr>
          </a:p>
          <a:p>
            <a:pPr marL="0" indent="0">
              <a:buNone/>
            </a:pPr>
            <a:endParaRPr lang="en-GB" sz="1000" b="1" dirty="0">
              <a:latin typeface="Courier New Bold" panose="02070309020205020404"/>
            </a:endParaRPr>
          </a:p>
          <a:p>
            <a:pPr marL="0" indent="0">
              <a:buNone/>
            </a:pPr>
            <a:r>
              <a:rPr lang="en-GB" sz="1000" b="1" dirty="0">
                <a:solidFill>
                  <a:schemeClr val="tx1">
                    <a:lumMod val="85000"/>
                  </a:schemeClr>
                </a:solidFill>
                <a:latin typeface="Courier New Bold" panose="02070309020205020404"/>
              </a:rPr>
              <a:t>// allocate the buffer memory objects</a:t>
            </a:r>
            <a:endParaRPr lang="en-GB" sz="1000" b="1" dirty="0">
              <a:solidFill>
                <a:schemeClr val="tx1">
                  <a:lumMod val="85000"/>
                </a:schemeClr>
              </a:solidFill>
              <a:latin typeface="Courier New Bold" panose="02070309020205020404"/>
            </a:endParaRPr>
          </a:p>
          <a:p>
            <a:pPr marL="0" indent="0">
              <a:buNone/>
            </a:pPr>
            <a:r>
              <a:rPr lang="en-GB" sz="1000" b="1" dirty="0" err="1">
                <a:latin typeface="Courier New Bold" panose="02070309020205020404"/>
              </a:rPr>
              <a:t>memobjs</a:t>
            </a:r>
            <a:r>
              <a:rPr lang="en-GB" sz="1000" b="1" dirty="0">
                <a:latin typeface="Courier New Bold" panose="02070309020205020404"/>
              </a:rPr>
              <a:t>[0] = </a:t>
            </a:r>
            <a:r>
              <a:rPr lang="en-GB" sz="1000" b="1" dirty="0" err="1">
                <a:solidFill>
                  <a:schemeClr val="tx2">
                    <a:lumMod val="75000"/>
                  </a:schemeClr>
                </a:solidFill>
                <a:latin typeface="Courier New Bold" panose="02070309020205020404"/>
              </a:rPr>
              <a:t>clCreateBuffer</a:t>
            </a:r>
            <a:r>
              <a:rPr lang="en-GB" sz="1000" b="1" dirty="0">
                <a:latin typeface="Courier New Bold" panose="02070309020205020404"/>
              </a:rPr>
              <a:t>(context, </a:t>
            </a:r>
            <a:r>
              <a:rPr lang="en-GB" sz="1000" b="1" dirty="0">
                <a:solidFill>
                  <a:schemeClr val="accent1"/>
                </a:solidFill>
                <a:latin typeface="Courier New Bold" panose="02070309020205020404"/>
              </a:rPr>
              <a:t>CL_MEM_READ_ONLY </a:t>
            </a:r>
            <a:r>
              <a:rPr lang="en-GB" sz="1000" b="1" dirty="0" smtClean="0">
                <a:solidFill>
                  <a:schemeClr val="accent1"/>
                </a:solidFill>
                <a:latin typeface="Courier New Bold" panose="02070309020205020404"/>
              </a:rPr>
              <a:t>|</a:t>
            </a:r>
            <a:endParaRPr lang="en-GB" sz="1000" b="1" dirty="0" smtClean="0">
              <a:solidFill>
                <a:schemeClr val="accent1"/>
              </a:solidFill>
              <a:latin typeface="Courier New Bold" panose="02070309020205020404"/>
            </a:endParaRPr>
          </a:p>
          <a:p>
            <a:pPr marL="0" indent="0">
              <a:buNone/>
            </a:pPr>
            <a:r>
              <a:rPr lang="en-GB" sz="1000" b="1" dirty="0">
                <a:solidFill>
                  <a:schemeClr val="accent1"/>
                </a:solidFill>
                <a:latin typeface="Courier New Bold" panose="02070309020205020404"/>
              </a:rPr>
              <a:t> </a:t>
            </a:r>
            <a:r>
              <a:rPr lang="en-GB" sz="1000" b="1" dirty="0" smtClean="0">
                <a:solidFill>
                  <a:schemeClr val="accent1"/>
                </a:solidFill>
                <a:latin typeface="Courier New Bold" panose="02070309020205020404"/>
              </a:rPr>
              <a:t>      CL_MEM_COPY_HOST_PTR</a:t>
            </a:r>
            <a:r>
              <a:rPr lang="en-GB" sz="1000" b="1" dirty="0">
                <a:latin typeface="Courier New Bold" panose="02070309020205020404"/>
              </a:rPr>
              <a:t>, </a:t>
            </a:r>
            <a:r>
              <a:rPr lang="en-GB" sz="1000" b="1" dirty="0" err="1">
                <a:solidFill>
                  <a:schemeClr val="tx2">
                    <a:lumMod val="75000"/>
                  </a:schemeClr>
                </a:solidFill>
                <a:latin typeface="Courier New Bold" panose="02070309020205020404"/>
              </a:rPr>
              <a:t>sizeof</a:t>
            </a:r>
            <a:r>
              <a:rPr lang="en-GB" sz="1000" b="1" dirty="0">
                <a:latin typeface="Courier New Bold" panose="02070309020205020404"/>
              </a:rPr>
              <a:t>(</a:t>
            </a:r>
            <a:r>
              <a:rPr lang="en-GB" sz="1000" b="1" dirty="0" err="1">
                <a:solidFill>
                  <a:schemeClr val="accent1"/>
                </a:solidFill>
                <a:latin typeface="Courier New Bold" panose="02070309020205020404"/>
              </a:rPr>
              <a:t>cl_float</a:t>
            </a:r>
            <a:r>
              <a:rPr lang="en-GB" sz="1000" b="1" dirty="0">
                <a:latin typeface="Courier New Bold" panose="02070309020205020404"/>
              </a:rPr>
              <a:t>)*n, </a:t>
            </a:r>
            <a:r>
              <a:rPr lang="en-GB" sz="1000" b="1" dirty="0" err="1">
                <a:latin typeface="Courier New Bold" panose="02070309020205020404"/>
              </a:rPr>
              <a:t>srcA</a:t>
            </a:r>
            <a:r>
              <a:rPr lang="en-GB" sz="1000" b="1" dirty="0">
                <a:latin typeface="Courier New Bold" panose="02070309020205020404"/>
              </a:rPr>
              <a:t>, </a:t>
            </a:r>
            <a:r>
              <a:rPr lang="en-GB" sz="1000" b="1" dirty="0" smtClean="0">
                <a:latin typeface="Courier New Bold" panose="02070309020205020404"/>
              </a:rPr>
              <a:t>NULL);</a:t>
            </a:r>
            <a:endParaRPr lang="en-GB" sz="1000" b="1" dirty="0" smtClean="0">
              <a:latin typeface="Courier New Bold" panose="02070309020205020404"/>
            </a:endParaRPr>
          </a:p>
          <a:p>
            <a:pPr marL="0" indent="0">
              <a:buNone/>
            </a:pPr>
            <a:r>
              <a:rPr lang="en-GB" sz="1000" b="1" dirty="0" err="1" smtClean="0">
                <a:latin typeface="Courier New Bold" panose="02070309020205020404"/>
              </a:rPr>
              <a:t>memobjs</a:t>
            </a:r>
            <a:r>
              <a:rPr lang="en-GB" sz="1000" b="1" dirty="0" smtClean="0">
                <a:latin typeface="Courier New Bold" panose="02070309020205020404"/>
              </a:rPr>
              <a:t>[1] </a:t>
            </a:r>
            <a:r>
              <a:rPr lang="en-GB" sz="1000" b="1" dirty="0">
                <a:latin typeface="Courier New Bold" panose="02070309020205020404"/>
              </a:rPr>
              <a:t>= </a:t>
            </a:r>
            <a:r>
              <a:rPr lang="en-GB" sz="1000" b="1" dirty="0" err="1">
                <a:solidFill>
                  <a:schemeClr val="tx2">
                    <a:lumMod val="75000"/>
                  </a:schemeClr>
                </a:solidFill>
                <a:latin typeface="Courier New Bold" panose="02070309020205020404"/>
              </a:rPr>
              <a:t>clCreateBuffer</a:t>
            </a:r>
            <a:r>
              <a:rPr lang="en-GB" sz="1000" b="1" dirty="0">
                <a:latin typeface="Courier New Bold" panose="02070309020205020404"/>
              </a:rPr>
              <a:t>(context, </a:t>
            </a:r>
            <a:r>
              <a:rPr lang="en-GB" sz="1000" b="1" dirty="0">
                <a:solidFill>
                  <a:schemeClr val="accent1"/>
                </a:solidFill>
                <a:latin typeface="Courier New Bold" panose="02070309020205020404"/>
              </a:rPr>
              <a:t>CL_MEM_READ_ONLY |</a:t>
            </a:r>
            <a:endParaRPr lang="en-GB" sz="1000" b="1" dirty="0">
              <a:solidFill>
                <a:schemeClr val="accent1"/>
              </a:solidFill>
              <a:latin typeface="Courier New Bold" panose="02070309020205020404"/>
            </a:endParaRPr>
          </a:p>
          <a:p>
            <a:pPr marL="0" indent="0">
              <a:buNone/>
            </a:pPr>
            <a:r>
              <a:rPr lang="en-GB" sz="1000" b="1" dirty="0">
                <a:solidFill>
                  <a:schemeClr val="accent1"/>
                </a:solidFill>
                <a:latin typeface="Courier New Bold" panose="02070309020205020404"/>
              </a:rPr>
              <a:t>       CL_MEM_COPY_HOST_PTR</a:t>
            </a:r>
            <a:r>
              <a:rPr lang="en-GB" sz="1000" b="1" dirty="0">
                <a:latin typeface="Courier New Bold" panose="02070309020205020404"/>
              </a:rPr>
              <a:t>, </a:t>
            </a:r>
            <a:r>
              <a:rPr lang="en-GB" sz="1000" b="1" dirty="0" err="1">
                <a:solidFill>
                  <a:schemeClr val="tx2">
                    <a:lumMod val="75000"/>
                  </a:schemeClr>
                </a:solidFill>
                <a:latin typeface="Courier New Bold" panose="02070309020205020404"/>
              </a:rPr>
              <a:t>sizeof</a:t>
            </a:r>
            <a:r>
              <a:rPr lang="en-GB" sz="1000" b="1" dirty="0">
                <a:latin typeface="Courier New Bold" panose="02070309020205020404"/>
              </a:rPr>
              <a:t>(</a:t>
            </a:r>
            <a:r>
              <a:rPr lang="en-GB" sz="1000" b="1" dirty="0" err="1">
                <a:solidFill>
                  <a:schemeClr val="accent1"/>
                </a:solidFill>
                <a:latin typeface="Courier New Bold" panose="02070309020205020404"/>
              </a:rPr>
              <a:t>cl_float</a:t>
            </a:r>
            <a:r>
              <a:rPr lang="en-GB" sz="1000" b="1" dirty="0">
                <a:latin typeface="Courier New Bold" panose="02070309020205020404"/>
              </a:rPr>
              <a:t>)*n, </a:t>
            </a:r>
            <a:r>
              <a:rPr lang="en-GB" sz="1000" b="1" dirty="0" err="1" smtClean="0">
                <a:latin typeface="Courier New Bold" panose="02070309020205020404"/>
              </a:rPr>
              <a:t>srcb</a:t>
            </a:r>
            <a:r>
              <a:rPr lang="en-GB" sz="1000" b="1" dirty="0" smtClean="0">
                <a:latin typeface="Courier New Bold" panose="02070309020205020404"/>
              </a:rPr>
              <a:t>, </a:t>
            </a:r>
            <a:r>
              <a:rPr lang="en-GB" sz="1000" b="1" dirty="0">
                <a:latin typeface="Courier New Bold" panose="02070309020205020404"/>
              </a:rPr>
              <a:t>NULL</a:t>
            </a:r>
            <a:r>
              <a:rPr lang="en-GB" sz="1000" b="1" dirty="0" smtClean="0">
                <a:latin typeface="Courier New Bold" panose="02070309020205020404"/>
              </a:rPr>
              <a:t>);</a:t>
            </a:r>
            <a:endParaRPr lang="en-GB" sz="1000" b="1" dirty="0">
              <a:latin typeface="Courier New Bold" panose="02070309020205020404"/>
            </a:endParaRPr>
          </a:p>
          <a:p>
            <a:pPr marL="0" indent="0">
              <a:buNone/>
            </a:pPr>
            <a:endParaRPr lang="en-GB" sz="1000" b="1" dirty="0" smtClean="0">
              <a:latin typeface="Courier New Bold" panose="02070309020205020404"/>
            </a:endParaRPr>
          </a:p>
          <a:p>
            <a:pPr marL="0" indent="0">
              <a:buNone/>
            </a:pPr>
            <a:r>
              <a:rPr lang="en-GB" sz="1000" b="1" dirty="0" err="1" smtClean="0">
                <a:latin typeface="Courier New Bold" panose="02070309020205020404"/>
              </a:rPr>
              <a:t>memobjs</a:t>
            </a:r>
            <a:r>
              <a:rPr lang="en-GB" sz="1000" b="1" dirty="0" smtClean="0">
                <a:latin typeface="Courier New Bold" panose="02070309020205020404"/>
              </a:rPr>
              <a:t>[2</a:t>
            </a:r>
            <a:r>
              <a:rPr lang="en-GB" sz="1000" b="1" dirty="0">
                <a:latin typeface="Courier New Bold" panose="02070309020205020404"/>
              </a:rPr>
              <a:t>] = </a:t>
            </a:r>
            <a:r>
              <a:rPr lang="en-GB" sz="1000" b="1" dirty="0" err="1">
                <a:solidFill>
                  <a:schemeClr val="tx2">
                    <a:lumMod val="75000"/>
                  </a:schemeClr>
                </a:solidFill>
                <a:latin typeface="Courier New Bold" panose="02070309020205020404"/>
              </a:rPr>
              <a:t>clCreateBuffer</a:t>
            </a:r>
            <a:r>
              <a:rPr lang="en-GB" sz="1000" b="1" dirty="0">
                <a:latin typeface="Courier New Bold" panose="02070309020205020404"/>
              </a:rPr>
              <a:t>(context</a:t>
            </a:r>
            <a:r>
              <a:rPr lang="en-GB" sz="1000" b="1" dirty="0" smtClean="0">
                <a:latin typeface="Courier New Bold" panose="02070309020205020404"/>
              </a:rPr>
              <a:t>, </a:t>
            </a:r>
            <a:r>
              <a:rPr lang="en-GB" sz="1000" b="1" dirty="0" smtClean="0">
                <a:solidFill>
                  <a:schemeClr val="accent1"/>
                </a:solidFill>
                <a:latin typeface="Courier New Bold" panose="02070309020205020404"/>
              </a:rPr>
              <a:t>CL_MEM_WRITE_ONLY</a:t>
            </a:r>
            <a:r>
              <a:rPr lang="en-GB" sz="1000" b="1" dirty="0">
                <a:latin typeface="Courier New Bold" panose="02070309020205020404"/>
              </a:rPr>
              <a:t>, </a:t>
            </a:r>
            <a:endParaRPr lang="en-GB" sz="1000" b="1" dirty="0">
              <a:latin typeface="Courier New Bold" panose="02070309020205020404"/>
            </a:endParaRPr>
          </a:p>
          <a:p>
            <a:pPr marL="0" indent="0">
              <a:buNone/>
            </a:pPr>
            <a:r>
              <a:rPr lang="en-GB" sz="1000" b="1" dirty="0">
                <a:latin typeface="Courier New Bold" panose="02070309020205020404"/>
              </a:rPr>
              <a:t>                             </a:t>
            </a:r>
            <a:r>
              <a:rPr lang="en-GB" sz="1000" b="1" dirty="0" err="1" smtClean="0">
                <a:solidFill>
                  <a:schemeClr val="tx2">
                    <a:lumMod val="75000"/>
                  </a:schemeClr>
                </a:solidFill>
                <a:latin typeface="Courier New Bold" panose="02070309020205020404"/>
              </a:rPr>
              <a:t>sizeof</a:t>
            </a:r>
            <a:r>
              <a:rPr lang="en-GB" sz="1000" b="1" dirty="0" smtClean="0">
                <a:latin typeface="Courier New Bold" panose="02070309020205020404"/>
              </a:rPr>
              <a:t>(</a:t>
            </a:r>
            <a:r>
              <a:rPr lang="en-GB" sz="1000" b="1" dirty="0" err="1" smtClean="0">
                <a:solidFill>
                  <a:schemeClr val="accent1"/>
                </a:solidFill>
                <a:latin typeface="Courier New Bold" panose="02070309020205020404"/>
              </a:rPr>
              <a:t>cl_float</a:t>
            </a:r>
            <a:r>
              <a:rPr lang="en-GB" sz="1000" b="1" dirty="0">
                <a:latin typeface="Courier New Bold" panose="02070309020205020404"/>
              </a:rPr>
              <a:t>)*n, </a:t>
            </a:r>
            <a:r>
              <a:rPr lang="en-GB" sz="1000" b="1" dirty="0" smtClean="0">
                <a:latin typeface="Courier New Bold" panose="02070309020205020404"/>
              </a:rPr>
              <a:t>NULL, NULL</a:t>
            </a:r>
            <a:r>
              <a:rPr lang="en-GB" sz="1000" b="1" dirty="0">
                <a:latin typeface="Courier New Bold" panose="02070309020205020404"/>
              </a:rPr>
              <a:t>);</a:t>
            </a:r>
            <a:endParaRPr lang="en-GB" sz="1000" b="1" dirty="0">
              <a:latin typeface="Courier New Bold" panose="02070309020205020404"/>
            </a:endParaRPr>
          </a:p>
          <a:p>
            <a:pPr marL="0" indent="0">
              <a:buNone/>
            </a:pPr>
            <a:endParaRPr lang="en-GB" sz="1000" b="1" dirty="0" smtClean="0">
              <a:latin typeface="Courier New Bold" panose="02070309020205020404"/>
            </a:endParaRPr>
          </a:p>
          <a:p>
            <a:pPr marL="0" indent="0">
              <a:buNone/>
            </a:pPr>
            <a:r>
              <a:rPr lang="en-GB" sz="1000" b="1" dirty="0" smtClean="0">
                <a:solidFill>
                  <a:schemeClr val="tx1">
                    <a:lumMod val="85000"/>
                  </a:schemeClr>
                </a:solidFill>
                <a:latin typeface="Courier New Bold" panose="02070309020205020404"/>
              </a:rPr>
              <a:t>// </a:t>
            </a:r>
            <a:r>
              <a:rPr lang="en-GB" sz="1000" b="1" dirty="0">
                <a:solidFill>
                  <a:schemeClr val="tx1">
                    <a:lumMod val="85000"/>
                  </a:schemeClr>
                </a:solidFill>
                <a:latin typeface="Courier New Bold" panose="02070309020205020404"/>
              </a:rPr>
              <a:t>create the program</a:t>
            </a:r>
            <a:endParaRPr lang="en-GB" sz="1000" b="1" dirty="0">
              <a:solidFill>
                <a:schemeClr val="tx1">
                  <a:lumMod val="85000"/>
                </a:schemeClr>
              </a:solidFill>
              <a:latin typeface="Courier New Bold" panose="02070309020205020404"/>
            </a:endParaRPr>
          </a:p>
          <a:p>
            <a:pPr marL="0" indent="0">
              <a:buNone/>
            </a:pPr>
            <a:r>
              <a:rPr lang="en-GB" sz="1000" b="1" dirty="0">
                <a:latin typeface="Courier New Bold" panose="02070309020205020404"/>
              </a:rPr>
              <a:t>program = </a:t>
            </a:r>
            <a:r>
              <a:rPr lang="en-GB" sz="1000" b="1" dirty="0" err="1">
                <a:solidFill>
                  <a:schemeClr val="tx2">
                    <a:lumMod val="75000"/>
                  </a:schemeClr>
                </a:solidFill>
                <a:latin typeface="Courier New Bold" panose="02070309020205020404"/>
              </a:rPr>
              <a:t>clCreateProgramWithSource</a:t>
            </a:r>
            <a:r>
              <a:rPr lang="en-GB" sz="1000" b="1" dirty="0">
                <a:latin typeface="Courier New Bold" panose="02070309020205020404"/>
              </a:rPr>
              <a:t>(context, 1</a:t>
            </a:r>
            <a:r>
              <a:rPr lang="en-GB" sz="1000" b="1" dirty="0" smtClean="0">
                <a:latin typeface="Courier New Bold" panose="02070309020205020404"/>
              </a:rPr>
              <a:t>,</a:t>
            </a:r>
            <a:endParaRPr lang="en-GB" sz="1000" b="1" dirty="0" smtClean="0">
              <a:latin typeface="Courier New Bold" panose="02070309020205020404"/>
            </a:endParaRPr>
          </a:p>
          <a:p>
            <a:pPr marL="0" indent="0">
              <a:buNone/>
            </a:pPr>
            <a:r>
              <a:rPr lang="en-GB" sz="1000" b="1" dirty="0">
                <a:latin typeface="Courier New Bold" panose="02070309020205020404"/>
              </a:rPr>
              <a:t> </a:t>
            </a:r>
            <a:r>
              <a:rPr lang="en-GB" sz="1000" b="1" dirty="0" smtClean="0">
                <a:latin typeface="Courier New Bold" panose="02070309020205020404"/>
              </a:rPr>
              <a:t>                               &amp;</a:t>
            </a:r>
            <a:r>
              <a:rPr lang="en-GB" sz="1000" b="1" dirty="0" err="1">
                <a:latin typeface="Courier New Bold" panose="02070309020205020404"/>
              </a:rPr>
              <a:t>program_source</a:t>
            </a:r>
            <a:r>
              <a:rPr lang="en-GB" sz="1000" b="1" dirty="0">
                <a:latin typeface="Courier New Bold" panose="02070309020205020404"/>
              </a:rPr>
              <a:t>, NULL, NULL);</a:t>
            </a:r>
            <a:endParaRPr lang="en-GB" sz="1000" b="1" dirty="0">
              <a:latin typeface="Courier New Bold" panose="02070309020205020404"/>
            </a:endParaRPr>
          </a:p>
          <a:p>
            <a:pPr marL="0" indent="0">
              <a:buNone/>
            </a:pPr>
            <a:endParaRPr lang="en-GB" sz="1000" b="1" dirty="0">
              <a:latin typeface="Courier New Bold" panose="02070309020205020404"/>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panose="02070309020205020404"/>
              </a:rPr>
              <a:t>// build the program</a:t>
            </a:r>
            <a:endParaRPr lang="en-GB" sz="1050" b="1" dirty="0">
              <a:solidFill>
                <a:schemeClr val="tx1">
                  <a:lumMod val="85000"/>
                </a:schemeClr>
              </a:solidFill>
              <a:latin typeface="Courier New Bold" panose="02070309020205020404"/>
            </a:endParaRPr>
          </a:p>
          <a:p>
            <a:pPr marL="0" indent="0">
              <a:buNone/>
            </a:pPr>
            <a:r>
              <a:rPr lang="en-GB" sz="1050" b="1" dirty="0">
                <a:latin typeface="Courier New Bold" panose="02070309020205020404"/>
              </a:rPr>
              <a:t>err = </a:t>
            </a:r>
            <a:r>
              <a:rPr lang="en-GB" sz="1050" b="1" dirty="0" err="1">
                <a:solidFill>
                  <a:schemeClr val="tx2">
                    <a:lumMod val="75000"/>
                  </a:schemeClr>
                </a:solidFill>
                <a:latin typeface="Courier New Bold" panose="02070309020205020404"/>
              </a:rPr>
              <a:t>clBuildProgram</a:t>
            </a:r>
            <a:r>
              <a:rPr lang="en-GB" sz="1050" b="1" dirty="0">
                <a:latin typeface="Courier New Bold" panose="02070309020205020404"/>
              </a:rPr>
              <a:t>(program</a:t>
            </a:r>
            <a:r>
              <a:rPr lang="en-GB" sz="1050" b="1" dirty="0" smtClean="0">
                <a:latin typeface="Courier New Bold" panose="02070309020205020404"/>
              </a:rPr>
              <a:t>, 0</a:t>
            </a:r>
            <a:r>
              <a:rPr lang="en-GB" sz="1050" b="1" dirty="0">
                <a:latin typeface="Courier New Bold" panose="02070309020205020404"/>
              </a:rPr>
              <a:t>, </a:t>
            </a:r>
            <a:r>
              <a:rPr lang="en-GB" sz="1050" b="1" dirty="0" smtClean="0">
                <a:latin typeface="Courier New Bold" panose="02070309020205020404"/>
              </a:rPr>
              <a:t>NULL,NULL,NULL,NULL</a:t>
            </a:r>
            <a:r>
              <a:rPr lang="en-GB" sz="1050" b="1" dirty="0">
                <a:latin typeface="Courier New Bold" panose="02070309020205020404"/>
              </a:rPr>
              <a:t>);</a:t>
            </a:r>
            <a:endParaRPr lang="en-GB" sz="1050" b="1" dirty="0">
              <a:latin typeface="Courier New Bold" panose="02070309020205020404"/>
            </a:endParaRPr>
          </a:p>
          <a:p>
            <a:pPr marL="0" indent="0">
              <a:buNone/>
            </a:pPr>
            <a:endParaRPr lang="en-GB" sz="1050" b="1" dirty="0">
              <a:latin typeface="Courier New Bold" panose="02070309020205020404"/>
            </a:endParaRPr>
          </a:p>
          <a:p>
            <a:pPr marL="0" indent="0">
              <a:buNone/>
            </a:pPr>
            <a:r>
              <a:rPr lang="en-GB" sz="1050" b="1" dirty="0">
                <a:solidFill>
                  <a:schemeClr val="tx1">
                    <a:lumMod val="85000"/>
                  </a:schemeClr>
                </a:solidFill>
                <a:latin typeface="Courier New Bold" panose="02070309020205020404"/>
              </a:rPr>
              <a:t>// create the kernel</a:t>
            </a:r>
            <a:endParaRPr lang="en-GB" sz="1050" b="1" dirty="0">
              <a:solidFill>
                <a:schemeClr val="tx1">
                  <a:lumMod val="85000"/>
                </a:schemeClr>
              </a:solidFill>
              <a:latin typeface="Courier New Bold" panose="02070309020205020404"/>
            </a:endParaRPr>
          </a:p>
          <a:p>
            <a:pPr marL="0" indent="0">
              <a:buNone/>
            </a:pPr>
            <a:r>
              <a:rPr lang="en-GB" sz="1050" b="1" dirty="0">
                <a:latin typeface="Courier New Bold" panose="02070309020205020404"/>
              </a:rPr>
              <a:t>kernel = </a:t>
            </a:r>
            <a:r>
              <a:rPr lang="en-GB" sz="1050" b="1" dirty="0" err="1">
                <a:solidFill>
                  <a:schemeClr val="tx2">
                    <a:lumMod val="75000"/>
                  </a:schemeClr>
                </a:solidFill>
                <a:latin typeface="Courier New Bold" panose="02070309020205020404"/>
              </a:rPr>
              <a:t>clCreateKernel</a:t>
            </a:r>
            <a:r>
              <a:rPr lang="en-GB" sz="1050" b="1" dirty="0">
                <a:latin typeface="Courier New Bold" panose="02070309020205020404"/>
              </a:rPr>
              <a:t>(program, “</a:t>
            </a:r>
            <a:r>
              <a:rPr lang="en-GB" sz="1050" b="1" dirty="0" err="1">
                <a:latin typeface="Courier New Bold" panose="02070309020205020404"/>
              </a:rPr>
              <a:t>vec_add</a:t>
            </a:r>
            <a:r>
              <a:rPr lang="en-GB" sz="1050" b="1" dirty="0">
                <a:latin typeface="Courier New Bold" panose="02070309020205020404"/>
              </a:rPr>
              <a:t>”, NULL);</a:t>
            </a:r>
            <a:endParaRPr lang="en-GB" sz="1050" b="1" dirty="0">
              <a:latin typeface="Courier New Bold" panose="02070309020205020404"/>
            </a:endParaRPr>
          </a:p>
          <a:p>
            <a:pPr marL="0" indent="0">
              <a:buNone/>
            </a:pPr>
            <a:endParaRPr lang="en-GB" sz="1050" b="1" dirty="0">
              <a:latin typeface="Courier New Bold" panose="02070309020205020404"/>
            </a:endParaRPr>
          </a:p>
          <a:p>
            <a:pPr marL="0" indent="0">
              <a:buNone/>
            </a:pPr>
            <a:r>
              <a:rPr lang="en-GB" sz="1050" b="1" dirty="0">
                <a:solidFill>
                  <a:schemeClr val="tx1">
                    <a:lumMod val="85000"/>
                  </a:schemeClr>
                </a:solidFill>
                <a:latin typeface="Courier New Bold" panose="02070309020205020404"/>
              </a:rPr>
              <a:t>// set the </a:t>
            </a:r>
            <a:r>
              <a:rPr lang="en-GB" sz="1050" b="1" dirty="0" err="1">
                <a:solidFill>
                  <a:schemeClr val="tx1">
                    <a:lumMod val="85000"/>
                  </a:schemeClr>
                </a:solidFill>
                <a:latin typeface="Courier New Bold" panose="02070309020205020404"/>
              </a:rPr>
              <a:t>args</a:t>
            </a:r>
            <a:r>
              <a:rPr lang="en-GB" sz="1050" b="1" dirty="0">
                <a:solidFill>
                  <a:schemeClr val="tx1">
                    <a:lumMod val="85000"/>
                  </a:schemeClr>
                </a:solidFill>
                <a:latin typeface="Courier New Bold" panose="02070309020205020404"/>
              </a:rPr>
              <a:t> values</a:t>
            </a:r>
            <a:endParaRPr lang="en-GB" sz="1050" b="1" dirty="0">
              <a:solidFill>
                <a:schemeClr val="tx1">
                  <a:lumMod val="85000"/>
                </a:schemeClr>
              </a:solidFill>
              <a:latin typeface="Courier New Bold" panose="02070309020205020404"/>
            </a:endParaRPr>
          </a:p>
          <a:p>
            <a:pPr marL="0" indent="0">
              <a:buNone/>
            </a:pPr>
            <a:r>
              <a:rPr lang="en-GB" sz="1050" b="1" dirty="0">
                <a:latin typeface="Courier New Bold" panose="02070309020205020404"/>
              </a:rPr>
              <a:t>err  = </a:t>
            </a:r>
            <a:r>
              <a:rPr lang="en-GB" sz="1050" b="1" dirty="0" err="1">
                <a:solidFill>
                  <a:schemeClr val="tx2">
                    <a:lumMod val="75000"/>
                  </a:schemeClr>
                </a:solidFill>
                <a:latin typeface="Courier New Bold" panose="02070309020205020404"/>
              </a:rPr>
              <a:t>clSetKernelArg</a:t>
            </a:r>
            <a:r>
              <a:rPr lang="en-GB" sz="1050" b="1" dirty="0">
                <a:latin typeface="Courier New Bold" panose="02070309020205020404"/>
              </a:rPr>
              <a:t>(kernel, 0, (void *) &amp;</a:t>
            </a:r>
            <a:r>
              <a:rPr lang="en-GB" sz="1050" b="1" dirty="0" err="1">
                <a:latin typeface="Courier New Bold" panose="02070309020205020404"/>
              </a:rPr>
              <a:t>memobjs</a:t>
            </a:r>
            <a:r>
              <a:rPr lang="en-GB" sz="1050" b="1" dirty="0">
                <a:latin typeface="Courier New Bold" panose="02070309020205020404"/>
              </a:rPr>
              <a:t>[0</a:t>
            </a:r>
            <a:r>
              <a:rPr lang="en-GB" sz="1050" b="1" dirty="0" smtClean="0">
                <a:latin typeface="Courier New Bold" panose="02070309020205020404"/>
              </a:rPr>
              <a:t>], </a:t>
            </a:r>
            <a:endParaRPr lang="en-GB" sz="1050" b="1" dirty="0" smtClean="0">
              <a:latin typeface="Courier New Bold" panose="02070309020205020404"/>
            </a:endParaRPr>
          </a:p>
          <a:p>
            <a:pPr marL="0" indent="0">
              <a:buNone/>
            </a:pPr>
            <a:r>
              <a:rPr lang="en-GB" sz="1050" b="1" dirty="0">
                <a:solidFill>
                  <a:schemeClr val="tx2">
                    <a:lumMod val="75000"/>
                  </a:schemeClr>
                </a:solidFill>
                <a:latin typeface="Courier New Bold" panose="02070309020205020404"/>
              </a:rPr>
              <a:t> </a:t>
            </a:r>
            <a:r>
              <a:rPr lang="en-GB" sz="1050" b="1" dirty="0" smtClean="0">
                <a:solidFill>
                  <a:schemeClr val="tx2">
                    <a:lumMod val="75000"/>
                  </a:schemeClr>
                </a:solidFill>
                <a:latin typeface="Courier New Bold" panose="02070309020205020404"/>
              </a:rPr>
              <a:t>                        </a:t>
            </a:r>
            <a:r>
              <a:rPr lang="en-GB" sz="1050" b="1" dirty="0" err="1" smtClean="0">
                <a:solidFill>
                  <a:schemeClr val="tx2">
                    <a:lumMod val="75000"/>
                  </a:schemeClr>
                </a:solidFill>
                <a:latin typeface="Courier New Bold" panose="02070309020205020404"/>
              </a:rPr>
              <a:t>sizeof</a:t>
            </a:r>
            <a:r>
              <a:rPr lang="en-GB" sz="1050" b="1" dirty="0" smtClean="0">
                <a:latin typeface="Courier New Bold" panose="02070309020205020404"/>
              </a:rPr>
              <a:t>(</a:t>
            </a:r>
            <a:r>
              <a:rPr lang="en-GB" sz="1050" b="1" dirty="0" err="1" smtClean="0">
                <a:solidFill>
                  <a:schemeClr val="accent1"/>
                </a:solidFill>
                <a:latin typeface="Courier New Bold" panose="02070309020205020404"/>
              </a:rPr>
              <a:t>cl_mem</a:t>
            </a:r>
            <a:r>
              <a:rPr lang="en-GB" sz="1050" b="1" dirty="0">
                <a:latin typeface="Courier New Bold" panose="02070309020205020404"/>
              </a:rPr>
              <a:t>));</a:t>
            </a:r>
            <a:endParaRPr lang="en-GB" sz="1050" b="1" dirty="0">
              <a:latin typeface="Courier New Bold" panose="02070309020205020404"/>
            </a:endParaRPr>
          </a:p>
          <a:p>
            <a:pPr marL="0" indent="0">
              <a:buNone/>
            </a:pPr>
            <a:r>
              <a:rPr lang="en-GB" sz="1050" b="1" dirty="0">
                <a:latin typeface="Courier New Bold" panose="02070309020205020404"/>
              </a:rPr>
              <a:t>err |= </a:t>
            </a:r>
            <a:r>
              <a:rPr lang="en-GB" sz="1050" b="1" dirty="0" err="1">
                <a:solidFill>
                  <a:schemeClr val="tx2">
                    <a:lumMod val="75000"/>
                  </a:schemeClr>
                </a:solidFill>
                <a:latin typeface="Courier New Bold" panose="02070309020205020404"/>
              </a:rPr>
              <a:t>clSetKernelArg</a:t>
            </a:r>
            <a:r>
              <a:rPr lang="en-GB" sz="1050" b="1" dirty="0">
                <a:latin typeface="Courier New Bold" panose="02070309020205020404"/>
              </a:rPr>
              <a:t>(kernel, 1, (void </a:t>
            </a:r>
            <a:r>
              <a:rPr lang="en-GB" sz="1050" b="1" dirty="0" smtClean="0">
                <a:latin typeface="Courier New Bold" panose="02070309020205020404"/>
              </a:rPr>
              <a:t>*) &amp;</a:t>
            </a:r>
            <a:r>
              <a:rPr lang="en-GB" sz="1050" b="1" dirty="0" err="1">
                <a:latin typeface="Courier New Bold" panose="02070309020205020404"/>
              </a:rPr>
              <a:t>memobjs</a:t>
            </a:r>
            <a:r>
              <a:rPr lang="en-GB" sz="1050" b="1" dirty="0">
                <a:latin typeface="Courier New Bold" panose="02070309020205020404"/>
              </a:rPr>
              <a:t>[1</a:t>
            </a:r>
            <a:r>
              <a:rPr lang="en-GB" sz="1050" b="1" dirty="0" smtClean="0">
                <a:latin typeface="Courier New Bold" panose="02070309020205020404"/>
              </a:rPr>
              <a:t>], </a:t>
            </a:r>
            <a:endParaRPr lang="en-GB" sz="1050" b="1" dirty="0" smtClean="0">
              <a:latin typeface="Courier New Bold" panose="02070309020205020404"/>
            </a:endParaRPr>
          </a:p>
          <a:p>
            <a:pPr marL="0" indent="0">
              <a:buNone/>
            </a:pPr>
            <a:r>
              <a:rPr lang="en-GB" sz="1050" b="1" dirty="0">
                <a:solidFill>
                  <a:schemeClr val="tx2">
                    <a:lumMod val="75000"/>
                  </a:schemeClr>
                </a:solidFill>
                <a:latin typeface="Courier New Bold" panose="02070309020205020404"/>
              </a:rPr>
              <a:t> </a:t>
            </a:r>
            <a:r>
              <a:rPr lang="en-GB" sz="1050" b="1" dirty="0" smtClean="0">
                <a:solidFill>
                  <a:schemeClr val="tx2">
                    <a:lumMod val="75000"/>
                  </a:schemeClr>
                </a:solidFill>
                <a:latin typeface="Courier New Bold" panose="02070309020205020404"/>
              </a:rPr>
              <a:t>                        </a:t>
            </a:r>
            <a:r>
              <a:rPr lang="en-GB" sz="1050" b="1" dirty="0" err="1" smtClean="0">
                <a:solidFill>
                  <a:schemeClr val="tx2">
                    <a:lumMod val="75000"/>
                  </a:schemeClr>
                </a:solidFill>
                <a:latin typeface="Courier New Bold" panose="02070309020205020404"/>
              </a:rPr>
              <a:t>sizeof</a:t>
            </a:r>
            <a:r>
              <a:rPr lang="en-GB" sz="1050" b="1" dirty="0" smtClean="0">
                <a:latin typeface="Courier New Bold" panose="02070309020205020404"/>
              </a:rPr>
              <a:t>(</a:t>
            </a:r>
            <a:r>
              <a:rPr lang="en-GB" sz="1050" b="1" dirty="0" err="1" smtClean="0">
                <a:solidFill>
                  <a:schemeClr val="accent1"/>
                </a:solidFill>
                <a:latin typeface="Courier New Bold" panose="02070309020205020404"/>
              </a:rPr>
              <a:t>cl_mem</a:t>
            </a:r>
            <a:r>
              <a:rPr lang="en-GB" sz="1050" b="1" dirty="0" smtClean="0">
                <a:latin typeface="Courier New Bold" panose="02070309020205020404"/>
              </a:rPr>
              <a:t>));</a:t>
            </a:r>
            <a:endParaRPr lang="en-GB" sz="1050" b="1" dirty="0" smtClean="0">
              <a:latin typeface="Courier New Bold" panose="02070309020205020404"/>
            </a:endParaRPr>
          </a:p>
          <a:p>
            <a:pPr marL="0" indent="0">
              <a:buNone/>
            </a:pPr>
            <a:r>
              <a:rPr lang="en-GB" sz="1050" b="1" dirty="0" smtClean="0">
                <a:latin typeface="Courier New Bold" panose="02070309020205020404"/>
              </a:rPr>
              <a:t>err </a:t>
            </a:r>
            <a:r>
              <a:rPr lang="en-GB" sz="1050" b="1" dirty="0">
                <a:latin typeface="Courier New Bold" panose="02070309020205020404"/>
              </a:rPr>
              <a:t>|= </a:t>
            </a:r>
            <a:r>
              <a:rPr lang="en-GB" sz="1050" b="1" dirty="0" err="1">
                <a:solidFill>
                  <a:schemeClr val="tx2">
                    <a:lumMod val="75000"/>
                  </a:schemeClr>
                </a:solidFill>
                <a:latin typeface="Courier New Bold" panose="02070309020205020404"/>
              </a:rPr>
              <a:t>clSetKernelArg</a:t>
            </a:r>
            <a:r>
              <a:rPr lang="en-GB" sz="1050" b="1" dirty="0">
                <a:latin typeface="Courier New Bold" panose="02070309020205020404"/>
              </a:rPr>
              <a:t>(kernel, 2, (void </a:t>
            </a:r>
            <a:r>
              <a:rPr lang="en-GB" sz="1050" b="1" dirty="0" smtClean="0">
                <a:latin typeface="Courier New Bold" panose="02070309020205020404"/>
              </a:rPr>
              <a:t>*) &amp;</a:t>
            </a:r>
            <a:r>
              <a:rPr lang="en-GB" sz="1050" b="1" dirty="0" err="1">
                <a:latin typeface="Courier New Bold" panose="02070309020205020404"/>
              </a:rPr>
              <a:t>memobjs</a:t>
            </a:r>
            <a:r>
              <a:rPr lang="en-GB" sz="1050" b="1" dirty="0">
                <a:latin typeface="Courier New Bold" panose="02070309020205020404"/>
              </a:rPr>
              <a:t>[2</a:t>
            </a:r>
            <a:r>
              <a:rPr lang="en-GB" sz="1050" b="1" dirty="0" smtClean="0">
                <a:latin typeface="Courier New Bold" panose="02070309020205020404"/>
              </a:rPr>
              <a:t>], </a:t>
            </a:r>
            <a:endParaRPr lang="en-GB" sz="1050" b="1" dirty="0" smtClean="0">
              <a:latin typeface="Courier New Bold" panose="02070309020205020404"/>
            </a:endParaRPr>
          </a:p>
          <a:p>
            <a:pPr marL="0" indent="0">
              <a:buNone/>
            </a:pPr>
            <a:r>
              <a:rPr lang="en-GB" sz="1050" b="1" dirty="0">
                <a:solidFill>
                  <a:schemeClr val="tx2">
                    <a:lumMod val="75000"/>
                  </a:schemeClr>
                </a:solidFill>
                <a:latin typeface="Courier New Bold" panose="02070309020205020404"/>
              </a:rPr>
              <a:t> </a:t>
            </a:r>
            <a:r>
              <a:rPr lang="en-GB" sz="1050" b="1" dirty="0" smtClean="0">
                <a:solidFill>
                  <a:schemeClr val="tx2">
                    <a:lumMod val="75000"/>
                  </a:schemeClr>
                </a:solidFill>
                <a:latin typeface="Courier New Bold" panose="02070309020205020404"/>
              </a:rPr>
              <a:t>                        </a:t>
            </a:r>
            <a:r>
              <a:rPr lang="en-GB" sz="1050" b="1" dirty="0" err="1" smtClean="0">
                <a:solidFill>
                  <a:schemeClr val="tx2">
                    <a:lumMod val="75000"/>
                  </a:schemeClr>
                </a:solidFill>
                <a:latin typeface="Courier New Bold" panose="02070309020205020404"/>
              </a:rPr>
              <a:t>sizeof</a:t>
            </a:r>
            <a:r>
              <a:rPr lang="en-GB" sz="1050" b="1" dirty="0" smtClean="0">
                <a:latin typeface="Courier New Bold" panose="02070309020205020404"/>
              </a:rPr>
              <a:t>(</a:t>
            </a:r>
            <a:r>
              <a:rPr lang="en-GB" sz="1050" b="1" dirty="0" err="1" smtClean="0">
                <a:solidFill>
                  <a:schemeClr val="accent1"/>
                </a:solidFill>
                <a:latin typeface="Courier New Bold" panose="02070309020205020404"/>
              </a:rPr>
              <a:t>cl_mem</a:t>
            </a:r>
            <a:r>
              <a:rPr lang="en-GB" sz="1050" b="1" dirty="0" smtClean="0">
                <a:latin typeface="Courier New Bold" panose="02070309020205020404"/>
              </a:rPr>
              <a:t>));</a:t>
            </a:r>
            <a:endParaRPr lang="en-GB" sz="1050" b="1" dirty="0" smtClean="0">
              <a:latin typeface="Courier New Bold" panose="02070309020205020404"/>
            </a:endParaRPr>
          </a:p>
          <a:p>
            <a:pPr marL="0" indent="0">
              <a:buNone/>
            </a:pPr>
            <a:r>
              <a:rPr lang="en-GB" sz="1050" b="1" dirty="0" smtClean="0">
                <a:solidFill>
                  <a:schemeClr val="tx1">
                    <a:lumMod val="85000"/>
                  </a:schemeClr>
                </a:solidFill>
                <a:latin typeface="Courier New Bold" panose="02070309020205020404"/>
              </a:rPr>
              <a:t>// </a:t>
            </a:r>
            <a:r>
              <a:rPr lang="en-GB" sz="1050" b="1" dirty="0">
                <a:solidFill>
                  <a:schemeClr val="tx1">
                    <a:lumMod val="85000"/>
                  </a:schemeClr>
                </a:solidFill>
                <a:latin typeface="Courier New Bold" panose="02070309020205020404"/>
              </a:rPr>
              <a:t>set work-item dimensions</a:t>
            </a:r>
            <a:endParaRPr lang="en-GB" sz="1050" b="1" dirty="0">
              <a:solidFill>
                <a:schemeClr val="tx1">
                  <a:lumMod val="85000"/>
                </a:schemeClr>
              </a:solidFill>
              <a:latin typeface="Courier New Bold" panose="02070309020205020404"/>
            </a:endParaRPr>
          </a:p>
          <a:p>
            <a:pPr marL="0" indent="0">
              <a:buNone/>
            </a:pPr>
            <a:r>
              <a:rPr lang="en-GB" sz="1050" b="1" dirty="0" err="1">
                <a:latin typeface="Courier New Bold" panose="02070309020205020404"/>
              </a:rPr>
              <a:t>global_work_size</a:t>
            </a:r>
            <a:r>
              <a:rPr lang="en-GB" sz="1050" b="1" dirty="0">
                <a:latin typeface="Courier New Bold" panose="02070309020205020404"/>
              </a:rPr>
              <a:t>[0] = n;</a:t>
            </a:r>
            <a:endParaRPr lang="en-GB" sz="1050" b="1" dirty="0">
              <a:latin typeface="Courier New Bold" panose="02070309020205020404"/>
            </a:endParaRPr>
          </a:p>
          <a:p>
            <a:pPr marL="0" indent="0">
              <a:buNone/>
            </a:pPr>
            <a:endParaRPr lang="en-GB" sz="1050" b="1" dirty="0">
              <a:latin typeface="Courier New Bold" panose="02070309020205020404"/>
            </a:endParaRPr>
          </a:p>
          <a:p>
            <a:pPr marL="0" indent="0">
              <a:buNone/>
            </a:pPr>
            <a:r>
              <a:rPr lang="en-GB" sz="1050" b="1" dirty="0">
                <a:solidFill>
                  <a:schemeClr val="tx1">
                    <a:lumMod val="85000"/>
                  </a:schemeClr>
                </a:solidFill>
                <a:latin typeface="Courier New Bold" panose="02070309020205020404"/>
              </a:rPr>
              <a:t>// execute kernel</a:t>
            </a:r>
            <a:endParaRPr lang="en-GB" sz="1050" b="1" dirty="0">
              <a:solidFill>
                <a:schemeClr val="tx1">
                  <a:lumMod val="85000"/>
                </a:schemeClr>
              </a:solidFill>
              <a:latin typeface="Courier New Bold" panose="02070309020205020404"/>
            </a:endParaRPr>
          </a:p>
          <a:p>
            <a:pPr marL="0" indent="0">
              <a:buNone/>
            </a:pPr>
            <a:r>
              <a:rPr lang="en-GB" sz="1050" b="1" dirty="0">
                <a:latin typeface="Courier New Bold" panose="02070309020205020404"/>
              </a:rPr>
              <a:t>err = </a:t>
            </a:r>
            <a:r>
              <a:rPr lang="en-GB" sz="1050" b="1" dirty="0" err="1">
                <a:solidFill>
                  <a:schemeClr val="tx2">
                    <a:lumMod val="75000"/>
                  </a:schemeClr>
                </a:solidFill>
                <a:latin typeface="Courier New Bold" panose="02070309020205020404"/>
              </a:rPr>
              <a:t>clEnqueueNDRangeKernel</a:t>
            </a:r>
            <a:r>
              <a:rPr lang="en-GB" sz="1050" b="1" dirty="0">
                <a:latin typeface="Courier New Bold" panose="02070309020205020404"/>
              </a:rPr>
              <a:t>(</a:t>
            </a:r>
            <a:r>
              <a:rPr lang="en-GB" sz="1050" b="1" dirty="0" err="1">
                <a:latin typeface="Courier New Bold" panose="02070309020205020404"/>
              </a:rPr>
              <a:t>cmd_queue</a:t>
            </a:r>
            <a:r>
              <a:rPr lang="en-GB" sz="1050" b="1" dirty="0">
                <a:latin typeface="Courier New Bold" panose="02070309020205020404"/>
              </a:rPr>
              <a:t>, kernel, 1, </a:t>
            </a:r>
            <a:r>
              <a:rPr lang="en-GB" sz="1050" b="1" dirty="0" smtClean="0">
                <a:latin typeface="Courier New Bold" panose="02070309020205020404"/>
              </a:rPr>
              <a:t>NULL,</a:t>
            </a:r>
            <a:endParaRPr lang="en-GB" sz="1050" b="1" dirty="0" smtClean="0">
              <a:latin typeface="Courier New Bold" panose="02070309020205020404"/>
            </a:endParaRPr>
          </a:p>
          <a:p>
            <a:pPr marL="0" indent="0">
              <a:buNone/>
            </a:pPr>
            <a:r>
              <a:rPr lang="en-GB" sz="1050" b="1" dirty="0">
                <a:latin typeface="Courier New Bold" panose="02070309020205020404"/>
              </a:rPr>
              <a:t> </a:t>
            </a:r>
            <a:r>
              <a:rPr lang="en-GB" sz="1050" b="1" dirty="0" smtClean="0">
                <a:latin typeface="Courier New Bold" panose="02070309020205020404"/>
              </a:rPr>
              <a:t>                   </a:t>
            </a:r>
            <a:r>
              <a:rPr lang="en-GB" sz="1050" b="1" dirty="0" err="1" smtClean="0">
                <a:latin typeface="Courier New Bold" panose="02070309020205020404"/>
              </a:rPr>
              <a:t>global_work_size</a:t>
            </a:r>
            <a:r>
              <a:rPr lang="en-GB" sz="1050" b="1" dirty="0" smtClean="0">
                <a:latin typeface="Courier New Bold" panose="02070309020205020404"/>
              </a:rPr>
              <a:t>, NULL,0,NULL,NULL</a:t>
            </a:r>
            <a:r>
              <a:rPr lang="en-GB" sz="1050" b="1" dirty="0">
                <a:latin typeface="Courier New Bold" panose="02070309020205020404"/>
              </a:rPr>
              <a:t>);</a:t>
            </a:r>
            <a:endParaRPr lang="en-GB" sz="1050" b="1" dirty="0">
              <a:latin typeface="Courier New Bold" panose="02070309020205020404"/>
            </a:endParaRPr>
          </a:p>
          <a:p>
            <a:pPr marL="0" indent="0">
              <a:buNone/>
            </a:pPr>
            <a:endParaRPr lang="en-GB" sz="1050" b="1" dirty="0">
              <a:latin typeface="Courier New Bold" panose="02070309020205020404"/>
            </a:endParaRPr>
          </a:p>
          <a:p>
            <a:pPr marL="0" indent="0">
              <a:buNone/>
            </a:pPr>
            <a:r>
              <a:rPr lang="en-GB" sz="1050" b="1" dirty="0">
                <a:solidFill>
                  <a:schemeClr val="tx1">
                    <a:lumMod val="85000"/>
                  </a:schemeClr>
                </a:solidFill>
                <a:latin typeface="Courier New Bold" panose="02070309020205020404"/>
              </a:rPr>
              <a:t>// read output array</a:t>
            </a:r>
            <a:endParaRPr lang="en-GB" sz="1050" b="1" dirty="0">
              <a:solidFill>
                <a:schemeClr val="tx1">
                  <a:lumMod val="85000"/>
                </a:schemeClr>
              </a:solidFill>
              <a:latin typeface="Courier New Bold" panose="02070309020205020404"/>
            </a:endParaRPr>
          </a:p>
          <a:p>
            <a:pPr marL="0" indent="0">
              <a:buNone/>
            </a:pPr>
            <a:r>
              <a:rPr lang="en-GB" sz="1050" b="1" dirty="0">
                <a:latin typeface="Courier New Bold" panose="02070309020205020404"/>
              </a:rPr>
              <a:t>err = </a:t>
            </a:r>
            <a:r>
              <a:rPr lang="en-GB" sz="1050" b="1" dirty="0" err="1">
                <a:solidFill>
                  <a:schemeClr val="tx2">
                    <a:lumMod val="75000"/>
                  </a:schemeClr>
                </a:solidFill>
                <a:latin typeface="Courier New Bold" panose="02070309020205020404"/>
              </a:rPr>
              <a:t>clEnqueueReadBuffer</a:t>
            </a:r>
            <a:r>
              <a:rPr lang="en-GB" sz="1050" b="1" dirty="0">
                <a:latin typeface="Courier New Bold" panose="02070309020205020404"/>
              </a:rPr>
              <a:t>(</a:t>
            </a:r>
            <a:r>
              <a:rPr lang="en-GB" sz="1050" b="1" dirty="0" err="1">
                <a:latin typeface="Courier New Bold" panose="02070309020205020404"/>
              </a:rPr>
              <a:t>cmd_queue</a:t>
            </a:r>
            <a:r>
              <a:rPr lang="en-GB" sz="1050" b="1" dirty="0">
                <a:latin typeface="Courier New Bold" panose="02070309020205020404"/>
              </a:rPr>
              <a:t>, </a:t>
            </a:r>
            <a:r>
              <a:rPr lang="en-GB" sz="1050" b="1" dirty="0" err="1">
                <a:latin typeface="Courier New Bold" panose="02070309020205020404"/>
              </a:rPr>
              <a:t>memobjs</a:t>
            </a:r>
            <a:r>
              <a:rPr lang="en-GB" sz="1050" b="1" dirty="0">
                <a:latin typeface="Courier New Bold" panose="02070309020205020404"/>
              </a:rPr>
              <a:t>[2], </a:t>
            </a:r>
            <a:endParaRPr lang="en-GB" sz="1050" b="1" dirty="0" smtClean="0">
              <a:latin typeface="Courier New Bold" panose="02070309020205020404"/>
            </a:endParaRPr>
          </a:p>
          <a:p>
            <a:pPr marL="0" indent="0">
              <a:buNone/>
            </a:pPr>
            <a:r>
              <a:rPr lang="en-GB" sz="1050" b="1" dirty="0">
                <a:solidFill>
                  <a:schemeClr val="accent1"/>
                </a:solidFill>
                <a:latin typeface="Courier New Bold" panose="02070309020205020404"/>
              </a:rPr>
              <a:t> </a:t>
            </a:r>
            <a:r>
              <a:rPr lang="en-GB" sz="1050" b="1" dirty="0" smtClean="0">
                <a:solidFill>
                  <a:schemeClr val="accent1"/>
                </a:solidFill>
                <a:latin typeface="Courier New Bold" panose="02070309020205020404"/>
              </a:rPr>
              <a:t>                         CL_TRUE</a:t>
            </a:r>
            <a:r>
              <a:rPr lang="en-GB" sz="1050" b="1" dirty="0">
                <a:latin typeface="Courier New Bold" panose="02070309020205020404"/>
              </a:rPr>
              <a:t>, </a:t>
            </a:r>
            <a:r>
              <a:rPr lang="en-GB" sz="1050" b="1" dirty="0" smtClean="0">
                <a:latin typeface="Courier New Bold" panose="02070309020205020404"/>
              </a:rPr>
              <a:t>0,</a:t>
            </a:r>
            <a:endParaRPr lang="en-GB" sz="1050" b="1" dirty="0" smtClean="0">
              <a:latin typeface="Courier New Bold" panose="02070309020205020404"/>
            </a:endParaRPr>
          </a:p>
          <a:p>
            <a:pPr marL="0" indent="0">
              <a:buNone/>
            </a:pPr>
            <a:r>
              <a:rPr lang="en-GB" sz="1050" b="1" dirty="0">
                <a:latin typeface="Courier New Bold" panose="02070309020205020404"/>
              </a:rPr>
              <a:t> </a:t>
            </a:r>
            <a:r>
              <a:rPr lang="en-GB" sz="1050" b="1" dirty="0" smtClean="0">
                <a:latin typeface="Courier New Bold" panose="02070309020205020404"/>
              </a:rPr>
              <a:t>                         n*</a:t>
            </a:r>
            <a:r>
              <a:rPr lang="en-GB" sz="1050" b="1" dirty="0" err="1" smtClean="0">
                <a:solidFill>
                  <a:schemeClr val="tx2">
                    <a:lumMod val="75000"/>
                  </a:schemeClr>
                </a:solidFill>
                <a:latin typeface="Courier New Bold" panose="02070309020205020404"/>
              </a:rPr>
              <a:t>sizeof</a:t>
            </a:r>
            <a:r>
              <a:rPr lang="en-GB" sz="1050" b="1" dirty="0" smtClean="0">
                <a:latin typeface="Courier New Bold" panose="02070309020205020404"/>
              </a:rPr>
              <a:t>(</a:t>
            </a:r>
            <a:r>
              <a:rPr lang="en-GB" sz="1050" b="1" dirty="0" err="1" smtClean="0">
                <a:solidFill>
                  <a:schemeClr val="accent1"/>
                </a:solidFill>
                <a:latin typeface="Courier New Bold" panose="02070309020205020404"/>
              </a:rPr>
              <a:t>cl_float</a:t>
            </a:r>
            <a:r>
              <a:rPr lang="en-GB" sz="1050" b="1" dirty="0">
                <a:latin typeface="Courier New Bold" panose="02070309020205020404"/>
              </a:rPr>
              <a:t>), </a:t>
            </a:r>
            <a:r>
              <a:rPr lang="en-GB" sz="1050" b="1" dirty="0" err="1">
                <a:latin typeface="Courier New Bold" panose="02070309020205020404"/>
              </a:rPr>
              <a:t>dst</a:t>
            </a:r>
            <a:r>
              <a:rPr lang="en-GB" sz="1050" b="1" dirty="0" smtClean="0">
                <a:latin typeface="Courier New Bold" panose="02070309020205020404"/>
              </a:rPr>
              <a:t>,</a:t>
            </a:r>
            <a:endParaRPr lang="en-GB" sz="1050" b="1" dirty="0" smtClean="0">
              <a:latin typeface="Courier New Bold" panose="02070309020205020404"/>
            </a:endParaRPr>
          </a:p>
          <a:p>
            <a:pPr marL="0" indent="0">
              <a:buNone/>
            </a:pPr>
            <a:r>
              <a:rPr lang="en-GB" sz="1050" b="1" dirty="0">
                <a:latin typeface="Courier New Bold" panose="02070309020205020404"/>
              </a:rPr>
              <a:t> </a:t>
            </a:r>
            <a:r>
              <a:rPr lang="en-GB" sz="1050" b="1" dirty="0" smtClean="0">
                <a:latin typeface="Courier New Bold" panose="02070309020205020404"/>
              </a:rPr>
              <a:t>                         0</a:t>
            </a:r>
            <a:r>
              <a:rPr lang="en-GB" sz="1050" b="1" dirty="0">
                <a:latin typeface="Courier New Bold" panose="02070309020205020404"/>
              </a:rPr>
              <a:t>, NULL, NULL);</a:t>
            </a:r>
            <a:endParaRPr lang="en-GB" sz="1050" b="1" dirty="0">
              <a:latin typeface="Courier New Bold" panose="02070309020205020404"/>
            </a:endParaRPr>
          </a:p>
          <a:p>
            <a:pPr marL="0" indent="0">
              <a:buNone/>
            </a:pPr>
            <a:endParaRPr lang="en-GB" sz="1050" b="1" dirty="0">
              <a:latin typeface="Courier New Bold" panose="02070309020205020404"/>
            </a:endParaRPr>
          </a:p>
        </p:txBody>
      </p:sp>
      <p:sp>
        <p:nvSpPr>
          <p:cNvPr id="7" name="Rectangle 11"/>
          <p:cNvSpPr>
            <a:spLocks noChangeArrowheads="1"/>
          </p:cNvSpPr>
          <p:nvPr/>
        </p:nvSpPr>
        <p:spPr bwMode="auto">
          <a:xfrm>
            <a:off x="4494440" y="1556352"/>
            <a:ext cx="4470047" cy="466524"/>
          </a:xfrm>
          <a:prstGeom prst="rect">
            <a:avLst/>
          </a:prstGeom>
          <a:solidFill>
            <a:schemeClr val="accent1">
              <a:alpha val="50000"/>
            </a:schemeClr>
          </a:solidFill>
          <a:ln w="9525">
            <a:noFill/>
            <a:miter lim="800000"/>
          </a:ln>
        </p:spPr>
        <p:txBody>
          <a:bodyPr wrap="none" anchor="ctr"/>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8" name="Rectangle 5"/>
          <p:cNvSpPr>
            <a:spLocks noChangeArrowheads="1"/>
          </p:cNvSpPr>
          <p:nvPr/>
        </p:nvSpPr>
        <p:spPr bwMode="auto">
          <a:xfrm>
            <a:off x="38630" y="1551983"/>
            <a:ext cx="4455810" cy="2021034"/>
          </a:xfrm>
          <a:prstGeom prst="rect">
            <a:avLst/>
          </a:prstGeom>
          <a:solidFill>
            <a:schemeClr val="accent2">
              <a:alpha val="50000"/>
            </a:schemeClr>
          </a:solidFill>
          <a:ln w="9525">
            <a:noFill/>
            <a:miter lim="800000"/>
          </a:ln>
        </p:spPr>
        <p:txBody>
          <a:bodyPr wrap="none" anchor="ctr"/>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9" name="Text Box 6"/>
          <p:cNvSpPr txBox="1">
            <a:spLocks noChangeArrowheads="1"/>
          </p:cNvSpPr>
          <p:nvPr/>
        </p:nvSpPr>
        <p:spPr bwMode="auto">
          <a:xfrm>
            <a:off x="582797" y="2473803"/>
            <a:ext cx="3367474" cy="369332"/>
          </a:xfrm>
          <a:prstGeom prst="rect">
            <a:avLst/>
          </a:prstGeom>
          <a:solidFill>
            <a:srgbClr val="FFFFFF"/>
          </a:solidFill>
          <a:ln w="9525">
            <a:noFill/>
            <a:miter lim="800000"/>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defRPr/>
            </a:pPr>
            <a:r>
              <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rPr>
              <a:t>Define platform and queues</a:t>
            </a:r>
            <a:endPar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endParaRPr>
          </a:p>
        </p:txBody>
      </p:sp>
      <p:sp>
        <p:nvSpPr>
          <p:cNvPr id="10" name="Rectangle 7"/>
          <p:cNvSpPr>
            <a:spLocks noChangeArrowheads="1"/>
          </p:cNvSpPr>
          <p:nvPr/>
        </p:nvSpPr>
        <p:spPr bwMode="auto">
          <a:xfrm>
            <a:off x="38631" y="3573016"/>
            <a:ext cx="4455808" cy="1296144"/>
          </a:xfrm>
          <a:prstGeom prst="rect">
            <a:avLst/>
          </a:prstGeom>
          <a:solidFill>
            <a:schemeClr val="accent3">
              <a:alpha val="50000"/>
            </a:schemeClr>
          </a:solidFill>
          <a:ln w="9525">
            <a:noFill/>
            <a:miter lim="800000"/>
          </a:ln>
        </p:spPr>
        <p:txBody>
          <a:bodyPr wrap="none" anchor="ctr"/>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1" name="Text Box 8"/>
          <p:cNvSpPr txBox="1">
            <a:spLocks noChangeArrowheads="1"/>
          </p:cNvSpPr>
          <p:nvPr/>
        </p:nvSpPr>
        <p:spPr bwMode="auto">
          <a:xfrm>
            <a:off x="712913" y="4005064"/>
            <a:ext cx="3107242" cy="369332"/>
          </a:xfrm>
          <a:prstGeom prst="rect">
            <a:avLst/>
          </a:prstGeom>
          <a:solidFill>
            <a:srgbClr val="FFFFFF"/>
          </a:solidFill>
          <a:ln w="9525">
            <a:noFill/>
            <a:miter lim="800000"/>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defRPr/>
            </a:pPr>
            <a:r>
              <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rPr>
              <a:t>Define memory objects</a:t>
            </a:r>
            <a:endPar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endParaRPr>
          </a:p>
        </p:txBody>
      </p:sp>
      <p:sp>
        <p:nvSpPr>
          <p:cNvPr id="12" name="Rectangle 9"/>
          <p:cNvSpPr>
            <a:spLocks noChangeArrowheads="1"/>
          </p:cNvSpPr>
          <p:nvPr/>
        </p:nvSpPr>
        <p:spPr bwMode="auto">
          <a:xfrm>
            <a:off x="47867" y="4869161"/>
            <a:ext cx="4446572" cy="1263898"/>
          </a:xfrm>
          <a:prstGeom prst="rect">
            <a:avLst/>
          </a:prstGeom>
          <a:solidFill>
            <a:schemeClr val="accent4">
              <a:alpha val="50000"/>
            </a:schemeClr>
          </a:solidFill>
          <a:ln w="9525">
            <a:noFill/>
            <a:miter lim="800000"/>
          </a:ln>
        </p:spPr>
        <p:txBody>
          <a:bodyPr wrap="none" anchor="ctr"/>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 name="Text Box 10"/>
          <p:cNvSpPr txBox="1">
            <a:spLocks noChangeArrowheads="1"/>
          </p:cNvSpPr>
          <p:nvPr/>
        </p:nvSpPr>
        <p:spPr bwMode="auto">
          <a:xfrm>
            <a:off x="936660" y="5301208"/>
            <a:ext cx="2678221" cy="369332"/>
          </a:xfrm>
          <a:prstGeom prst="rect">
            <a:avLst/>
          </a:prstGeom>
          <a:solidFill>
            <a:srgbClr val="FFFFFF"/>
          </a:solidFill>
          <a:ln w="9525">
            <a:noFill/>
            <a:miter lim="800000"/>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defRPr/>
            </a:pPr>
            <a:r>
              <a:rPr kumimoji="0" lang="en-US" sz="1800" b="1" i="0" u="none" strike="noStrike" kern="0" cap="none" spc="0" normalizeH="0" baseline="0" noProof="0">
                <a:ln>
                  <a:noFill/>
                </a:ln>
                <a:solidFill>
                  <a:srgbClr val="000000"/>
                </a:solidFill>
                <a:uLnTx/>
                <a:uFillTx/>
                <a:latin typeface="+mj-lt"/>
                <a:ea typeface="ヒラギノ角ゴ ProN W3" panose="020B0300000000000000" charset="-128"/>
                <a:cs typeface="Arial" panose="020B0604020202020204"/>
                <a:sym typeface="Myriad Set Text" charset="0"/>
              </a:rPr>
              <a:t>Create the program</a:t>
            </a:r>
            <a:endParaRPr kumimoji="0" lang="en-US" sz="1800" b="1" i="0" u="none" strike="noStrike" kern="0" cap="none" spc="0" normalizeH="0" baseline="0" noProof="0">
              <a:ln>
                <a:noFill/>
              </a:ln>
              <a:solidFill>
                <a:srgbClr val="000000"/>
              </a:solidFill>
              <a:uLnTx/>
              <a:uFillTx/>
              <a:latin typeface="+mj-lt"/>
              <a:ea typeface="ヒラギノ角ゴ ProN W3" panose="020B0300000000000000" charset="-128"/>
              <a:cs typeface="Arial" panose="020B0604020202020204"/>
              <a:sym typeface="Myriad Set Text" charset="0"/>
            </a:endParaRPr>
          </a:p>
        </p:txBody>
      </p:sp>
      <p:sp>
        <p:nvSpPr>
          <p:cNvPr id="14" name="Text Box 12"/>
          <p:cNvSpPr txBox="1">
            <a:spLocks noChangeArrowheads="1"/>
          </p:cNvSpPr>
          <p:nvPr/>
        </p:nvSpPr>
        <p:spPr bwMode="auto">
          <a:xfrm>
            <a:off x="5620744" y="1604948"/>
            <a:ext cx="2134719" cy="369332"/>
          </a:xfrm>
          <a:prstGeom prst="rect">
            <a:avLst/>
          </a:prstGeom>
          <a:solidFill>
            <a:srgbClr val="FFFFFF"/>
          </a:solidFill>
          <a:ln w="9525">
            <a:noFill/>
            <a:miter lim="800000"/>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defRPr/>
            </a:pPr>
            <a:r>
              <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rPr>
              <a:t>Build the program</a:t>
            </a:r>
            <a:endPar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endParaRPr>
          </a:p>
        </p:txBody>
      </p:sp>
      <p:sp>
        <p:nvSpPr>
          <p:cNvPr id="15" name="Rectangle 13"/>
          <p:cNvSpPr>
            <a:spLocks noChangeArrowheads="1"/>
          </p:cNvSpPr>
          <p:nvPr/>
        </p:nvSpPr>
        <p:spPr bwMode="auto">
          <a:xfrm>
            <a:off x="4494438" y="2026894"/>
            <a:ext cx="4470049" cy="2245069"/>
          </a:xfrm>
          <a:prstGeom prst="rect">
            <a:avLst/>
          </a:prstGeom>
          <a:solidFill>
            <a:schemeClr val="accent6">
              <a:alpha val="50000"/>
            </a:schemeClr>
          </a:solidFill>
          <a:ln w="9525">
            <a:noFill/>
            <a:miter lim="800000"/>
          </a:ln>
        </p:spPr>
        <p:txBody>
          <a:bodyPr wrap="none" anchor="ctr"/>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6" name="Text Box 14"/>
          <p:cNvSpPr txBox="1">
            <a:spLocks noChangeArrowheads="1"/>
          </p:cNvSpPr>
          <p:nvPr/>
        </p:nvSpPr>
        <p:spPr bwMode="auto">
          <a:xfrm>
            <a:off x="5257250" y="2964762"/>
            <a:ext cx="2875938" cy="369332"/>
          </a:xfrm>
          <a:prstGeom prst="rect">
            <a:avLst/>
          </a:prstGeom>
          <a:solidFill>
            <a:srgbClr val="FFFFFF"/>
          </a:solidFill>
          <a:ln w="9525">
            <a:noFill/>
            <a:miter lim="800000"/>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defRPr/>
            </a:pPr>
            <a:r>
              <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rPr>
              <a:t>Create and setup kernel</a:t>
            </a:r>
            <a:endPar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endParaRPr>
          </a:p>
        </p:txBody>
      </p:sp>
      <p:sp>
        <p:nvSpPr>
          <p:cNvPr id="17" name="Rectangle 15"/>
          <p:cNvSpPr>
            <a:spLocks noChangeArrowheads="1"/>
          </p:cNvSpPr>
          <p:nvPr/>
        </p:nvSpPr>
        <p:spPr bwMode="auto">
          <a:xfrm>
            <a:off x="4494438" y="4271963"/>
            <a:ext cx="4470049" cy="734619"/>
          </a:xfrm>
          <a:prstGeom prst="rect">
            <a:avLst/>
          </a:prstGeom>
          <a:solidFill>
            <a:schemeClr val="tx2">
              <a:alpha val="50000"/>
            </a:schemeClr>
          </a:solidFill>
          <a:ln w="9525">
            <a:noFill/>
            <a:miter lim="800000"/>
          </a:ln>
        </p:spPr>
        <p:txBody>
          <a:bodyPr wrap="none" anchor="ctr"/>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8" name="Text Box 16"/>
          <p:cNvSpPr txBox="1">
            <a:spLocks noChangeArrowheads="1"/>
          </p:cNvSpPr>
          <p:nvPr/>
        </p:nvSpPr>
        <p:spPr bwMode="auto">
          <a:xfrm>
            <a:off x="5525598" y="4455447"/>
            <a:ext cx="2334327" cy="369332"/>
          </a:xfrm>
          <a:prstGeom prst="rect">
            <a:avLst/>
          </a:prstGeom>
          <a:solidFill>
            <a:srgbClr val="FFFFFF"/>
          </a:solidFill>
          <a:ln w="9525">
            <a:noFill/>
            <a:miter lim="800000"/>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defRPr/>
            </a:pPr>
            <a:r>
              <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rPr>
              <a:t>Execute the kernel</a:t>
            </a:r>
            <a:endPar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endParaRPr>
          </a:p>
        </p:txBody>
      </p:sp>
      <p:sp>
        <p:nvSpPr>
          <p:cNvPr id="19" name="Rectangle 17"/>
          <p:cNvSpPr>
            <a:spLocks noChangeArrowheads="1"/>
          </p:cNvSpPr>
          <p:nvPr/>
        </p:nvSpPr>
        <p:spPr bwMode="auto">
          <a:xfrm>
            <a:off x="4494438" y="5006582"/>
            <a:ext cx="4470049" cy="1126476"/>
          </a:xfrm>
          <a:prstGeom prst="rect">
            <a:avLst/>
          </a:prstGeom>
          <a:solidFill>
            <a:schemeClr val="tx1">
              <a:alpha val="50000"/>
            </a:schemeClr>
          </a:solidFill>
          <a:ln w="9525">
            <a:noFill/>
            <a:miter lim="800000"/>
          </a:ln>
        </p:spPr>
        <p:txBody>
          <a:bodyPr wrap="none" anchor="ctr"/>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20" name="Text Box 18"/>
          <p:cNvSpPr txBox="1">
            <a:spLocks noChangeArrowheads="1"/>
          </p:cNvSpPr>
          <p:nvPr/>
        </p:nvSpPr>
        <p:spPr bwMode="auto">
          <a:xfrm>
            <a:off x="5264219" y="5385154"/>
            <a:ext cx="2852764" cy="369332"/>
          </a:xfrm>
          <a:prstGeom prst="rect">
            <a:avLst/>
          </a:prstGeom>
          <a:solidFill>
            <a:srgbClr val="FFFFFF"/>
          </a:solidFill>
          <a:ln w="9525">
            <a:noFill/>
            <a:miter lim="800000"/>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defRPr/>
            </a:pPr>
            <a:r>
              <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rPr>
              <a:t>Read results on the host</a:t>
            </a:r>
            <a:endParaRPr kumimoji="0" lang="en-US" sz="1800" b="1" i="0" u="none" strike="noStrike" kern="0" cap="none" spc="0" normalizeH="0" baseline="0" noProof="0" dirty="0">
              <a:ln>
                <a:noFill/>
              </a:ln>
              <a:solidFill>
                <a:srgbClr val="000000"/>
              </a:solidFill>
              <a:uLnTx/>
              <a:uFillTx/>
              <a:latin typeface="+mj-lt"/>
              <a:ea typeface="ヒラギノ角ゴ ProN W3" panose="020B0300000000000000" charset="-128"/>
              <a:cs typeface="Arial" panose="020B0604020202020204"/>
              <a:sym typeface="Myriad Set Text" charset="0"/>
            </a:endParaRPr>
          </a:p>
        </p:txBody>
      </p:sp>
      <p:sp>
        <p:nvSpPr>
          <p:cNvPr id="21" name="TextBox 20"/>
          <p:cNvSpPr txBox="1"/>
          <p:nvPr/>
        </p:nvSpPr>
        <p:spPr>
          <a:xfrm>
            <a:off x="450641" y="6133058"/>
            <a:ext cx="8087599" cy="369332"/>
          </a:xfrm>
          <a:prstGeom prst="rect">
            <a:avLst/>
          </a:prstGeom>
          <a:noFill/>
        </p:spPr>
        <p:txBody>
          <a:bodyPr wrap="none" rtlCol="0">
            <a:spAutoFit/>
          </a:bodyPr>
          <a:lstStyle/>
          <a:p>
            <a:r>
              <a:rPr lang="en-GB" dirty="0" smtClean="0">
                <a:latin typeface="+mj-lt"/>
              </a:rPr>
              <a:t>It’s complicated, but most of this is “boilerplate” and not as bad as it looks.</a:t>
            </a:r>
            <a:endParaRPr lang="en-GB" dirty="0" smtClean="0">
              <a:latin typeface="+mj-lt"/>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fontScale="90000"/>
          </a:bodyPr>
          <a:lstStyle/>
          <a:p>
            <a:r>
              <a:rPr lang="en-GB" dirty="0" smtClean="0"/>
              <a:t>Exercise 2: Running the </a:t>
            </a:r>
            <a:r>
              <a:rPr lang="en-GB" dirty="0" err="1" smtClean="0"/>
              <a:t>Vadd</a:t>
            </a:r>
            <a:r>
              <a:rPr lang="en-GB" dirty="0" smtClean="0"/>
              <a:t> kernel</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endParaRPr lang="en-GB" dirty="0">
              <a:solidFill>
                <a:schemeClr val="accent2"/>
              </a:solidFill>
            </a:endParaRPr>
          </a:p>
          <a:p>
            <a:pPr lvl="1">
              <a:lnSpc>
                <a:spcPct val="110000"/>
              </a:lnSpc>
            </a:pPr>
            <a:r>
              <a:rPr lang="en-GB" dirty="0"/>
              <a:t>To inspect and verify that you can run an OpenCL kernel</a:t>
            </a:r>
            <a:endParaRPr lang="en-GB" dirty="0"/>
          </a:p>
          <a:p>
            <a:pPr>
              <a:lnSpc>
                <a:spcPct val="110000"/>
              </a:lnSpc>
            </a:pPr>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lnSpc>
                <a:spcPct val="110000"/>
              </a:lnSpc>
            </a:pPr>
            <a:r>
              <a:rPr lang="en-GB" dirty="0"/>
              <a:t>Take the </a:t>
            </a:r>
            <a:r>
              <a:rPr lang="en-GB" dirty="0" smtClean="0"/>
              <a:t>provided C </a:t>
            </a:r>
            <a:r>
              <a:rPr lang="en-GB" dirty="0" err="1" smtClean="0"/>
              <a:t>Vadd</a:t>
            </a:r>
            <a:r>
              <a:rPr lang="en-GB" dirty="0" smtClean="0"/>
              <a:t> program. </a:t>
            </a:r>
            <a:r>
              <a:rPr lang="en-GB" dirty="0"/>
              <a:t>It will run a simple kernel to add two vectors together. </a:t>
            </a:r>
            <a:endParaRPr lang="en-GB" dirty="0"/>
          </a:p>
          <a:p>
            <a:pPr lvl="1">
              <a:lnSpc>
                <a:spcPct val="110000"/>
              </a:lnSpc>
            </a:pPr>
            <a:r>
              <a:rPr lang="en-GB" dirty="0"/>
              <a:t>Look at the host code and identify the API calls in the host code. </a:t>
            </a:r>
            <a:r>
              <a:rPr lang="en-GB" dirty="0" smtClean="0"/>
              <a:t>Compare </a:t>
            </a:r>
            <a:r>
              <a:rPr lang="en-GB" dirty="0"/>
              <a:t>them against the API descriptions on the </a:t>
            </a:r>
            <a:r>
              <a:rPr lang="en-GB" dirty="0" smtClean="0"/>
              <a:t>OpenCL reference </a:t>
            </a:r>
            <a:r>
              <a:rPr lang="en-GB" dirty="0"/>
              <a:t>card.</a:t>
            </a:r>
            <a:endParaRPr lang="en-GB" dirty="0"/>
          </a:p>
          <a:p>
            <a:pPr lvl="1">
              <a:lnSpc>
                <a:spcPct val="110000"/>
              </a:lnSpc>
            </a:pPr>
            <a:r>
              <a:rPr lang="en-GB" dirty="0"/>
              <a:t>There are some helper files which time the execution, output device information neatly and check </a:t>
            </a:r>
            <a:r>
              <a:rPr lang="en-GB" dirty="0" smtClean="0"/>
              <a:t>errors</a:t>
            </a:r>
            <a:r>
              <a:rPr lang="en-GB" dirty="0"/>
              <a:t>.</a:t>
            </a:r>
            <a:endParaRPr lang="en-GB" dirty="0"/>
          </a:p>
          <a:p>
            <a:pPr>
              <a:lnSpc>
                <a:spcPct val="110000"/>
              </a:lnSpc>
            </a:pPr>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lnSpc>
                <a:spcPct val="110000"/>
              </a:lnSpc>
            </a:pPr>
            <a:r>
              <a:rPr lang="en-GB" dirty="0"/>
              <a:t>A message verifying that the vector addition completed successfully</a:t>
            </a:r>
            <a:endParaRPr lang="en-GB"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t>
            </a:r>
            <a:r>
              <a:rPr lang="en-GB" dirty="0" smtClean="0"/>
              <a:t>APIs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4</a:t>
            </a:r>
            <a:endParaRPr lang="en-GB"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platforms!</a:t>
            </a:r>
            <a:endParaRPr lang="en-US" dirty="0"/>
          </a:p>
        </p:txBody>
      </p:sp>
      <p:sp>
        <p:nvSpPr>
          <p:cNvPr id="3" name="Content Placeholder 2"/>
          <p:cNvSpPr>
            <a:spLocks noGrp="1"/>
          </p:cNvSpPr>
          <p:nvPr>
            <p:ph idx="1"/>
          </p:nvPr>
        </p:nvSpPr>
        <p:spPr/>
        <p:txBody>
          <a:bodyPr/>
          <a:lstStyle/>
          <a:p>
            <a:r>
              <a:rPr lang="en-US" dirty="0" err="1" smtClean="0"/>
              <a:t>OpenCL</a:t>
            </a:r>
            <a:r>
              <a:rPr lang="en-US" dirty="0" smtClean="0"/>
              <a:t> runs on many different platforms</a:t>
            </a:r>
            <a:endParaRPr lang="en-US" dirty="0" smtClean="0"/>
          </a:p>
          <a:p>
            <a:r>
              <a:rPr lang="en-US" dirty="0" smtClean="0"/>
              <a:t>In order to co-ordinate which library each device uses, the runtime uses the ICD</a:t>
            </a:r>
            <a:endParaRPr lang="en-US" dirty="0" smtClean="0"/>
          </a:p>
          <a:p>
            <a:r>
              <a:rPr lang="en-US" dirty="0" smtClean="0"/>
              <a:t>If you compile your code against a generic runtime, the ICD will load the correct platform runtime when required</a:t>
            </a:r>
            <a:endParaRPr lang="en-US" dirty="0" smtClean="0"/>
          </a:p>
          <a:p>
            <a:r>
              <a:rPr lang="en-US" dirty="0" smtClean="0"/>
              <a:t>These runtimes are listed in the /</a:t>
            </a:r>
            <a:r>
              <a:rPr lang="en-US" dirty="0" err="1" smtClean="0"/>
              <a:t>etc</a:t>
            </a:r>
            <a:r>
              <a:rPr lang="en-US" dirty="0" smtClean="0"/>
              <a:t>/</a:t>
            </a:r>
            <a:r>
              <a:rPr lang="en-US" dirty="0" err="1" smtClean="0"/>
              <a:t>OpenCL</a:t>
            </a:r>
            <a:r>
              <a:rPr lang="en-US" dirty="0" smtClean="0"/>
              <a:t>/vendors directory</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Host programs can be “ugly”</a:t>
            </a:r>
            <a:endParaRPr lang="en-GB" dirty="0"/>
          </a:p>
        </p:txBody>
      </p:sp>
      <p:sp>
        <p:nvSpPr>
          <p:cNvPr id="5" name="Content Placeholder 4"/>
          <p:cNvSpPr>
            <a:spLocks noGrp="1"/>
          </p:cNvSpPr>
          <p:nvPr>
            <p:ph idx="1"/>
          </p:nvPr>
        </p:nvSpPr>
        <p:spPr>
          <a:xfrm>
            <a:off x="457200" y="1600200"/>
            <a:ext cx="8579296"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endParaRPr lang="en-GB" b="1" i="1" dirty="0">
              <a:solidFill>
                <a:schemeClr val="accent3"/>
              </a:solidFill>
            </a:endParaRPr>
          </a:p>
          <a:p>
            <a:pPr lvl="1"/>
            <a:r>
              <a:rPr lang="en-GB" dirty="0"/>
              <a:t>(i.e. it is quite </a:t>
            </a:r>
            <a:r>
              <a:rPr lang="en-GB" dirty="0" smtClean="0"/>
              <a:t>verbose!)</a:t>
            </a:r>
            <a:r>
              <a:rPr lang="en-GB" dirty="0"/>
              <a:t>.</a:t>
            </a:r>
            <a:endParaRPr lang="en-GB" dirty="0"/>
          </a:p>
          <a:p>
            <a:r>
              <a:rPr lang="en-GB" dirty="0"/>
              <a:t>But most of the host code is the same from one application to the next </a:t>
            </a:r>
            <a:r>
              <a:rPr lang="en-GB" dirty="0" smtClean="0"/>
              <a:t>– </a:t>
            </a:r>
            <a:r>
              <a:rPr lang="en-GB" dirty="0"/>
              <a:t>the re-use  makes the verbosity a non-issue.</a:t>
            </a:r>
            <a:endParaRPr lang="en-GB" dirty="0"/>
          </a:p>
          <a:p>
            <a:r>
              <a:rPr lang="en-GB" dirty="0" smtClean="0"/>
              <a:t>You </a:t>
            </a:r>
            <a:r>
              <a:rPr lang="en-GB" dirty="0"/>
              <a:t>can package common API combinations into functions or even C++ </a:t>
            </a:r>
            <a:r>
              <a:rPr lang="en-GB" dirty="0" smtClean="0"/>
              <a:t>or Python classes </a:t>
            </a:r>
            <a:r>
              <a:rPr lang="en-GB" dirty="0"/>
              <a:t>to make the reuse more convenient.</a:t>
            </a:r>
            <a:endParaRPr lang="en-GB" dirty="0"/>
          </a:p>
          <a:p>
            <a:endParaRPr lang="en-GB"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C++ Interface</a:t>
            </a:r>
            <a:endParaRPr lang="en-GB" dirty="0"/>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endParaRPr lang="en-GB" dirty="0">
              <a:solidFill>
                <a:schemeClr val="accent6"/>
              </a:solidFill>
            </a:endParaRPr>
          </a:p>
          <a:p>
            <a:r>
              <a:rPr lang="en-GB" dirty="0"/>
              <a:t>This interface is dramatically easier to work </a:t>
            </a:r>
            <a:r>
              <a:rPr lang="en-GB" dirty="0" smtClean="0"/>
              <a:t>with</a:t>
            </a:r>
            <a:r>
              <a:rPr lang="en-GB" baseline="30000" dirty="0" smtClean="0"/>
              <a:t>1</a:t>
            </a:r>
            <a:endParaRPr lang="en-GB" baseline="30000" dirty="0"/>
          </a:p>
          <a:p>
            <a:r>
              <a:rPr lang="en-GB" dirty="0"/>
              <a:t>Key features:</a:t>
            </a:r>
            <a:endParaRPr lang="en-GB" dirty="0"/>
          </a:p>
          <a:p>
            <a:pPr lvl="1"/>
            <a:r>
              <a:rPr lang="en-GB" dirty="0"/>
              <a:t>Uses common defaults for </a:t>
            </a:r>
            <a:r>
              <a:rPr lang="en-GB" dirty="0" smtClean="0"/>
              <a:t>the </a:t>
            </a:r>
            <a:r>
              <a:rPr lang="en-GB" dirty="0"/>
              <a:t>platform and command-</a:t>
            </a:r>
            <a:r>
              <a:rPr lang="en-GB" dirty="0" smtClean="0"/>
              <a:t>queue, </a:t>
            </a:r>
            <a:r>
              <a:rPr lang="en-GB" dirty="0"/>
              <a:t>saving the programmer from extra coding for the most common use cases</a:t>
            </a:r>
            <a:endParaRPr lang="en-GB" dirty="0"/>
          </a:p>
          <a:p>
            <a:pPr lvl="1"/>
            <a:r>
              <a:rPr lang="en-GB" dirty="0"/>
              <a:t>Simplifies </a:t>
            </a:r>
            <a:r>
              <a:rPr lang="en-GB" dirty="0" smtClean="0"/>
              <a:t>the basic </a:t>
            </a:r>
            <a:r>
              <a:rPr lang="en-GB" dirty="0"/>
              <a:t>API by bundling key parameters with the objects rather than </a:t>
            </a:r>
            <a:r>
              <a:rPr lang="en-GB" dirty="0" smtClean="0"/>
              <a:t>requiring verbose </a:t>
            </a:r>
            <a:r>
              <a:rPr lang="en-GB" dirty="0"/>
              <a:t>and repetitive argument </a:t>
            </a:r>
            <a:r>
              <a:rPr lang="en-GB" dirty="0" smtClean="0"/>
              <a:t>lists</a:t>
            </a:r>
            <a:endParaRPr lang="en-GB" dirty="0" smtClean="0"/>
          </a:p>
          <a:p>
            <a:pPr lvl="1"/>
            <a:r>
              <a:rPr lang="en-GB" dirty="0" smtClean="0"/>
              <a:t>Ability to “call” a kernel from the host, like a regular function</a:t>
            </a:r>
            <a:endParaRPr lang="en-GB" dirty="0"/>
          </a:p>
          <a:p>
            <a:pPr lvl="1"/>
            <a:r>
              <a:rPr lang="en-GB" dirty="0"/>
              <a:t>Error checking can be performed with C++ </a:t>
            </a:r>
            <a:r>
              <a:rPr lang="en-GB" dirty="0" smtClean="0"/>
              <a:t>exceptions</a:t>
            </a:r>
            <a:endParaRPr lang="en-GB" dirty="0"/>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smtClean="0"/>
              <a:t>1</a:t>
            </a:r>
            <a:r>
              <a:rPr lang="en-GB" dirty="0" smtClean="0"/>
              <a:t> especially for C++ programmers…</a:t>
            </a:r>
            <a:endParaRPr lang="en-GB"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smtClean="0"/>
              <a:t>C++ Interface:</a:t>
            </a:r>
            <a:br>
              <a:rPr lang="en-GB" dirty="0" smtClean="0"/>
            </a:br>
            <a:r>
              <a:rPr lang="en-GB" dirty="0" smtClean="0"/>
              <a:t>setting up the host program</a:t>
            </a:r>
            <a:endParaRPr lang="en-GB" dirty="0"/>
          </a:p>
        </p:txBody>
      </p:sp>
      <p:sp>
        <p:nvSpPr>
          <p:cNvPr id="3" name="Content Placeholder 2"/>
          <p:cNvSpPr>
            <a:spLocks noGrp="1"/>
          </p:cNvSpPr>
          <p:nvPr>
            <p:ph idx="1"/>
          </p:nvPr>
        </p:nvSpPr>
        <p:spPr>
          <a:xfrm>
            <a:off x="179512" y="1744216"/>
            <a:ext cx="8964488" cy="3989040"/>
          </a:xfrm>
        </p:spPr>
        <p:txBody>
          <a:bodyPr>
            <a:normAutofit fontScale="85000" lnSpcReduction="10000"/>
          </a:bodyPr>
          <a:lstStyle/>
          <a:p>
            <a:pPr>
              <a:lnSpc>
                <a:spcPct val="110000"/>
              </a:lnSpc>
            </a:pPr>
            <a:r>
              <a:rPr lang="en-GB" dirty="0" smtClean="0"/>
              <a:t>Enable OpenCL API </a:t>
            </a:r>
            <a:r>
              <a:rPr lang="en-GB" dirty="0" smtClean="0">
                <a:solidFill>
                  <a:schemeClr val="accent6"/>
                </a:solidFill>
              </a:rPr>
              <a:t>Exceptions</a:t>
            </a:r>
            <a:r>
              <a:rPr lang="en-GB" dirty="0" smtClean="0"/>
              <a:t>. Do this </a:t>
            </a:r>
            <a:r>
              <a:rPr lang="en-GB" dirty="0" smtClean="0">
                <a:solidFill>
                  <a:schemeClr val="accent6"/>
                </a:solidFill>
              </a:rPr>
              <a:t>before </a:t>
            </a:r>
            <a:r>
              <a:rPr lang="en-GB" dirty="0" smtClean="0"/>
              <a:t>including the header file</a:t>
            </a:r>
            <a:endParaRPr lang="en-GB" dirty="0" smtClean="0"/>
          </a:p>
          <a:p>
            <a:pPr marL="457200" lvl="1" indent="0">
              <a:lnSpc>
                <a:spcPct val="110000"/>
              </a:lnSpc>
              <a:buNone/>
            </a:pPr>
            <a:r>
              <a:rPr lang="en-GB" dirty="0" smtClean="0">
                <a:solidFill>
                  <a:srgbClr val="738AC8"/>
                </a:solidFill>
                <a:latin typeface="Courier New Bold" panose="02070309020205020404"/>
              </a:rPr>
              <a:t>#define __CL_ENABLE_EXCEPTIONS</a:t>
            </a:r>
            <a:endParaRPr lang="en-GB" dirty="0" smtClean="0">
              <a:solidFill>
                <a:srgbClr val="738AC8"/>
              </a:solidFill>
              <a:latin typeface="Courier New Bold" panose="02070309020205020404"/>
            </a:endParaRPr>
          </a:p>
          <a:p>
            <a:pPr marL="457200" lvl="1" indent="0">
              <a:lnSpc>
                <a:spcPct val="110000"/>
              </a:lnSpc>
              <a:buNone/>
            </a:pPr>
            <a:endParaRPr lang="en-GB" dirty="0" smtClean="0">
              <a:latin typeface="Letter Gothic Std"/>
            </a:endParaRPr>
          </a:p>
          <a:p>
            <a:pPr marL="357505" indent="-357505">
              <a:lnSpc>
                <a:spcPct val="110000"/>
              </a:lnSpc>
            </a:pPr>
            <a:r>
              <a:rPr lang="en-GB" dirty="0" smtClean="0"/>
              <a:t>Include key header files … both standard and custom</a:t>
            </a:r>
            <a:endParaRPr lang="en-GB" dirty="0" smtClean="0"/>
          </a:p>
          <a:p>
            <a:pPr marL="457200" lvl="1" indent="0">
              <a:lnSpc>
                <a:spcPct val="110000"/>
              </a:lnSpc>
              <a:buNone/>
            </a:pPr>
            <a:r>
              <a:rPr lang="en-GB" sz="2600" dirty="0" smtClean="0">
                <a:solidFill>
                  <a:srgbClr val="738AC8"/>
                </a:solidFill>
                <a:latin typeface="Courier New Bold" panose="02070309020205020404"/>
              </a:rPr>
              <a:t>#include &lt;CL/cl.hpp&gt;   // Khronos C++ Wrapper API</a:t>
            </a:r>
            <a:endParaRPr lang="en-GB" sz="2600" dirty="0" smtClean="0">
              <a:solidFill>
                <a:srgbClr val="738AC8"/>
              </a:solidFill>
              <a:latin typeface="Courier New Bold" panose="02070309020205020404"/>
            </a:endParaRPr>
          </a:p>
          <a:p>
            <a:pPr marL="457200" lvl="1" indent="0">
              <a:lnSpc>
                <a:spcPct val="110000"/>
              </a:lnSpc>
              <a:buNone/>
            </a:pPr>
            <a:r>
              <a:rPr lang="en-GB" sz="2600" dirty="0" smtClean="0">
                <a:solidFill>
                  <a:srgbClr val="738AC8"/>
                </a:solidFill>
                <a:latin typeface="Courier New Bold" panose="02070309020205020404"/>
              </a:rPr>
              <a:t>#include &lt;</a:t>
            </a:r>
            <a:r>
              <a:rPr lang="en-GB" sz="2600" dirty="0" err="1" smtClean="0">
                <a:solidFill>
                  <a:srgbClr val="738AC8"/>
                </a:solidFill>
                <a:latin typeface="Courier New Bold" panose="02070309020205020404"/>
              </a:rPr>
              <a:t>cstdio</a:t>
            </a:r>
            <a:r>
              <a:rPr lang="en-GB" sz="2600" dirty="0" smtClean="0">
                <a:solidFill>
                  <a:srgbClr val="738AC8"/>
                </a:solidFill>
                <a:latin typeface="Courier New Bold" panose="02070309020205020404"/>
              </a:rPr>
              <a:t>&gt;      // For C style </a:t>
            </a:r>
            <a:endParaRPr lang="en-GB" sz="2600" dirty="0" smtClean="0">
              <a:solidFill>
                <a:srgbClr val="738AC8"/>
              </a:solidFill>
              <a:latin typeface="Courier New Bold" panose="02070309020205020404"/>
            </a:endParaRPr>
          </a:p>
          <a:p>
            <a:pPr marL="457200" lvl="1" indent="0">
              <a:lnSpc>
                <a:spcPct val="110000"/>
              </a:lnSpc>
              <a:buNone/>
            </a:pPr>
            <a:r>
              <a:rPr lang="en-GB" sz="2600" dirty="0" smtClean="0">
                <a:solidFill>
                  <a:srgbClr val="738AC8"/>
                </a:solidFill>
                <a:latin typeface="Courier New Bold" panose="02070309020205020404"/>
              </a:rPr>
              <a:t>#include &lt;</a:t>
            </a:r>
            <a:r>
              <a:rPr lang="en-GB" sz="2600" dirty="0" err="1" smtClean="0">
                <a:solidFill>
                  <a:srgbClr val="738AC8"/>
                </a:solidFill>
                <a:latin typeface="Courier New Bold" panose="02070309020205020404"/>
              </a:rPr>
              <a:t>iostream</a:t>
            </a:r>
            <a:r>
              <a:rPr lang="en-GB" sz="2600" dirty="0" smtClean="0">
                <a:solidFill>
                  <a:srgbClr val="738AC8"/>
                </a:solidFill>
                <a:latin typeface="Courier New Bold" panose="02070309020205020404"/>
              </a:rPr>
              <a:t>&gt;    // For C++ style IO</a:t>
            </a:r>
            <a:endParaRPr lang="en-GB" sz="2600" dirty="0" smtClean="0">
              <a:solidFill>
                <a:srgbClr val="738AC8"/>
              </a:solidFill>
              <a:latin typeface="Courier New Bold" panose="02070309020205020404"/>
            </a:endParaRPr>
          </a:p>
          <a:p>
            <a:pPr marL="457200" lvl="1" indent="0">
              <a:lnSpc>
                <a:spcPct val="110000"/>
              </a:lnSpc>
              <a:buNone/>
            </a:pPr>
            <a:r>
              <a:rPr lang="en-GB" sz="2600" dirty="0" smtClean="0">
                <a:solidFill>
                  <a:srgbClr val="738AC8"/>
                </a:solidFill>
                <a:latin typeface="Courier New Bold" panose="02070309020205020404"/>
              </a:rPr>
              <a:t>#include &lt;vector&gt;      // For C++ vector types</a:t>
            </a:r>
            <a:endParaRPr lang="en-GB" sz="2600" dirty="0" smtClean="0">
              <a:solidFill>
                <a:srgbClr val="738AC8"/>
              </a:solidFill>
              <a:latin typeface="Courier New Bold" panose="02070309020205020404"/>
            </a:endParaRPr>
          </a:p>
          <a:p>
            <a:pPr marL="457200" lvl="1" indent="0">
              <a:lnSpc>
                <a:spcPct val="110000"/>
              </a:lnSpc>
              <a:buNone/>
            </a:pPr>
            <a:endParaRPr lang="en-GB" dirty="0" smtClean="0">
              <a:latin typeface="Letter Gothic Std"/>
            </a:endParaRPr>
          </a:p>
        </p:txBody>
      </p:sp>
      <p:sp>
        <p:nvSpPr>
          <p:cNvPr id="4" name="TextBox 3"/>
          <p:cNvSpPr txBox="1"/>
          <p:nvPr/>
        </p:nvSpPr>
        <p:spPr>
          <a:xfrm>
            <a:off x="5148064" y="5661248"/>
            <a:ext cx="3672408" cy="923330"/>
          </a:xfrm>
          <a:prstGeom prst="rect">
            <a:avLst/>
          </a:prstGeom>
          <a:noFill/>
        </p:spPr>
        <p:txBody>
          <a:bodyPr wrap="square" rtlCol="0">
            <a:spAutoFit/>
          </a:bodyPr>
          <a:lstStyle/>
          <a:p>
            <a:r>
              <a:rPr lang="en-GB" dirty="0" smtClean="0">
                <a:solidFill>
                  <a:schemeClr val="accent1"/>
                </a:solidFill>
              </a:rPr>
              <a:t>For information about C++, see the appendix:</a:t>
            </a:r>
            <a:endParaRPr lang="en-GB" dirty="0" smtClean="0">
              <a:solidFill>
                <a:schemeClr val="accent1"/>
              </a:solidFill>
            </a:endParaRPr>
          </a:p>
          <a:p>
            <a:r>
              <a:rPr lang="en-GB" dirty="0" smtClean="0">
                <a:solidFill>
                  <a:schemeClr val="accent1"/>
                </a:solidFill>
              </a:rPr>
              <a:t>“C++ for C programmers”.</a:t>
            </a:r>
            <a:endParaRPr lang="en-GB" dirty="0">
              <a:solidFill>
                <a:schemeClr val="accent1"/>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4"/>
          <p:cNvSpPr>
            <a:spLocks noGrp="1"/>
          </p:cNvSpPr>
          <p:nvPr>
            <p:ph sz="half" idx="2"/>
          </p:nvPr>
        </p:nvSpPr>
        <p:spPr>
          <a:xfrm>
            <a:off x="3753451" y="898632"/>
            <a:ext cx="5311719" cy="5959367"/>
          </a:xfrm>
        </p:spPr>
        <p:txBody>
          <a:bodyPr>
            <a:noAutofit/>
          </a:bodyPr>
          <a:lstStyle/>
          <a:p>
            <a:pPr marL="0" indent="0">
              <a:buNone/>
            </a:pPr>
            <a:r>
              <a:rPr lang="en-GB" sz="1600" b="1" dirty="0" smtClean="0">
                <a:solidFill>
                  <a:schemeClr val="tx1">
                    <a:lumMod val="85000"/>
                  </a:schemeClr>
                </a:solidFill>
                <a:latin typeface="Courier"/>
              </a:rPr>
              <a:t>// Create buffers</a:t>
            </a:r>
            <a:endParaRPr lang="en-GB" sz="1600" b="1" dirty="0" smtClean="0">
              <a:solidFill>
                <a:schemeClr val="tx1">
                  <a:lumMod val="85000"/>
                </a:schemeClr>
              </a:solidFill>
              <a:latin typeface="Courier"/>
            </a:endParaRPr>
          </a:p>
          <a:p>
            <a:pPr marL="0" indent="0">
              <a:buNone/>
            </a:pPr>
            <a:r>
              <a:rPr lang="en-GB" sz="1600" b="1" dirty="0" smtClean="0">
                <a:solidFill>
                  <a:schemeClr val="tx1">
                    <a:lumMod val="85000"/>
                  </a:schemeClr>
                </a:solidFill>
                <a:latin typeface="Courier"/>
              </a:rPr>
              <a:t>// True indicates CL_MEM_READ_ONLY</a:t>
            </a:r>
            <a:endParaRPr lang="en-GB" sz="1600" b="1" dirty="0" smtClean="0">
              <a:solidFill>
                <a:schemeClr val="tx1">
                  <a:lumMod val="85000"/>
                </a:schemeClr>
              </a:solidFill>
              <a:latin typeface="Courier"/>
            </a:endParaRPr>
          </a:p>
          <a:p>
            <a:pPr marL="0" indent="0">
              <a:buNone/>
            </a:pPr>
            <a:r>
              <a:rPr lang="en-GB" sz="1600" b="1" dirty="0" smtClean="0">
                <a:solidFill>
                  <a:schemeClr val="tx1">
                    <a:lumMod val="85000"/>
                  </a:schemeClr>
                </a:solidFill>
                <a:latin typeface="Courier"/>
              </a:rPr>
              <a:t>// False indicates CL_MEM_READ_WRITE</a:t>
            </a:r>
            <a:endParaRPr lang="en-GB" sz="1600" b="1" dirty="0" smtClean="0">
              <a:solidFill>
                <a:schemeClr val="tx1">
                  <a:lumMod val="85000"/>
                </a:schemeClr>
              </a:solidFill>
              <a:latin typeface="Courier"/>
            </a:endParaRPr>
          </a:p>
          <a:p>
            <a:pPr marL="800100" lvl="2" indent="0">
              <a:buNone/>
            </a:pPr>
            <a:endParaRPr lang="en-GB" sz="800" b="1" dirty="0">
              <a:solidFill>
                <a:schemeClr val="tx1">
                  <a:lumMod val="85000"/>
                </a:schemeClr>
              </a:solidFill>
              <a:latin typeface="Courier"/>
            </a:endParaRPr>
          </a:p>
          <a:p>
            <a:pPr marL="0" indent="0">
              <a:buNone/>
            </a:pPr>
            <a:r>
              <a:rPr lang="en-GB" sz="1600" b="1" dirty="0" err="1" smtClean="0">
                <a:latin typeface="Courier"/>
              </a:rPr>
              <a:t>d_a</a:t>
            </a:r>
            <a:r>
              <a:rPr lang="en-GB" sz="1600" b="1" dirty="0" smtClean="0">
                <a:latin typeface="Courier"/>
              </a:rPr>
              <a:t> = </a:t>
            </a:r>
            <a:r>
              <a:rPr lang="en-US" sz="1600" b="1" dirty="0" smtClean="0">
                <a:latin typeface="Courier"/>
              </a:rPr>
              <a:t>cl</a:t>
            </a:r>
            <a:r>
              <a:rPr lang="en-US" sz="1600" b="1" dirty="0">
                <a:latin typeface="Courier"/>
              </a:rPr>
              <a:t>::</a:t>
            </a:r>
            <a:r>
              <a:rPr lang="en-GB" sz="1600" b="1" dirty="0" smtClean="0">
                <a:solidFill>
                  <a:srgbClr val="34411B"/>
                </a:solidFill>
                <a:latin typeface="Courier"/>
              </a:rPr>
              <a:t>Buffer</a:t>
            </a:r>
            <a:r>
              <a:rPr lang="en-GB" sz="1600" b="1" dirty="0">
                <a:latin typeface="Courier"/>
              </a:rPr>
              <a:t>(context</a:t>
            </a:r>
            <a:r>
              <a:rPr lang="en-GB" sz="1600" b="1" dirty="0" smtClean="0">
                <a:latin typeface="Courier"/>
              </a:rPr>
              <a:t>, </a:t>
            </a:r>
            <a:br>
              <a:rPr lang="en-GB" sz="1600" b="1" dirty="0" smtClean="0">
                <a:latin typeface="Courier"/>
              </a:rPr>
            </a:br>
            <a:r>
              <a:rPr lang="en-GB" sz="1600" b="1" dirty="0" smtClean="0">
                <a:latin typeface="Courier"/>
              </a:rPr>
              <a:t>        </a:t>
            </a:r>
            <a:r>
              <a:rPr lang="en-GB" sz="1600" b="1" dirty="0" err="1" smtClean="0">
                <a:latin typeface="Courier"/>
              </a:rPr>
              <a:t>h_a.begin</a:t>
            </a:r>
            <a:r>
              <a:rPr lang="en-GB" sz="1600" b="1" dirty="0" smtClean="0">
                <a:latin typeface="Courier"/>
              </a:rPr>
              <a:t>(), </a:t>
            </a:r>
            <a:r>
              <a:rPr lang="en-GB" sz="1600" b="1" dirty="0" err="1" smtClean="0">
                <a:latin typeface="Courier"/>
              </a:rPr>
              <a:t>h_a.end</a:t>
            </a:r>
            <a:r>
              <a:rPr lang="en-GB" sz="1600" b="1" dirty="0" smtClean="0">
                <a:latin typeface="Courier"/>
              </a:rPr>
              <a:t>(), </a:t>
            </a:r>
            <a:r>
              <a:rPr lang="en-GB" sz="1600" b="1" dirty="0" smtClean="0">
                <a:solidFill>
                  <a:schemeClr val="accent1"/>
                </a:solidFill>
                <a:latin typeface="Courier"/>
              </a:rPr>
              <a:t>true</a:t>
            </a:r>
            <a:r>
              <a:rPr lang="en-GB" sz="1600" b="1" dirty="0" smtClean="0">
                <a:latin typeface="Courier"/>
              </a:rPr>
              <a:t>);</a:t>
            </a:r>
            <a:endParaRPr lang="en-GB" sz="1600" b="1" dirty="0" smtClean="0">
              <a:latin typeface="Courier"/>
            </a:endParaRPr>
          </a:p>
          <a:p>
            <a:pPr marL="800100" lvl="2" indent="0">
              <a:buNone/>
            </a:pPr>
            <a:endParaRPr lang="en-GB" sz="800" b="1" dirty="0">
              <a:latin typeface="Courier"/>
            </a:endParaRPr>
          </a:p>
          <a:p>
            <a:pPr marL="0" indent="0">
              <a:buNone/>
            </a:pPr>
            <a:r>
              <a:rPr lang="en-GB" sz="1600" b="1" dirty="0" err="1" smtClean="0">
                <a:latin typeface="Courier"/>
              </a:rPr>
              <a:t>d_b</a:t>
            </a:r>
            <a:r>
              <a:rPr lang="en-GB" sz="1600" b="1" dirty="0" smtClean="0">
                <a:latin typeface="Courier"/>
              </a:rPr>
              <a:t> </a:t>
            </a:r>
            <a:r>
              <a:rPr lang="en-GB" sz="1600" b="1" dirty="0">
                <a:latin typeface="Courier"/>
              </a:rPr>
              <a:t>= </a:t>
            </a:r>
            <a:r>
              <a:rPr lang="en-US" sz="1600" b="1" dirty="0">
                <a:latin typeface="Courier"/>
              </a:rPr>
              <a:t>cl::</a:t>
            </a:r>
            <a:r>
              <a:rPr lang="en-GB" sz="1600" b="1" dirty="0">
                <a:solidFill>
                  <a:srgbClr val="34411B"/>
                </a:solidFill>
                <a:latin typeface="Courier"/>
              </a:rPr>
              <a:t>Buffer</a:t>
            </a:r>
            <a:r>
              <a:rPr lang="en-GB" sz="1600" b="1" dirty="0">
                <a:latin typeface="Courier"/>
              </a:rPr>
              <a:t>(context, </a:t>
            </a:r>
            <a:br>
              <a:rPr lang="en-GB" sz="1600" b="1" dirty="0">
                <a:latin typeface="Courier"/>
              </a:rPr>
            </a:br>
            <a:r>
              <a:rPr lang="en-GB" sz="1600" b="1" dirty="0">
                <a:latin typeface="Courier"/>
              </a:rPr>
              <a:t>        </a:t>
            </a:r>
            <a:r>
              <a:rPr lang="en-GB" sz="1600" b="1" dirty="0" err="1" smtClean="0">
                <a:latin typeface="Courier"/>
              </a:rPr>
              <a:t>h_b.begin</a:t>
            </a:r>
            <a:r>
              <a:rPr lang="en-GB" sz="1600" b="1" dirty="0">
                <a:latin typeface="Courier"/>
              </a:rPr>
              <a:t>(), </a:t>
            </a:r>
            <a:r>
              <a:rPr lang="en-GB" sz="1600" b="1" dirty="0" err="1" smtClean="0">
                <a:latin typeface="Courier"/>
              </a:rPr>
              <a:t>h_b.end</a:t>
            </a:r>
            <a:r>
              <a:rPr lang="en-GB" sz="1600" b="1" dirty="0">
                <a:latin typeface="Courier"/>
              </a:rPr>
              <a:t>(), </a:t>
            </a:r>
            <a:r>
              <a:rPr lang="en-GB" sz="1600" b="1" dirty="0">
                <a:solidFill>
                  <a:schemeClr val="accent1"/>
                </a:solidFill>
                <a:latin typeface="Courier"/>
              </a:rPr>
              <a:t>true</a:t>
            </a:r>
            <a:r>
              <a:rPr lang="en-GB" sz="1600" b="1" dirty="0">
                <a:latin typeface="Courier"/>
              </a:rPr>
              <a:t>);</a:t>
            </a:r>
            <a:endParaRPr lang="en-GB" sz="1600" b="1" dirty="0">
              <a:latin typeface="Courier"/>
            </a:endParaRPr>
          </a:p>
          <a:p>
            <a:pPr marL="800100" lvl="2" indent="0">
              <a:buNone/>
            </a:pPr>
            <a:endParaRPr lang="en-GB" sz="800" b="1" dirty="0">
              <a:latin typeface="Courier"/>
            </a:endParaRPr>
          </a:p>
          <a:p>
            <a:pPr marL="0" indent="0">
              <a:buNone/>
            </a:pPr>
            <a:r>
              <a:rPr lang="en-US" sz="1600" b="1" dirty="0" err="1">
                <a:latin typeface="Courier"/>
              </a:rPr>
              <a:t>d_c</a:t>
            </a:r>
            <a:r>
              <a:rPr lang="en-US" sz="1600" b="1" dirty="0">
                <a:latin typeface="Courier"/>
              </a:rPr>
              <a:t> </a:t>
            </a:r>
            <a:r>
              <a:rPr lang="en-US" sz="1600" b="1" dirty="0" smtClean="0">
                <a:latin typeface="Courier"/>
              </a:rPr>
              <a:t>= </a:t>
            </a:r>
            <a:r>
              <a:rPr lang="en-US" sz="1600" b="1" dirty="0">
                <a:latin typeface="Courier"/>
              </a:rPr>
              <a:t>cl::Buffer(context</a:t>
            </a:r>
            <a:r>
              <a:rPr lang="en-US" sz="1600" b="1" dirty="0" smtClean="0">
                <a:latin typeface="Courier"/>
              </a:rPr>
              <a:t>,</a:t>
            </a:r>
            <a:br>
              <a:rPr lang="en-US" sz="1600" b="1" dirty="0" smtClean="0">
                <a:latin typeface="Courier"/>
              </a:rPr>
            </a:br>
            <a:r>
              <a:rPr lang="en-US" sz="1600" b="1" dirty="0" smtClean="0">
                <a:latin typeface="Courier"/>
              </a:rPr>
              <a:t>        CL_MEM_READ_WRITE</a:t>
            </a:r>
            <a:r>
              <a:rPr lang="en-US" sz="1600" b="1" dirty="0">
                <a:latin typeface="Courier"/>
              </a:rPr>
              <a:t>, </a:t>
            </a:r>
            <a:r>
              <a:rPr lang="en-US" sz="1600" b="1" dirty="0" smtClean="0">
                <a:latin typeface="Courier"/>
              </a:rPr>
              <a:t> </a:t>
            </a:r>
            <a:br>
              <a:rPr lang="en-US" sz="1600" b="1" dirty="0" smtClean="0">
                <a:latin typeface="Courier"/>
              </a:rPr>
            </a:br>
            <a:r>
              <a:rPr lang="en-US" sz="1600" b="1" dirty="0" smtClean="0">
                <a:latin typeface="Courier"/>
              </a:rPr>
              <a:t>        </a:t>
            </a:r>
            <a:r>
              <a:rPr lang="en-US" sz="1600" b="1" dirty="0" err="1" smtClean="0">
                <a:latin typeface="Courier"/>
              </a:rPr>
              <a:t>sizeof</a:t>
            </a:r>
            <a:r>
              <a:rPr lang="en-US" sz="1600" b="1" dirty="0" smtClean="0">
                <a:latin typeface="Courier"/>
              </a:rPr>
              <a:t>(float</a:t>
            </a:r>
            <a:r>
              <a:rPr lang="en-US" sz="1600" b="1" dirty="0">
                <a:latin typeface="Courier"/>
              </a:rPr>
              <a:t>) * LENGTH</a:t>
            </a:r>
            <a:r>
              <a:rPr lang="en-US" sz="1600" b="1" dirty="0" smtClean="0">
                <a:latin typeface="Courier"/>
              </a:rPr>
              <a:t>);</a:t>
            </a:r>
            <a:endParaRPr lang="en-US" sz="1600" b="1" dirty="0" smtClean="0">
              <a:latin typeface="Courier"/>
            </a:endParaRPr>
          </a:p>
          <a:p>
            <a:pPr marL="800100" lvl="2" indent="0">
              <a:buNone/>
            </a:pPr>
            <a:endParaRPr lang="en-GB" sz="800" b="1" dirty="0" smtClean="0">
              <a:latin typeface="Courier"/>
            </a:endParaRPr>
          </a:p>
          <a:p>
            <a:pPr marL="0" indent="0">
              <a:buNone/>
            </a:pPr>
            <a:r>
              <a:rPr lang="en-GB" sz="1600" b="1" dirty="0" smtClean="0">
                <a:solidFill>
                  <a:schemeClr val="tx1">
                    <a:lumMod val="85000"/>
                  </a:schemeClr>
                </a:solidFill>
                <a:latin typeface="Courier"/>
              </a:rPr>
              <a:t>// </a:t>
            </a:r>
            <a:r>
              <a:rPr lang="en-GB" sz="1600" b="1" dirty="0" err="1" smtClean="0">
                <a:solidFill>
                  <a:schemeClr val="tx1">
                    <a:lumMod val="85000"/>
                  </a:schemeClr>
                </a:solidFill>
                <a:latin typeface="Courier"/>
              </a:rPr>
              <a:t>Enqueue</a:t>
            </a:r>
            <a:r>
              <a:rPr lang="en-GB" sz="1600" b="1" dirty="0" smtClean="0">
                <a:solidFill>
                  <a:schemeClr val="tx1">
                    <a:lumMod val="85000"/>
                  </a:schemeClr>
                </a:solidFill>
                <a:latin typeface="Courier"/>
              </a:rPr>
              <a:t> the kernel</a:t>
            </a:r>
            <a:endParaRPr lang="en-GB" sz="1600" b="1" dirty="0">
              <a:solidFill>
                <a:schemeClr val="tx1">
                  <a:lumMod val="85000"/>
                </a:schemeClr>
              </a:solidFill>
              <a:latin typeface="Courier"/>
            </a:endParaRPr>
          </a:p>
          <a:p>
            <a:pPr marL="0" indent="0">
              <a:buNone/>
            </a:pPr>
            <a:r>
              <a:rPr lang="en-GB" sz="1600" b="1" dirty="0" err="1" smtClean="0">
                <a:latin typeface="Courier"/>
              </a:rPr>
              <a:t>vadd</a:t>
            </a:r>
            <a:r>
              <a:rPr lang="en-GB" sz="1600" b="1" dirty="0" smtClean="0">
                <a:latin typeface="Courier"/>
              </a:rPr>
              <a:t>(</a:t>
            </a:r>
            <a:r>
              <a:rPr lang="en-US" sz="1600" b="1" dirty="0">
                <a:latin typeface="Courier"/>
              </a:rPr>
              <a:t>cl::</a:t>
            </a:r>
            <a:r>
              <a:rPr lang="en-GB" sz="1600" b="1" dirty="0" err="1" smtClean="0">
                <a:solidFill>
                  <a:srgbClr val="34411B"/>
                </a:solidFill>
                <a:latin typeface="Courier"/>
              </a:rPr>
              <a:t>EnqueueArgs</a:t>
            </a:r>
            <a:r>
              <a:rPr lang="en-GB" sz="1600" b="1" dirty="0" smtClean="0">
                <a:latin typeface="Courier"/>
              </a:rPr>
              <a:t>(</a:t>
            </a:r>
            <a:endParaRPr lang="en-GB" sz="1600" b="1" dirty="0" smtClean="0">
              <a:latin typeface="Courier"/>
            </a:endParaRPr>
          </a:p>
          <a:p>
            <a:pPr marL="0" indent="0">
              <a:buNone/>
            </a:pPr>
            <a:r>
              <a:rPr lang="en-GB" sz="1600" b="1" dirty="0">
                <a:latin typeface="Courier"/>
              </a:rPr>
              <a:t> </a:t>
            </a:r>
            <a:r>
              <a:rPr lang="en-GB" sz="1600" b="1" dirty="0" smtClean="0">
                <a:latin typeface="Courier"/>
              </a:rPr>
              <a:t>               queue</a:t>
            </a:r>
            <a:r>
              <a:rPr lang="en-GB" sz="1600" b="1" dirty="0" smtClean="0">
                <a:solidFill>
                  <a:schemeClr val="accent3"/>
                </a:solidFill>
                <a:latin typeface="Courier"/>
              </a:rPr>
              <a:t>, </a:t>
            </a:r>
            <a:endParaRPr lang="en-GB" sz="1600" b="1" dirty="0" smtClean="0">
              <a:solidFill>
                <a:schemeClr val="accent3"/>
              </a:solidFill>
              <a:latin typeface="Courier"/>
            </a:endParaRPr>
          </a:p>
          <a:p>
            <a:pPr marL="0" indent="0">
              <a:buNone/>
            </a:pPr>
            <a:r>
              <a:rPr lang="en-GB" sz="1600" b="1" dirty="0">
                <a:solidFill>
                  <a:schemeClr val="accent3"/>
                </a:solidFill>
                <a:latin typeface="Courier"/>
              </a:rPr>
              <a:t> </a:t>
            </a:r>
            <a:r>
              <a:rPr lang="en-GB" sz="1600" b="1" dirty="0" smtClean="0">
                <a:solidFill>
                  <a:schemeClr val="accent3"/>
                </a:solidFill>
                <a:latin typeface="Courier"/>
              </a:rPr>
              <a:t>               </a:t>
            </a:r>
            <a:r>
              <a:rPr lang="en-US" sz="1600" b="1" dirty="0" smtClean="0">
                <a:latin typeface="Courier"/>
              </a:rPr>
              <a:t>cl</a:t>
            </a:r>
            <a:r>
              <a:rPr lang="en-US" sz="1600" b="1" dirty="0">
                <a:latin typeface="Courier"/>
              </a:rPr>
              <a:t>::</a:t>
            </a:r>
            <a:r>
              <a:rPr lang="en-GB" sz="1600" b="1" dirty="0" err="1" smtClean="0">
                <a:solidFill>
                  <a:srgbClr val="34411B"/>
                </a:solidFill>
                <a:latin typeface="Courier"/>
              </a:rPr>
              <a:t>NDRange</a:t>
            </a:r>
            <a:r>
              <a:rPr lang="en-GB" sz="1600" b="1" dirty="0" smtClean="0">
                <a:latin typeface="Courier"/>
              </a:rPr>
              <a:t>(count)),</a:t>
            </a:r>
            <a:endParaRPr lang="en-GB" sz="1600" b="1" dirty="0" smtClean="0">
              <a:latin typeface="Courier"/>
            </a:endParaRPr>
          </a:p>
          <a:p>
            <a:pPr marL="0" indent="0">
              <a:buNone/>
            </a:pPr>
            <a:r>
              <a:rPr lang="en-GB" sz="1600" b="1" dirty="0" smtClean="0">
                <a:latin typeface="Courier"/>
              </a:rPr>
              <a:t>        </a:t>
            </a:r>
            <a:r>
              <a:rPr lang="en-GB" sz="1600" b="1" dirty="0" err="1" smtClean="0">
                <a:latin typeface="Courier"/>
              </a:rPr>
              <a:t>d_a</a:t>
            </a:r>
            <a:r>
              <a:rPr lang="en-GB" sz="1600" b="1" dirty="0" smtClean="0">
                <a:latin typeface="Courier"/>
              </a:rPr>
              <a:t>, </a:t>
            </a:r>
            <a:r>
              <a:rPr lang="en-GB" sz="1600" b="1" dirty="0" err="1" smtClean="0">
                <a:latin typeface="Courier"/>
              </a:rPr>
              <a:t>d_b</a:t>
            </a:r>
            <a:r>
              <a:rPr lang="en-GB" sz="1600" b="1" dirty="0" smtClean="0">
                <a:latin typeface="Courier"/>
              </a:rPr>
              <a:t>, </a:t>
            </a:r>
            <a:r>
              <a:rPr lang="en-GB" sz="1600" b="1" dirty="0" err="1" smtClean="0">
                <a:latin typeface="Courier"/>
              </a:rPr>
              <a:t>d_c</a:t>
            </a:r>
            <a:r>
              <a:rPr lang="en-GB" sz="1600" b="1" dirty="0" smtClean="0">
                <a:latin typeface="Courier"/>
              </a:rPr>
              <a:t>, count);</a:t>
            </a:r>
            <a:endParaRPr lang="en-GB" sz="1600" b="1" dirty="0" smtClean="0">
              <a:latin typeface="Courier"/>
            </a:endParaRPr>
          </a:p>
          <a:p>
            <a:pPr marL="800100" lvl="2" indent="0">
              <a:buNone/>
            </a:pPr>
            <a:endParaRPr lang="en-GB" sz="800" b="1" dirty="0">
              <a:latin typeface="Courier"/>
            </a:endParaRPr>
          </a:p>
          <a:p>
            <a:pPr marL="0" indent="0">
              <a:buNone/>
            </a:pPr>
            <a:r>
              <a:rPr lang="en-US" sz="1600" b="1" dirty="0">
                <a:latin typeface="Courier"/>
              </a:rPr>
              <a:t>cl::</a:t>
            </a:r>
            <a:r>
              <a:rPr lang="en-GB" sz="1600" b="1" dirty="0" smtClean="0">
                <a:solidFill>
                  <a:srgbClr val="34411B"/>
                </a:solidFill>
                <a:latin typeface="Courier"/>
              </a:rPr>
              <a:t>copy</a:t>
            </a:r>
            <a:r>
              <a:rPr lang="en-GB" sz="1600" b="1" dirty="0" smtClean="0">
                <a:latin typeface="Courier"/>
              </a:rPr>
              <a:t>(queue, </a:t>
            </a:r>
            <a:br>
              <a:rPr lang="en-GB" sz="1600" b="1" dirty="0" smtClean="0">
                <a:latin typeface="Courier"/>
              </a:rPr>
            </a:br>
            <a:r>
              <a:rPr lang="en-GB" sz="1600" b="1" dirty="0" smtClean="0">
                <a:latin typeface="Courier"/>
              </a:rPr>
              <a:t>      </a:t>
            </a:r>
            <a:r>
              <a:rPr lang="en-GB" sz="1600" b="1" dirty="0" err="1" smtClean="0">
                <a:latin typeface="Courier"/>
              </a:rPr>
              <a:t>d_c</a:t>
            </a:r>
            <a:r>
              <a:rPr lang="en-GB" sz="1600" b="1" dirty="0" smtClean="0">
                <a:latin typeface="Courier"/>
              </a:rPr>
              <a:t>, </a:t>
            </a:r>
            <a:r>
              <a:rPr lang="en-GB" sz="1600" b="1" dirty="0" err="1" smtClean="0">
                <a:latin typeface="Courier"/>
              </a:rPr>
              <a:t>h_c.begin</a:t>
            </a:r>
            <a:r>
              <a:rPr lang="en-GB" sz="1600" b="1" dirty="0" smtClean="0">
                <a:latin typeface="Courier"/>
              </a:rPr>
              <a:t>(), </a:t>
            </a:r>
            <a:r>
              <a:rPr lang="en-GB" sz="1600" b="1" dirty="0" err="1" smtClean="0">
                <a:latin typeface="Courier"/>
              </a:rPr>
              <a:t>h_c.end</a:t>
            </a:r>
            <a:r>
              <a:rPr lang="en-GB" sz="1600" b="1" dirty="0" smtClean="0">
                <a:latin typeface="Courier"/>
              </a:rPr>
              <a:t>());</a:t>
            </a:r>
            <a:endParaRPr lang="en-GB" sz="1600" b="1" dirty="0" smtClean="0">
              <a:latin typeface="Courier"/>
            </a:endParaRPr>
          </a:p>
        </p:txBody>
      </p:sp>
      <p:sp>
        <p:nvSpPr>
          <p:cNvPr id="22" name="Content Placeholder 3"/>
          <p:cNvSpPr>
            <a:spLocks noGrp="1"/>
          </p:cNvSpPr>
          <p:nvPr>
            <p:ph sz="half" idx="1"/>
          </p:nvPr>
        </p:nvSpPr>
        <p:spPr>
          <a:xfrm>
            <a:off x="49369" y="933855"/>
            <a:ext cx="3876245" cy="5734958"/>
          </a:xfrm>
        </p:spPr>
        <p:txBody>
          <a:bodyPr>
            <a:noAutofit/>
          </a:bodyPr>
          <a:lstStyle/>
          <a:p>
            <a:pPr marL="0" indent="0">
              <a:buNone/>
            </a:pPr>
            <a:r>
              <a:rPr lang="en-GB" sz="1600" b="1" dirty="0" err="1" smtClean="0">
                <a:latin typeface="Courier"/>
              </a:rPr>
              <a:t>std</a:t>
            </a:r>
            <a:r>
              <a:rPr lang="en-GB" sz="1600" b="1" dirty="0" smtClean="0">
                <a:latin typeface="Courier"/>
              </a:rPr>
              <a:t>::vector&lt;</a:t>
            </a:r>
            <a:r>
              <a:rPr lang="en-GB" sz="1600" b="1" dirty="0" smtClean="0">
                <a:solidFill>
                  <a:schemeClr val="accent2"/>
                </a:solidFill>
                <a:latin typeface="Courier"/>
              </a:rPr>
              <a:t>float</a:t>
            </a:r>
            <a:r>
              <a:rPr lang="en-GB" sz="1600" b="1" dirty="0" smtClean="0">
                <a:latin typeface="Courier"/>
              </a:rPr>
              <a:t>&gt;</a:t>
            </a:r>
            <a:endParaRPr lang="en-GB" sz="1600" b="1" dirty="0" smtClean="0">
              <a:latin typeface="Courier"/>
            </a:endParaRPr>
          </a:p>
          <a:p>
            <a:pPr marL="0" indent="0">
              <a:buNone/>
            </a:pPr>
            <a:r>
              <a:rPr lang="en-GB" sz="1600" b="1" dirty="0">
                <a:latin typeface="Courier"/>
              </a:rPr>
              <a:t> </a:t>
            </a:r>
            <a:r>
              <a:rPr lang="en-GB" sz="1600" b="1" dirty="0" smtClean="0">
                <a:latin typeface="Courier"/>
              </a:rPr>
              <a:t> </a:t>
            </a:r>
            <a:r>
              <a:rPr lang="en-GB" sz="1600" b="1" dirty="0" err="1" smtClean="0">
                <a:latin typeface="Courier"/>
              </a:rPr>
              <a:t>h_a</a:t>
            </a:r>
            <a:r>
              <a:rPr lang="en-GB" sz="1600" b="1" dirty="0" smtClean="0">
                <a:latin typeface="Courier"/>
              </a:rPr>
              <a:t>(N), </a:t>
            </a:r>
            <a:r>
              <a:rPr lang="en-GB" sz="1600" b="1" dirty="0" err="1" smtClean="0">
                <a:latin typeface="Courier"/>
              </a:rPr>
              <a:t>h_b</a:t>
            </a:r>
            <a:r>
              <a:rPr lang="en-GB" sz="1600" b="1" dirty="0" smtClean="0">
                <a:latin typeface="Courier"/>
              </a:rPr>
              <a:t>(N), </a:t>
            </a:r>
            <a:r>
              <a:rPr lang="en-GB" sz="1600" b="1" dirty="0" err="1" smtClean="0">
                <a:latin typeface="Courier"/>
              </a:rPr>
              <a:t>h_c</a:t>
            </a:r>
            <a:r>
              <a:rPr lang="en-GB" sz="1600" b="1" dirty="0" smtClean="0">
                <a:latin typeface="Courier"/>
              </a:rPr>
              <a:t>(N);</a:t>
            </a:r>
            <a:endParaRPr lang="en-GB" sz="1600" b="1" dirty="0" smtClean="0">
              <a:latin typeface="Courier"/>
            </a:endParaRPr>
          </a:p>
          <a:p>
            <a:pPr marL="0" indent="0">
              <a:buNone/>
            </a:pPr>
            <a:r>
              <a:rPr lang="en-GB" sz="1600" b="1" dirty="0" smtClean="0">
                <a:solidFill>
                  <a:schemeClr val="tx1">
                    <a:lumMod val="85000"/>
                  </a:schemeClr>
                </a:solidFill>
                <a:latin typeface="Courier"/>
              </a:rPr>
              <a:t>// initialize host vectors…</a:t>
            </a:r>
            <a:endParaRPr lang="en-GB" sz="1600" b="1" dirty="0" smtClean="0">
              <a:solidFill>
                <a:schemeClr val="tx1">
                  <a:lumMod val="85000"/>
                </a:schemeClr>
              </a:solidFill>
              <a:latin typeface="Courier"/>
            </a:endParaRPr>
          </a:p>
          <a:p>
            <a:pPr marL="0" indent="0">
              <a:buNone/>
            </a:pPr>
            <a:endParaRPr lang="en-GB" sz="1600" b="1" dirty="0" smtClean="0">
              <a:solidFill>
                <a:schemeClr val="tx1">
                  <a:lumMod val="85000"/>
                </a:schemeClr>
              </a:solidFill>
              <a:latin typeface="Courier"/>
            </a:endParaRPr>
          </a:p>
          <a:p>
            <a:pPr marL="0" indent="0">
              <a:buNone/>
            </a:pPr>
            <a:r>
              <a:rPr lang="en-US" sz="1600" b="1" dirty="0">
                <a:latin typeface="Courier"/>
              </a:rPr>
              <a:t>cl::</a:t>
            </a:r>
            <a:r>
              <a:rPr lang="en-GB" sz="1600" b="1" dirty="0" smtClean="0">
                <a:solidFill>
                  <a:srgbClr val="34411B"/>
                </a:solidFill>
                <a:latin typeface="Courier"/>
              </a:rPr>
              <a:t>Buffer </a:t>
            </a:r>
            <a:r>
              <a:rPr lang="en-GB" sz="1600" b="1" dirty="0" err="1" smtClean="0">
                <a:latin typeface="Courier"/>
              </a:rPr>
              <a:t>d_a</a:t>
            </a:r>
            <a:r>
              <a:rPr lang="en-GB" sz="1600" b="1" dirty="0" smtClean="0">
                <a:latin typeface="Courier"/>
              </a:rPr>
              <a:t>, </a:t>
            </a:r>
            <a:r>
              <a:rPr lang="en-GB" sz="1600" b="1" dirty="0" err="1" smtClean="0">
                <a:latin typeface="Courier"/>
              </a:rPr>
              <a:t>d_b</a:t>
            </a:r>
            <a:r>
              <a:rPr lang="en-GB" sz="1600" b="1" dirty="0" smtClean="0">
                <a:latin typeface="Courier"/>
              </a:rPr>
              <a:t>, </a:t>
            </a:r>
            <a:r>
              <a:rPr lang="en-GB" sz="1600" b="1" dirty="0" err="1" smtClean="0">
                <a:latin typeface="Courier"/>
              </a:rPr>
              <a:t>d_c</a:t>
            </a:r>
            <a:r>
              <a:rPr lang="en-GB" sz="1600" b="1" dirty="0" smtClean="0">
                <a:latin typeface="Courier"/>
              </a:rPr>
              <a:t>;</a:t>
            </a:r>
            <a:endParaRPr lang="en-GB" sz="1600" b="1" dirty="0" smtClean="0">
              <a:latin typeface="Courier"/>
            </a:endParaRPr>
          </a:p>
          <a:p>
            <a:pPr marL="800100" lvl="2" indent="0">
              <a:buNone/>
            </a:pPr>
            <a:endParaRPr lang="en-GB" sz="800" b="1" dirty="0" smtClean="0">
              <a:latin typeface="Courier"/>
            </a:endParaRPr>
          </a:p>
          <a:p>
            <a:pPr marL="0" indent="0">
              <a:buNone/>
            </a:pPr>
            <a:r>
              <a:rPr lang="en-US" sz="1600" b="1" dirty="0">
                <a:latin typeface="Courier"/>
              </a:rPr>
              <a:t>cl::</a:t>
            </a:r>
            <a:r>
              <a:rPr lang="en-GB" sz="1600" b="1" dirty="0" smtClean="0">
                <a:solidFill>
                  <a:srgbClr val="34411B"/>
                </a:solidFill>
                <a:latin typeface="Courier"/>
              </a:rPr>
              <a:t>Context </a:t>
            </a:r>
            <a:r>
              <a:rPr lang="en-GB" sz="1600" b="1" dirty="0" smtClean="0">
                <a:latin typeface="Courier"/>
              </a:rPr>
              <a:t> context( </a:t>
            </a:r>
            <a:br>
              <a:rPr lang="en-GB" sz="1600" b="1" dirty="0" smtClean="0">
                <a:latin typeface="Courier"/>
              </a:rPr>
            </a:br>
            <a:r>
              <a:rPr lang="en-GB" sz="1600" b="1" dirty="0" smtClean="0">
                <a:latin typeface="Courier"/>
              </a:rPr>
              <a:t>   CL_DEVICE_TYPE_DEFAULT);</a:t>
            </a:r>
            <a:br>
              <a:rPr lang="en-GB" sz="1600" b="1" dirty="0" smtClean="0">
                <a:solidFill>
                  <a:srgbClr val="34411B"/>
                </a:solidFill>
                <a:latin typeface="Courier"/>
              </a:rPr>
            </a:br>
            <a:endParaRPr lang="en-GB" sz="1600" b="1" dirty="0" smtClean="0">
              <a:solidFill>
                <a:srgbClr val="34411B"/>
              </a:solidFill>
              <a:latin typeface="Courier"/>
            </a:endParaRPr>
          </a:p>
          <a:p>
            <a:pPr marL="0" indent="0">
              <a:buNone/>
            </a:pPr>
            <a:r>
              <a:rPr lang="en-US" sz="1600" b="1" dirty="0" smtClean="0">
                <a:latin typeface="Courier"/>
              </a:rPr>
              <a:t>cl</a:t>
            </a:r>
            <a:r>
              <a:rPr lang="en-US" sz="1600" b="1" dirty="0">
                <a:latin typeface="Courier"/>
              </a:rPr>
              <a:t>::</a:t>
            </a:r>
            <a:r>
              <a:rPr lang="en-GB" sz="1600" b="1" dirty="0" err="1" smtClean="0">
                <a:solidFill>
                  <a:srgbClr val="34411B"/>
                </a:solidFill>
                <a:latin typeface="Courier"/>
              </a:rPr>
              <a:t>CommandQueue</a:t>
            </a:r>
            <a:r>
              <a:rPr lang="en-GB" sz="1600" b="1" dirty="0" smtClean="0">
                <a:solidFill>
                  <a:schemeClr val="accent3"/>
                </a:solidFill>
                <a:latin typeface="Courier"/>
              </a:rPr>
              <a:t> </a:t>
            </a:r>
            <a:br>
              <a:rPr lang="en-GB" sz="1600" b="1" dirty="0" smtClean="0">
                <a:solidFill>
                  <a:schemeClr val="accent3"/>
                </a:solidFill>
                <a:latin typeface="Courier"/>
              </a:rPr>
            </a:br>
            <a:r>
              <a:rPr lang="en-GB" sz="1600" b="1" dirty="0" smtClean="0">
                <a:solidFill>
                  <a:schemeClr val="accent3"/>
                </a:solidFill>
                <a:latin typeface="Courier"/>
              </a:rPr>
              <a:t>   </a:t>
            </a:r>
            <a:r>
              <a:rPr lang="en-GB" sz="1600" b="1" dirty="0" smtClean="0">
                <a:latin typeface="Courier"/>
              </a:rPr>
              <a:t>queue(context);</a:t>
            </a:r>
            <a:endParaRPr lang="en-GB" sz="1600" b="1" dirty="0">
              <a:latin typeface="Courier"/>
            </a:endParaRPr>
          </a:p>
          <a:p>
            <a:pPr marL="400050" lvl="1" indent="0">
              <a:buNone/>
            </a:pPr>
            <a:endParaRPr lang="en-GB" sz="1200" b="1" dirty="0">
              <a:latin typeface="Courier"/>
            </a:endParaRPr>
          </a:p>
          <a:p>
            <a:pPr marL="0" indent="0">
              <a:buNone/>
            </a:pPr>
            <a:r>
              <a:rPr lang="en-US" sz="1600" b="1" dirty="0">
                <a:latin typeface="Courier"/>
              </a:rPr>
              <a:t>cl::</a:t>
            </a:r>
            <a:r>
              <a:rPr lang="en-GB" sz="1600" b="1" dirty="0" smtClean="0">
                <a:solidFill>
                  <a:srgbClr val="34411B"/>
                </a:solidFill>
                <a:latin typeface="Courier"/>
              </a:rPr>
              <a:t>Program</a:t>
            </a:r>
            <a:r>
              <a:rPr lang="en-GB" sz="1600" b="1" dirty="0" smtClean="0">
                <a:latin typeface="Courier"/>
              </a:rPr>
              <a:t>  program(</a:t>
            </a:r>
            <a:endParaRPr lang="en-GB" sz="1600" b="1" dirty="0" smtClean="0">
              <a:latin typeface="Courier"/>
            </a:endParaRPr>
          </a:p>
          <a:p>
            <a:pPr marL="0" indent="0">
              <a:buNone/>
            </a:pPr>
            <a:r>
              <a:rPr lang="en-GB" sz="1600" b="1" dirty="0">
                <a:latin typeface="Courier"/>
              </a:rPr>
              <a:t> </a:t>
            </a:r>
            <a:r>
              <a:rPr lang="en-GB" sz="1600" b="1" dirty="0" smtClean="0">
                <a:latin typeface="Courier"/>
              </a:rPr>
              <a:t> context,</a:t>
            </a:r>
            <a:endParaRPr lang="en-GB" sz="1600" b="1" dirty="0" smtClean="0">
              <a:latin typeface="Courier"/>
            </a:endParaRPr>
          </a:p>
          <a:p>
            <a:pPr marL="0" indent="0">
              <a:buNone/>
            </a:pPr>
            <a:r>
              <a:rPr lang="en-GB" sz="1600" b="1" dirty="0">
                <a:latin typeface="Courier"/>
              </a:rPr>
              <a:t> </a:t>
            </a:r>
            <a:r>
              <a:rPr lang="en-GB" sz="1600" b="1" dirty="0" smtClean="0">
                <a:latin typeface="Courier"/>
              </a:rPr>
              <a:t> </a:t>
            </a:r>
            <a:r>
              <a:rPr lang="en-GB" sz="1600" b="1" dirty="0" err="1" smtClean="0">
                <a:solidFill>
                  <a:schemeClr val="tx2">
                    <a:lumMod val="75000"/>
                  </a:schemeClr>
                </a:solidFill>
                <a:latin typeface="Courier"/>
              </a:rPr>
              <a:t>loadprogram</a:t>
            </a:r>
            <a:r>
              <a:rPr lang="en-GB" sz="1600" b="1" dirty="0" smtClean="0">
                <a:latin typeface="Courier"/>
              </a:rPr>
              <a:t>(“vadd.cl”),</a:t>
            </a:r>
            <a:r>
              <a:rPr lang="en-GB" sz="1600" b="1" dirty="0" smtClean="0">
                <a:solidFill>
                  <a:schemeClr val="accent1"/>
                </a:solidFill>
                <a:latin typeface="Courier"/>
              </a:rPr>
              <a:t> </a:t>
            </a:r>
            <a:endParaRPr lang="en-GB" sz="1600" b="1" dirty="0" smtClean="0">
              <a:solidFill>
                <a:schemeClr val="accent1"/>
              </a:solidFill>
              <a:latin typeface="Courier"/>
            </a:endParaRPr>
          </a:p>
          <a:p>
            <a:pPr marL="0" indent="0">
              <a:buNone/>
            </a:pPr>
            <a:r>
              <a:rPr lang="en-GB" sz="1600" b="1" dirty="0" smtClean="0">
                <a:solidFill>
                  <a:schemeClr val="accent1"/>
                </a:solidFill>
                <a:latin typeface="Courier"/>
              </a:rPr>
              <a:t>  true</a:t>
            </a:r>
            <a:r>
              <a:rPr lang="en-GB" sz="1600" b="1" dirty="0" smtClean="0">
                <a:latin typeface="Courier"/>
              </a:rPr>
              <a:t>);</a:t>
            </a:r>
            <a:endParaRPr lang="en-GB" sz="1600" b="1" dirty="0" smtClean="0">
              <a:latin typeface="Courier"/>
            </a:endParaRPr>
          </a:p>
          <a:p>
            <a:pPr marL="800100" lvl="2" indent="0">
              <a:buNone/>
            </a:pPr>
            <a:endParaRPr lang="en-GB" sz="800" b="1" dirty="0" smtClean="0">
              <a:latin typeface="Courier"/>
            </a:endParaRPr>
          </a:p>
          <a:p>
            <a:pPr marL="0" indent="0">
              <a:buNone/>
            </a:pPr>
            <a:r>
              <a:rPr lang="en-GB" sz="1600" b="1" dirty="0" smtClean="0">
                <a:solidFill>
                  <a:schemeClr val="tx1">
                    <a:lumMod val="85000"/>
                  </a:schemeClr>
                </a:solidFill>
                <a:latin typeface="Courier"/>
              </a:rPr>
              <a:t>// Create the kernel </a:t>
            </a:r>
            <a:r>
              <a:rPr lang="en-GB" sz="1600" b="1" dirty="0" err="1" smtClean="0">
                <a:solidFill>
                  <a:schemeClr val="tx1">
                    <a:lumMod val="85000"/>
                  </a:schemeClr>
                </a:solidFill>
                <a:latin typeface="Courier"/>
              </a:rPr>
              <a:t>functor</a:t>
            </a:r>
            <a:endParaRPr lang="en-GB" sz="1600" b="1" dirty="0">
              <a:solidFill>
                <a:schemeClr val="tx1">
                  <a:lumMod val="85000"/>
                </a:schemeClr>
              </a:solidFill>
              <a:latin typeface="Courier"/>
            </a:endParaRPr>
          </a:p>
          <a:p>
            <a:pPr marL="0" indent="0">
              <a:buNone/>
            </a:pPr>
            <a:r>
              <a:rPr lang="en-US" sz="1600" b="1" dirty="0">
                <a:latin typeface="Courier"/>
              </a:rPr>
              <a:t>cl::</a:t>
            </a:r>
            <a:r>
              <a:rPr lang="en-GB" sz="1600" b="1" dirty="0" err="1" smtClean="0">
                <a:solidFill>
                  <a:srgbClr val="34411B"/>
                </a:solidFill>
                <a:latin typeface="Courier"/>
              </a:rPr>
              <a:t>make_kernel</a:t>
            </a:r>
            <a:r>
              <a:rPr lang="en-GB" sz="1600" b="1" dirty="0" smtClean="0">
                <a:solidFill>
                  <a:srgbClr val="34411B"/>
                </a:solidFill>
                <a:latin typeface="Courier"/>
              </a:rPr>
              <a:t>&lt;</a:t>
            </a:r>
            <a:r>
              <a:rPr lang="en-US" sz="1600" b="1" dirty="0">
                <a:latin typeface="Courier"/>
              </a:rPr>
              <a:t>cl::</a:t>
            </a:r>
            <a:r>
              <a:rPr lang="en-GB" sz="1600" b="1" dirty="0" smtClean="0">
                <a:solidFill>
                  <a:srgbClr val="34411B"/>
                </a:solidFill>
                <a:latin typeface="Courier"/>
              </a:rPr>
              <a:t>Buffer,</a:t>
            </a:r>
            <a:br>
              <a:rPr lang="en-GB" sz="1600" b="1" dirty="0" smtClean="0">
                <a:solidFill>
                  <a:srgbClr val="34411B"/>
                </a:solidFill>
                <a:latin typeface="Courier"/>
              </a:rPr>
            </a:br>
            <a:r>
              <a:rPr lang="en-US" sz="1600" b="1" dirty="0" smtClean="0">
                <a:latin typeface="Courier"/>
              </a:rPr>
              <a:t> </a:t>
            </a:r>
            <a:r>
              <a:rPr lang="en-US" sz="1600" b="1" dirty="0">
                <a:latin typeface="Courier"/>
              </a:rPr>
              <a:t>cl::</a:t>
            </a:r>
            <a:r>
              <a:rPr lang="en-GB" sz="1600" b="1" dirty="0" smtClean="0">
                <a:solidFill>
                  <a:srgbClr val="34411B"/>
                </a:solidFill>
                <a:latin typeface="Courier"/>
              </a:rPr>
              <a:t>Buffer,</a:t>
            </a:r>
            <a:r>
              <a:rPr lang="en-US" sz="1600" b="1" dirty="0">
                <a:latin typeface="Courier"/>
              </a:rPr>
              <a:t> cl::</a:t>
            </a:r>
            <a:r>
              <a:rPr lang="en-GB" sz="1600" b="1" dirty="0" smtClean="0">
                <a:solidFill>
                  <a:srgbClr val="34411B"/>
                </a:solidFill>
                <a:latin typeface="Courier"/>
              </a:rPr>
              <a:t>Buffer, </a:t>
            </a:r>
            <a:r>
              <a:rPr lang="en-GB" sz="1600" b="1" dirty="0" err="1" smtClean="0">
                <a:solidFill>
                  <a:srgbClr val="34411B"/>
                </a:solidFill>
                <a:latin typeface="Courier"/>
              </a:rPr>
              <a:t>int</a:t>
            </a:r>
            <a:r>
              <a:rPr lang="en-GB" sz="1600" b="1" dirty="0" smtClean="0">
                <a:latin typeface="Courier"/>
              </a:rPr>
              <a:t>&gt;  </a:t>
            </a:r>
            <a:endParaRPr lang="en-GB" sz="1600" b="1" dirty="0" smtClean="0">
              <a:latin typeface="Courier"/>
            </a:endParaRPr>
          </a:p>
          <a:p>
            <a:pPr marL="0" indent="0">
              <a:buNone/>
            </a:pPr>
            <a:r>
              <a:rPr lang="en-GB" sz="1600" b="1" dirty="0" smtClean="0">
                <a:latin typeface="Courier"/>
              </a:rPr>
              <a:t> </a:t>
            </a:r>
            <a:r>
              <a:rPr lang="en-GB" sz="1600" b="1" dirty="0" err="1" smtClean="0">
                <a:latin typeface="Courier"/>
              </a:rPr>
              <a:t>vadd</a:t>
            </a:r>
            <a:r>
              <a:rPr lang="en-GB" sz="1600" b="1" dirty="0" smtClean="0">
                <a:latin typeface="Courier"/>
              </a:rPr>
              <a:t>(program, “</a:t>
            </a:r>
            <a:r>
              <a:rPr lang="en-GB" sz="1600" b="1" dirty="0" err="1" smtClean="0">
                <a:latin typeface="Courier"/>
              </a:rPr>
              <a:t>vadd</a:t>
            </a:r>
            <a:r>
              <a:rPr lang="en-GB" sz="1600" b="1" dirty="0" smtClean="0">
                <a:latin typeface="Courier"/>
              </a:rPr>
              <a:t>”);</a:t>
            </a:r>
            <a:endParaRPr lang="en-GB" sz="1600" b="1" dirty="0" smtClean="0">
              <a:latin typeface="Courier"/>
            </a:endParaRPr>
          </a:p>
          <a:p>
            <a:pPr marL="0" indent="0">
              <a:buNone/>
            </a:pPr>
            <a:endParaRPr lang="en-GB" sz="1600" b="1" dirty="0">
              <a:latin typeface="Courier"/>
            </a:endParaRPr>
          </a:p>
        </p:txBody>
      </p:sp>
      <p:sp>
        <p:nvSpPr>
          <p:cNvPr id="4" name="Title 3"/>
          <p:cNvSpPr>
            <a:spLocks noGrp="1"/>
          </p:cNvSpPr>
          <p:nvPr>
            <p:ph type="title"/>
          </p:nvPr>
        </p:nvSpPr>
        <p:spPr>
          <a:xfrm>
            <a:off x="0" y="-27384"/>
            <a:ext cx="9144000" cy="1143000"/>
          </a:xfrm>
        </p:spPr>
        <p:txBody>
          <a:bodyPr>
            <a:normAutofit fontScale="90000"/>
          </a:bodyPr>
          <a:lstStyle/>
          <a:p>
            <a:r>
              <a:rPr lang="en-GB" dirty="0"/>
              <a:t>C++ interface: The </a:t>
            </a:r>
            <a:r>
              <a:rPr lang="en-GB" dirty="0" err="1"/>
              <a:t>vadd</a:t>
            </a:r>
            <a:r>
              <a:rPr lang="en-GB" dirty="0"/>
              <a:t> host program</a:t>
            </a:r>
            <a:endParaRPr lang="en-GB" dirty="0"/>
          </a:p>
        </p:txBody>
      </p:sp>
      <p:cxnSp>
        <p:nvCxnSpPr>
          <p:cNvPr id="3" name="Straight Connector 2"/>
          <p:cNvCxnSpPr/>
          <p:nvPr/>
        </p:nvCxnSpPr>
        <p:spPr>
          <a:xfrm>
            <a:off x="3753451" y="961696"/>
            <a:ext cx="0" cy="551793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The C++ Buffer Constructor</a:t>
            </a:r>
            <a:endParaRPr lang="en-GB" dirty="0"/>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smtClean="0"/>
              <a:t>This is the API definition:</a:t>
            </a:r>
            <a:endParaRPr lang="en-GB" dirty="0" smtClean="0"/>
          </a:p>
          <a:p>
            <a:pPr lvl="1">
              <a:lnSpc>
                <a:spcPct val="110000"/>
              </a:lnSpc>
            </a:pPr>
            <a:r>
              <a:rPr lang="en-GB" dirty="0" smtClean="0"/>
              <a:t>Buffer(</a:t>
            </a:r>
            <a:r>
              <a:rPr lang="en-GB" dirty="0" err="1" smtClean="0"/>
              <a:t>startIterator</a:t>
            </a:r>
            <a:r>
              <a:rPr lang="en-GB" dirty="0" smtClean="0"/>
              <a:t>, </a:t>
            </a:r>
            <a:r>
              <a:rPr lang="en-GB" dirty="0" err="1" smtClean="0"/>
              <a:t>endIterator</a:t>
            </a:r>
            <a:r>
              <a:rPr lang="en-GB" dirty="0" smtClean="0"/>
              <a:t>, bool </a:t>
            </a:r>
            <a:r>
              <a:rPr lang="en-GB" dirty="0" err="1" smtClean="0"/>
              <a:t>readOnly</a:t>
            </a:r>
            <a:r>
              <a:rPr lang="en-GB" dirty="0" smtClean="0"/>
              <a:t>, bool </a:t>
            </a:r>
            <a:r>
              <a:rPr lang="en-GB" dirty="0" err="1" smtClean="0"/>
              <a:t>useHostPtr</a:t>
            </a:r>
            <a:r>
              <a:rPr lang="en-GB" dirty="0" smtClean="0"/>
              <a:t>)</a:t>
            </a:r>
            <a:endParaRPr lang="en-GB" dirty="0" smtClean="0"/>
          </a:p>
          <a:p>
            <a:pPr>
              <a:lnSpc>
                <a:spcPct val="110000"/>
              </a:lnSpc>
            </a:pPr>
            <a:r>
              <a:rPr lang="en-GB" dirty="0" smtClean="0"/>
              <a:t>The </a:t>
            </a:r>
            <a:r>
              <a:rPr lang="en-GB" dirty="0" err="1" smtClean="0">
                <a:solidFill>
                  <a:schemeClr val="accent1"/>
                </a:solidFill>
              </a:rPr>
              <a:t>readOnly</a:t>
            </a:r>
            <a:r>
              <a:rPr lang="en-GB" dirty="0" smtClean="0">
                <a:solidFill>
                  <a:schemeClr val="accent1"/>
                </a:solidFill>
              </a:rPr>
              <a:t> </a:t>
            </a:r>
            <a:r>
              <a:rPr lang="en-GB" dirty="0" err="1" smtClean="0"/>
              <a:t>boolean</a:t>
            </a:r>
            <a:r>
              <a:rPr lang="en-GB" dirty="0" smtClean="0"/>
              <a:t> specifies whether the memory is CL_MEM_READ_ONLY (true) or CL_MEM_READ_WRITE (false)</a:t>
            </a:r>
            <a:endParaRPr lang="en-GB" dirty="0" smtClean="0"/>
          </a:p>
          <a:p>
            <a:pPr lvl="1">
              <a:lnSpc>
                <a:spcPct val="110000"/>
              </a:lnSpc>
            </a:pPr>
            <a:r>
              <a:rPr lang="en-GB" dirty="0" smtClean="0"/>
              <a:t>You must specify a true or false here</a:t>
            </a:r>
            <a:endParaRPr lang="en-GB" dirty="0" smtClean="0"/>
          </a:p>
          <a:p>
            <a:pPr>
              <a:lnSpc>
                <a:spcPct val="110000"/>
              </a:lnSpc>
            </a:pPr>
            <a:r>
              <a:rPr lang="en-GB" dirty="0" smtClean="0"/>
              <a:t>The </a:t>
            </a:r>
            <a:r>
              <a:rPr lang="en-GB" dirty="0" err="1" smtClean="0">
                <a:solidFill>
                  <a:schemeClr val="accent1"/>
                </a:solidFill>
              </a:rPr>
              <a:t>useHostPtr</a:t>
            </a:r>
            <a:r>
              <a:rPr lang="en-GB" dirty="0" smtClean="0">
                <a:solidFill>
                  <a:schemeClr val="accent1"/>
                </a:solidFill>
              </a:rPr>
              <a:t> </a:t>
            </a:r>
            <a:r>
              <a:rPr lang="en-GB" dirty="0" err="1" smtClean="0"/>
              <a:t>boolean</a:t>
            </a:r>
            <a:r>
              <a:rPr lang="en-GB" dirty="0" smtClean="0"/>
              <a:t> is default false</a:t>
            </a:r>
            <a:endParaRPr lang="en-GB" dirty="0" smtClean="0"/>
          </a:p>
          <a:p>
            <a:pPr lvl="1">
              <a:lnSpc>
                <a:spcPct val="110000"/>
              </a:lnSpc>
            </a:pPr>
            <a:r>
              <a:rPr lang="en-GB" dirty="0" smtClean="0"/>
              <a:t>Therefore the array defined by the iterators is </a:t>
            </a:r>
            <a:r>
              <a:rPr lang="en-GB" dirty="0" smtClean="0">
                <a:solidFill>
                  <a:schemeClr val="accent6"/>
                </a:solidFill>
              </a:rPr>
              <a:t>implicitly copied </a:t>
            </a:r>
            <a:r>
              <a:rPr lang="en-GB" dirty="0" smtClean="0"/>
              <a:t>into device memory</a:t>
            </a:r>
            <a:endParaRPr lang="en-GB" dirty="0" smtClean="0"/>
          </a:p>
          <a:p>
            <a:pPr lvl="1">
              <a:lnSpc>
                <a:spcPct val="110000"/>
              </a:lnSpc>
            </a:pPr>
            <a:r>
              <a:rPr lang="en-GB" dirty="0" smtClean="0"/>
              <a:t>If you specify </a:t>
            </a:r>
            <a:r>
              <a:rPr lang="en-GB" dirty="0" smtClean="0">
                <a:solidFill>
                  <a:schemeClr val="accent6"/>
                </a:solidFill>
              </a:rPr>
              <a:t>true</a:t>
            </a:r>
            <a:r>
              <a:rPr lang="en-GB" dirty="0" smtClean="0"/>
              <a:t>:</a:t>
            </a:r>
            <a:endParaRPr lang="en-GB" dirty="0" smtClean="0"/>
          </a:p>
          <a:p>
            <a:pPr lvl="2">
              <a:lnSpc>
                <a:spcPct val="110000"/>
              </a:lnSpc>
            </a:pPr>
            <a:r>
              <a:rPr lang="en-GB" dirty="0" smtClean="0"/>
              <a:t>The memory specified by the iterators must be </a:t>
            </a:r>
            <a:r>
              <a:rPr lang="en-GB" dirty="0" smtClean="0">
                <a:solidFill>
                  <a:schemeClr val="accent1"/>
                </a:solidFill>
              </a:rPr>
              <a:t>contiguous</a:t>
            </a:r>
            <a:endParaRPr lang="en-GB" dirty="0" smtClean="0">
              <a:solidFill>
                <a:schemeClr val="accent1"/>
              </a:solidFill>
            </a:endParaRPr>
          </a:p>
          <a:p>
            <a:pPr lvl="2">
              <a:lnSpc>
                <a:spcPct val="110000"/>
              </a:lnSpc>
            </a:pPr>
            <a:r>
              <a:rPr lang="en-GB" dirty="0" smtClean="0"/>
              <a:t>The context </a:t>
            </a:r>
            <a:r>
              <a:rPr lang="en-GB" dirty="0" smtClean="0">
                <a:solidFill>
                  <a:schemeClr val="accent1"/>
                </a:solidFill>
              </a:rPr>
              <a:t>uses the pointer </a:t>
            </a:r>
            <a:r>
              <a:rPr lang="en-GB" dirty="0" smtClean="0"/>
              <a:t>to the host memory, which becomes device accessible - this is the same as CL_MEM_USE_HOST_PTR</a:t>
            </a:r>
            <a:endParaRPr lang="en-GB" dirty="0" smtClean="0"/>
          </a:p>
          <a:p>
            <a:pPr lvl="2">
              <a:lnSpc>
                <a:spcPct val="110000"/>
              </a:lnSpc>
            </a:pPr>
            <a:r>
              <a:rPr lang="en-GB" dirty="0" smtClean="0"/>
              <a:t>The array </a:t>
            </a:r>
            <a:r>
              <a:rPr lang="en-GB" b="1" dirty="0" smtClean="0">
                <a:solidFill>
                  <a:schemeClr val="accent6"/>
                </a:solidFill>
              </a:rPr>
              <a:t>is not </a:t>
            </a:r>
            <a:r>
              <a:rPr lang="en-GB" dirty="0" smtClean="0"/>
              <a:t>copied to device memory</a:t>
            </a:r>
            <a:endParaRPr lang="en-GB" dirty="0" smtClean="0"/>
          </a:p>
          <a:p>
            <a:pPr>
              <a:lnSpc>
                <a:spcPct val="110000"/>
              </a:lnSpc>
            </a:pPr>
            <a:r>
              <a:rPr lang="en-GB" dirty="0" smtClean="0"/>
              <a:t>We can also specify a context to use as the first argument in this API call</a:t>
            </a:r>
            <a:endParaRPr lang="en-GB"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The C++ Buffer Constructor</a:t>
            </a:r>
            <a:endParaRPr lang="en-GB" dirty="0"/>
          </a:p>
        </p:txBody>
      </p:sp>
      <p:sp>
        <p:nvSpPr>
          <p:cNvPr id="6" name="Content Placeholder 5"/>
          <p:cNvSpPr>
            <a:spLocks noGrp="1"/>
          </p:cNvSpPr>
          <p:nvPr>
            <p:ph idx="1"/>
          </p:nvPr>
        </p:nvSpPr>
        <p:spPr>
          <a:xfrm>
            <a:off x="107504" y="1600200"/>
            <a:ext cx="8856984" cy="5069160"/>
          </a:xfrm>
        </p:spPr>
        <p:txBody>
          <a:bodyPr>
            <a:normAutofit/>
          </a:bodyPr>
          <a:lstStyle/>
          <a:p>
            <a:r>
              <a:rPr lang="en-GB" dirty="0" smtClean="0"/>
              <a:t>When using the buffer constructor which uses C++ vector iterators, remember:</a:t>
            </a:r>
            <a:endParaRPr lang="en-GB" dirty="0" smtClean="0"/>
          </a:p>
          <a:p>
            <a:pPr lvl="1"/>
            <a:r>
              <a:rPr lang="en-GB" dirty="0" smtClean="0"/>
              <a:t>This is a blocking call</a:t>
            </a:r>
            <a:endParaRPr lang="en-GB" dirty="0" smtClean="0"/>
          </a:p>
          <a:p>
            <a:pPr lvl="1"/>
            <a:r>
              <a:rPr lang="en-GB" dirty="0" smtClean="0"/>
              <a:t>The constructor will </a:t>
            </a:r>
            <a:r>
              <a:rPr lang="en-GB" dirty="0" err="1" smtClean="0"/>
              <a:t>enqueue</a:t>
            </a:r>
            <a:r>
              <a:rPr lang="en-GB" dirty="0" smtClean="0"/>
              <a:t> a copy to the first Device in the context (when </a:t>
            </a:r>
            <a:r>
              <a:rPr lang="en-GB" dirty="0" err="1" smtClean="0"/>
              <a:t>useHostPtr</a:t>
            </a:r>
            <a:r>
              <a:rPr lang="en-GB" dirty="0" smtClean="0"/>
              <a:t> == false)</a:t>
            </a:r>
            <a:endParaRPr lang="en-GB" dirty="0" smtClean="0"/>
          </a:p>
          <a:p>
            <a:pPr lvl="1"/>
            <a:r>
              <a:rPr lang="en-GB" dirty="0" smtClean="0"/>
              <a:t>The OpenCL runtime will </a:t>
            </a:r>
            <a:r>
              <a:rPr lang="en-GB" dirty="0" smtClean="0">
                <a:solidFill>
                  <a:schemeClr val="accent6"/>
                </a:solidFill>
              </a:rPr>
              <a:t>automatically </a:t>
            </a:r>
            <a:r>
              <a:rPr lang="en-GB" dirty="0" smtClean="0"/>
              <a:t>ensure the buffer is copied across to the actual device you </a:t>
            </a:r>
            <a:r>
              <a:rPr lang="en-GB" dirty="0" err="1" smtClean="0"/>
              <a:t>enqueue</a:t>
            </a:r>
            <a:r>
              <a:rPr lang="en-GB" dirty="0" smtClean="0"/>
              <a:t> a kernel on later if you </a:t>
            </a:r>
            <a:r>
              <a:rPr lang="en-GB" dirty="0" err="1" smtClean="0"/>
              <a:t>enqueue</a:t>
            </a:r>
            <a:r>
              <a:rPr lang="en-GB" dirty="0" smtClean="0"/>
              <a:t> the kernel on a different device within this context</a:t>
            </a:r>
            <a:endParaRPr lang="en-GB"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Python Interface</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A python library by Andreas </a:t>
            </a:r>
            <a:r>
              <a:rPr lang="en-GB" dirty="0" err="1" smtClean="0"/>
              <a:t>Klockner</a:t>
            </a:r>
            <a:r>
              <a:rPr lang="en-GB" dirty="0" smtClean="0"/>
              <a:t> from University of Illinois at Urbana-Champaign</a:t>
            </a:r>
            <a:endParaRPr lang="en-GB" dirty="0" smtClean="0"/>
          </a:p>
          <a:p>
            <a:r>
              <a:rPr lang="en-GB" dirty="0"/>
              <a:t>This interface is dramatically easier to work with</a:t>
            </a:r>
            <a:r>
              <a:rPr lang="en-GB" baseline="30000" dirty="0"/>
              <a:t>1</a:t>
            </a:r>
            <a:endParaRPr lang="en-GB" baseline="30000" dirty="0"/>
          </a:p>
          <a:p>
            <a:r>
              <a:rPr lang="en-GB" dirty="0" smtClean="0"/>
              <a:t>Key features:</a:t>
            </a:r>
            <a:endParaRPr lang="en-GB" dirty="0" smtClean="0"/>
          </a:p>
          <a:p>
            <a:pPr lvl="1"/>
            <a:r>
              <a:rPr lang="en-GB" dirty="0" smtClean="0"/>
              <a:t>Helper functions to choose platform/device at runtime</a:t>
            </a:r>
            <a:endParaRPr lang="en-GB" dirty="0" smtClean="0"/>
          </a:p>
          <a:p>
            <a:pPr lvl="1"/>
            <a:r>
              <a:rPr lang="en-GB" dirty="0" err="1" smtClean="0"/>
              <a:t>getInfo</a:t>
            </a:r>
            <a:r>
              <a:rPr lang="en-GB" dirty="0" smtClean="0"/>
              <a:t>() methods are class attributes – no need to call the method itself</a:t>
            </a:r>
            <a:endParaRPr lang="en-GB" dirty="0" smtClean="0"/>
          </a:p>
          <a:p>
            <a:pPr lvl="1"/>
            <a:r>
              <a:rPr lang="en-GB" dirty="0" smtClean="0"/>
              <a:t>Call a kernel as a method</a:t>
            </a:r>
            <a:endParaRPr lang="en-GB" dirty="0" smtClean="0"/>
          </a:p>
          <a:p>
            <a:pPr lvl="1"/>
            <a:r>
              <a:rPr lang="en-GB" dirty="0" smtClean="0"/>
              <a:t>Multi-line strings – no need to escape new lines!</a:t>
            </a:r>
            <a:endParaRPr lang="en-GB" dirty="0" smtClean="0"/>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smtClean="0"/>
              <a:t>1</a:t>
            </a:r>
            <a:r>
              <a:rPr lang="en-GB" dirty="0" smtClean="0"/>
              <a:t> not just for python programmers…</a:t>
            </a:r>
            <a:endParaRPr lang="en-GB"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the host program </a:t>
            </a:r>
            <a:endParaRPr lang="en-GB" dirty="0"/>
          </a:p>
        </p:txBody>
      </p:sp>
      <p:sp>
        <p:nvSpPr>
          <p:cNvPr id="3" name="Content Placeholder 2"/>
          <p:cNvSpPr>
            <a:spLocks noGrp="1"/>
          </p:cNvSpPr>
          <p:nvPr>
            <p:ph idx="1"/>
          </p:nvPr>
        </p:nvSpPr>
        <p:spPr/>
        <p:txBody>
          <a:bodyPr/>
          <a:lstStyle/>
          <a:p>
            <a:r>
              <a:rPr lang="en-GB" dirty="0" smtClean="0"/>
              <a:t>Import the </a:t>
            </a:r>
            <a:r>
              <a:rPr lang="en-GB" dirty="0" err="1" smtClean="0"/>
              <a:t>pyopencl</a:t>
            </a:r>
            <a:r>
              <a:rPr lang="en-GB" dirty="0" smtClean="0"/>
              <a:t> library</a:t>
            </a:r>
            <a:endParaRPr lang="en-GB" dirty="0" smtClean="0"/>
          </a:p>
          <a:p>
            <a:pPr marL="457200" lvl="1" indent="0">
              <a:buNone/>
            </a:pPr>
            <a:r>
              <a:rPr lang="en-GB" dirty="0">
                <a:solidFill>
                  <a:schemeClr val="accent2"/>
                </a:solidFill>
                <a:latin typeface="Courier New Bold" panose="02070309020205020404"/>
              </a:rPr>
              <a:t>i</a:t>
            </a:r>
            <a:r>
              <a:rPr lang="en-GB" dirty="0" smtClean="0">
                <a:solidFill>
                  <a:schemeClr val="accent2"/>
                </a:solidFill>
                <a:latin typeface="Courier New Bold" panose="02070309020205020404"/>
              </a:rPr>
              <a:t>mport</a:t>
            </a:r>
            <a:r>
              <a:rPr lang="en-GB" dirty="0" smtClean="0">
                <a:latin typeface="Courier New Bold" panose="02070309020205020404"/>
              </a:rPr>
              <a:t> </a:t>
            </a:r>
            <a:r>
              <a:rPr lang="en-GB" dirty="0" err="1" smtClean="0">
                <a:latin typeface="Courier New Bold" panose="02070309020205020404"/>
              </a:rPr>
              <a:t>pyopencl</a:t>
            </a:r>
            <a:r>
              <a:rPr lang="en-GB" dirty="0" smtClean="0">
                <a:latin typeface="Courier New Bold" panose="02070309020205020404"/>
              </a:rPr>
              <a:t> </a:t>
            </a:r>
            <a:r>
              <a:rPr lang="en-GB" dirty="0" smtClean="0">
                <a:solidFill>
                  <a:schemeClr val="accent2"/>
                </a:solidFill>
                <a:latin typeface="Courier New Bold" panose="02070309020205020404"/>
              </a:rPr>
              <a:t>as</a:t>
            </a:r>
            <a:r>
              <a:rPr lang="en-GB" dirty="0" smtClean="0">
                <a:latin typeface="Courier New Bold" panose="02070309020205020404"/>
              </a:rPr>
              <a:t> cl</a:t>
            </a:r>
            <a:endParaRPr lang="en-GB" dirty="0" smtClean="0">
              <a:latin typeface="Courier New Bold" panose="02070309020205020404"/>
            </a:endParaRPr>
          </a:p>
          <a:p>
            <a:r>
              <a:rPr lang="en-GB" dirty="0" smtClean="0"/>
              <a:t>Import </a:t>
            </a:r>
            <a:r>
              <a:rPr lang="en-GB" dirty="0" err="1" smtClean="0"/>
              <a:t>numpy</a:t>
            </a:r>
            <a:r>
              <a:rPr lang="en-GB" dirty="0" smtClean="0"/>
              <a:t> to use arrays etc.</a:t>
            </a:r>
            <a:endParaRPr lang="en-GB" dirty="0" smtClean="0"/>
          </a:p>
          <a:p>
            <a:pPr marL="457200" lvl="1" indent="0">
              <a:buNone/>
            </a:pPr>
            <a:r>
              <a:rPr lang="en-GB" dirty="0">
                <a:solidFill>
                  <a:schemeClr val="accent2"/>
                </a:solidFill>
                <a:latin typeface="Courier New Bold" panose="02070309020205020404"/>
              </a:rPr>
              <a:t>i</a:t>
            </a:r>
            <a:r>
              <a:rPr lang="en-GB" dirty="0" smtClean="0">
                <a:solidFill>
                  <a:schemeClr val="accent2"/>
                </a:solidFill>
                <a:latin typeface="Courier New Bold" panose="02070309020205020404"/>
              </a:rPr>
              <a:t>mport</a:t>
            </a:r>
            <a:r>
              <a:rPr lang="en-GB" dirty="0" smtClean="0">
                <a:latin typeface="Courier New Bold" panose="02070309020205020404"/>
              </a:rPr>
              <a:t> </a:t>
            </a:r>
            <a:r>
              <a:rPr lang="en-GB" dirty="0" err="1" smtClean="0">
                <a:latin typeface="Courier New Bold" panose="02070309020205020404"/>
              </a:rPr>
              <a:t>numpy</a:t>
            </a:r>
            <a:endParaRPr lang="en-GB" dirty="0">
              <a:latin typeface="Courier New Bold" panose="02070309020205020404"/>
            </a:endParaRPr>
          </a:p>
          <a:p>
            <a:r>
              <a:rPr lang="en-GB" dirty="0" smtClean="0"/>
              <a:t>Some of the examples use a helper library to print out some information</a:t>
            </a:r>
            <a:endParaRPr lang="en-GB" dirty="0" smtClean="0"/>
          </a:p>
          <a:p>
            <a:pPr marL="457200" lvl="1" indent="0">
              <a:buNone/>
            </a:pPr>
            <a:r>
              <a:rPr lang="en-GB" dirty="0">
                <a:solidFill>
                  <a:schemeClr val="accent2"/>
                </a:solidFill>
                <a:latin typeface="Courier New Bold" panose="02070309020205020404"/>
              </a:rPr>
              <a:t>i</a:t>
            </a:r>
            <a:r>
              <a:rPr lang="en-GB" dirty="0" smtClean="0">
                <a:solidFill>
                  <a:schemeClr val="accent2"/>
                </a:solidFill>
                <a:latin typeface="Courier New Bold" panose="02070309020205020404"/>
              </a:rPr>
              <a:t>mport</a:t>
            </a:r>
            <a:r>
              <a:rPr lang="en-GB" dirty="0" smtClean="0">
                <a:latin typeface="Courier New Bold" panose="02070309020205020404"/>
              </a:rPr>
              <a:t> </a:t>
            </a:r>
            <a:r>
              <a:rPr lang="en-GB" dirty="0" err="1" smtClean="0">
                <a:latin typeface="Courier New Bold" panose="02070309020205020404"/>
              </a:rPr>
              <a:t>deviceinfo</a:t>
            </a:r>
            <a:endParaRPr lang="en-GB" dirty="0">
              <a:latin typeface="Courier New Bold" panose="02070309020205020404"/>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72008"/>
            <a:ext cx="8712969" cy="6813376"/>
          </a:xfrm>
        </p:spPr>
        <p:txBody>
          <a:bodyPr>
            <a:noAutofit/>
          </a:bodyPr>
          <a:lstStyle/>
          <a:p>
            <a:pPr marL="0" indent="0">
              <a:buNone/>
            </a:pPr>
            <a:r>
              <a:rPr lang="en-GB" sz="1400" b="1" dirty="0" smtClean="0">
                <a:latin typeface="Courier New Bold" panose="02070309020205020404"/>
              </a:rPr>
              <a:t>N = 1024</a:t>
            </a:r>
            <a:endParaRPr lang="en-GB" sz="1400" b="1" dirty="0" smtClean="0">
              <a:latin typeface="Courier New Bold" panose="02070309020205020404"/>
            </a:endParaRPr>
          </a:p>
          <a:p>
            <a:pPr marL="0" indent="0">
              <a:buNone/>
            </a:pPr>
            <a:r>
              <a:rPr lang="en-GB" sz="1400" b="1" dirty="0" smtClean="0">
                <a:solidFill>
                  <a:schemeClr val="tx1">
                    <a:lumMod val="85000"/>
                  </a:schemeClr>
                </a:solidFill>
                <a:latin typeface="Courier New Bold" panose="02070309020205020404"/>
              </a:rPr>
              <a:t># create context, queue and program</a:t>
            </a:r>
            <a:endParaRPr lang="en-GB" sz="1400" b="1" dirty="0" smtClean="0">
              <a:solidFill>
                <a:schemeClr val="tx1">
                  <a:lumMod val="85000"/>
                </a:schemeClr>
              </a:solidFill>
              <a:latin typeface="Courier New Bold" panose="02070309020205020404"/>
            </a:endParaRPr>
          </a:p>
          <a:p>
            <a:pPr marL="0" indent="0">
              <a:buNone/>
            </a:pPr>
            <a:r>
              <a:rPr lang="en-GB" sz="1400" b="1" dirty="0" smtClean="0">
                <a:latin typeface="Courier New Bold" panose="02070309020205020404"/>
              </a:rPr>
              <a:t>context = </a:t>
            </a:r>
            <a:r>
              <a:rPr lang="en-GB" sz="1400" b="1" dirty="0" err="1" smtClean="0">
                <a:solidFill>
                  <a:schemeClr val="accent3"/>
                </a:solidFill>
                <a:latin typeface="Courier New Bold" panose="02070309020205020404"/>
              </a:rPr>
              <a:t>cl.create_some_context</a:t>
            </a:r>
            <a:r>
              <a:rPr lang="en-GB" sz="1400" b="1" dirty="0" smtClean="0">
                <a:latin typeface="Courier New Bold" panose="02070309020205020404"/>
              </a:rPr>
              <a:t>()</a:t>
            </a:r>
            <a:endParaRPr lang="en-GB" sz="1400" b="1" dirty="0" smtClean="0">
              <a:latin typeface="Courier New Bold" panose="02070309020205020404"/>
            </a:endParaRPr>
          </a:p>
          <a:p>
            <a:pPr marL="0" indent="0">
              <a:buNone/>
            </a:pPr>
            <a:r>
              <a:rPr lang="en-GB" sz="1400" b="1" dirty="0" smtClean="0">
                <a:latin typeface="Courier New Bold" panose="02070309020205020404"/>
              </a:rPr>
              <a:t>queue = </a:t>
            </a:r>
            <a:r>
              <a:rPr lang="en-GB" sz="1400" b="1" dirty="0" err="1" smtClean="0">
                <a:solidFill>
                  <a:schemeClr val="accent3"/>
                </a:solidFill>
                <a:latin typeface="Courier New Bold" panose="02070309020205020404"/>
              </a:rPr>
              <a:t>cl.CommandQueue</a:t>
            </a:r>
            <a:r>
              <a:rPr lang="en-GB" sz="1400" b="1" dirty="0" smtClean="0">
                <a:latin typeface="Courier New Bold" panose="02070309020205020404"/>
              </a:rPr>
              <a:t>(context)</a:t>
            </a:r>
            <a:endParaRPr lang="en-GB" sz="1400" b="1" dirty="0" smtClean="0">
              <a:latin typeface="Courier New Bold" panose="02070309020205020404"/>
            </a:endParaRPr>
          </a:p>
          <a:p>
            <a:pPr marL="0" indent="0">
              <a:buNone/>
            </a:pPr>
            <a:r>
              <a:rPr lang="en-GB" sz="1400" b="1" dirty="0" err="1">
                <a:latin typeface="Courier New Bold" panose="02070309020205020404"/>
              </a:rPr>
              <a:t>k</a:t>
            </a:r>
            <a:r>
              <a:rPr lang="en-GB" sz="1400" b="1" dirty="0" err="1" smtClean="0">
                <a:latin typeface="Courier New Bold" panose="02070309020205020404"/>
              </a:rPr>
              <a:t>ernelsource</a:t>
            </a:r>
            <a:r>
              <a:rPr lang="en-GB" sz="1400" b="1" dirty="0" smtClean="0">
                <a:latin typeface="Courier New Bold" panose="02070309020205020404"/>
              </a:rPr>
              <a:t> = </a:t>
            </a:r>
            <a:r>
              <a:rPr lang="en-GB" sz="1400" b="1" dirty="0" smtClean="0">
                <a:solidFill>
                  <a:schemeClr val="accent1"/>
                </a:solidFill>
                <a:latin typeface="Courier New Bold" panose="02070309020205020404"/>
              </a:rPr>
              <a:t>open</a:t>
            </a:r>
            <a:r>
              <a:rPr lang="en-GB" sz="1400" b="1" dirty="0" smtClean="0">
                <a:latin typeface="Courier New Bold" panose="02070309020205020404"/>
              </a:rPr>
              <a:t>(‘vadd.cl’).read()</a:t>
            </a:r>
            <a:endParaRPr lang="en-GB" sz="1400" b="1" dirty="0" smtClean="0">
              <a:latin typeface="Courier New Bold" panose="02070309020205020404"/>
            </a:endParaRPr>
          </a:p>
          <a:p>
            <a:pPr marL="0" indent="0">
              <a:buNone/>
            </a:pPr>
            <a:r>
              <a:rPr lang="en-GB" sz="1400" b="1" dirty="0" smtClean="0">
                <a:latin typeface="Courier New Bold" panose="02070309020205020404"/>
              </a:rPr>
              <a:t>program = </a:t>
            </a:r>
            <a:r>
              <a:rPr lang="en-GB" sz="1400" b="1" dirty="0" err="1" smtClean="0">
                <a:solidFill>
                  <a:schemeClr val="accent3"/>
                </a:solidFill>
                <a:latin typeface="Courier New Bold" panose="02070309020205020404"/>
              </a:rPr>
              <a:t>cl.Program</a:t>
            </a:r>
            <a:r>
              <a:rPr lang="en-GB" sz="1400" b="1" dirty="0" smtClean="0">
                <a:latin typeface="Courier New Bold" panose="02070309020205020404"/>
              </a:rPr>
              <a:t>(context, </a:t>
            </a:r>
            <a:r>
              <a:rPr lang="en-GB" sz="1400" b="1" dirty="0" err="1" smtClean="0">
                <a:latin typeface="Courier New Bold" panose="02070309020205020404"/>
              </a:rPr>
              <a:t>kernelsource</a:t>
            </a:r>
            <a:r>
              <a:rPr lang="en-GB" sz="1400" b="1" dirty="0" smtClean="0">
                <a:latin typeface="Courier New Bold" panose="02070309020205020404"/>
              </a:rPr>
              <a:t>).</a:t>
            </a:r>
            <a:r>
              <a:rPr lang="en-GB" sz="1400" b="1" dirty="0" smtClean="0">
                <a:solidFill>
                  <a:schemeClr val="accent3"/>
                </a:solidFill>
                <a:latin typeface="Courier New Bold" panose="02070309020205020404"/>
              </a:rPr>
              <a:t>build</a:t>
            </a:r>
            <a:r>
              <a:rPr lang="en-GB" sz="1400" b="1" dirty="0" smtClean="0">
                <a:latin typeface="Courier New Bold" panose="02070309020205020404"/>
              </a:rPr>
              <a:t>()</a:t>
            </a:r>
            <a:endParaRPr lang="en-GB" sz="1400" b="1" dirty="0" smtClean="0">
              <a:latin typeface="Courier New Bold" panose="02070309020205020404"/>
            </a:endParaRPr>
          </a:p>
          <a:p>
            <a:pPr marL="0" indent="0">
              <a:buNone/>
            </a:pPr>
            <a:endParaRPr lang="en-GB" sz="1400" b="1" dirty="0" smtClean="0">
              <a:latin typeface="Courier New Bold" panose="02070309020205020404"/>
            </a:endParaRPr>
          </a:p>
          <a:p>
            <a:pPr marL="0" indent="0">
              <a:buNone/>
            </a:pPr>
            <a:r>
              <a:rPr lang="en-GB" sz="1400" b="1" dirty="0" smtClean="0">
                <a:solidFill>
                  <a:schemeClr val="tx1">
                    <a:lumMod val="85000"/>
                  </a:schemeClr>
                </a:solidFill>
                <a:latin typeface="Courier New Bold" panose="02070309020205020404"/>
              </a:rPr>
              <a:t># create host arrays</a:t>
            </a:r>
            <a:endParaRPr lang="en-GB" sz="1400" b="1" dirty="0" smtClean="0">
              <a:solidFill>
                <a:schemeClr val="tx1">
                  <a:lumMod val="85000"/>
                </a:schemeClr>
              </a:solidFill>
              <a:latin typeface="Courier New Bold" panose="02070309020205020404"/>
            </a:endParaRPr>
          </a:p>
          <a:p>
            <a:pPr marL="0" indent="0">
              <a:buNone/>
            </a:pPr>
            <a:r>
              <a:rPr lang="en-GB" sz="1400" b="1" dirty="0" err="1" smtClean="0">
                <a:latin typeface="Courier New Bold" panose="02070309020205020404"/>
              </a:rPr>
              <a:t>h_a</a:t>
            </a:r>
            <a:r>
              <a:rPr lang="en-GB" sz="1400" b="1" dirty="0" smtClean="0">
                <a:latin typeface="Courier New Bold" panose="02070309020205020404"/>
              </a:rPr>
              <a:t> = </a:t>
            </a:r>
            <a:r>
              <a:rPr lang="en-GB" sz="1400" b="1" dirty="0" err="1" smtClean="0">
                <a:solidFill>
                  <a:schemeClr val="accent2"/>
                </a:solidFill>
                <a:latin typeface="Courier New Bold" panose="02070309020205020404"/>
              </a:rPr>
              <a:t>numpy.random.rand</a:t>
            </a:r>
            <a:r>
              <a:rPr lang="en-GB" sz="1400" b="1" dirty="0" smtClean="0">
                <a:latin typeface="Courier New Bold" panose="02070309020205020404"/>
              </a:rPr>
              <a:t>(N).</a:t>
            </a:r>
            <a:r>
              <a:rPr lang="en-GB" sz="1400" b="1" dirty="0" err="1" smtClean="0">
                <a:solidFill>
                  <a:schemeClr val="accent2"/>
                </a:solidFill>
                <a:latin typeface="Courier New Bold" panose="02070309020205020404"/>
              </a:rPr>
              <a:t>astype</a:t>
            </a:r>
            <a:r>
              <a:rPr lang="en-GB" sz="1400" b="1" dirty="0" smtClean="0">
                <a:latin typeface="Courier New Bold" panose="02070309020205020404"/>
              </a:rPr>
              <a:t>(float32)</a:t>
            </a:r>
            <a:endParaRPr lang="en-GB" sz="1400" b="1" dirty="0" smtClean="0">
              <a:latin typeface="Courier New Bold" panose="02070309020205020404"/>
            </a:endParaRPr>
          </a:p>
          <a:p>
            <a:pPr marL="0" indent="0">
              <a:buNone/>
            </a:pPr>
            <a:r>
              <a:rPr lang="en-GB" sz="1400" b="1" dirty="0" err="1" smtClean="0">
                <a:latin typeface="Courier New Bold" panose="02070309020205020404"/>
              </a:rPr>
              <a:t>h_b</a:t>
            </a:r>
            <a:r>
              <a:rPr lang="en-GB" sz="1400" b="1" dirty="0" smtClean="0">
                <a:latin typeface="Courier New Bold" panose="02070309020205020404"/>
              </a:rPr>
              <a:t> = </a:t>
            </a:r>
            <a:r>
              <a:rPr lang="en-GB" sz="1400" b="1" dirty="0" err="1" smtClean="0">
                <a:solidFill>
                  <a:schemeClr val="accent2"/>
                </a:solidFill>
                <a:latin typeface="Courier New Bold" panose="02070309020205020404"/>
              </a:rPr>
              <a:t>numpy.random.rand</a:t>
            </a:r>
            <a:r>
              <a:rPr lang="en-GB" sz="1400" b="1" dirty="0" smtClean="0">
                <a:latin typeface="Courier New Bold" panose="02070309020205020404"/>
              </a:rPr>
              <a:t>(N).</a:t>
            </a:r>
            <a:r>
              <a:rPr lang="en-GB" sz="1400" b="1" dirty="0" err="1" smtClean="0">
                <a:solidFill>
                  <a:schemeClr val="accent2"/>
                </a:solidFill>
                <a:latin typeface="Courier New Bold" panose="02070309020205020404"/>
              </a:rPr>
              <a:t>astype</a:t>
            </a:r>
            <a:r>
              <a:rPr lang="en-GB" sz="1400" b="1" dirty="0" smtClean="0">
                <a:latin typeface="Courier New Bold" panose="02070309020205020404"/>
              </a:rPr>
              <a:t>(float32)</a:t>
            </a:r>
            <a:endParaRPr lang="en-GB" sz="1400" b="1" dirty="0" smtClean="0">
              <a:latin typeface="Courier New Bold" panose="02070309020205020404"/>
            </a:endParaRPr>
          </a:p>
          <a:p>
            <a:pPr marL="0" indent="0">
              <a:buNone/>
            </a:pPr>
            <a:r>
              <a:rPr lang="en-GB" sz="1400" b="1" dirty="0" err="1" smtClean="0">
                <a:latin typeface="Courier New Bold" panose="02070309020205020404"/>
              </a:rPr>
              <a:t>h_c</a:t>
            </a:r>
            <a:r>
              <a:rPr lang="en-GB" sz="1400" b="1" dirty="0" smtClean="0">
                <a:latin typeface="Courier New Bold" panose="02070309020205020404"/>
              </a:rPr>
              <a:t> = </a:t>
            </a:r>
            <a:r>
              <a:rPr lang="en-GB" sz="1400" b="1" dirty="0" err="1" smtClean="0">
                <a:solidFill>
                  <a:schemeClr val="accent2"/>
                </a:solidFill>
                <a:latin typeface="Courier New Bold" panose="02070309020205020404"/>
              </a:rPr>
              <a:t>numpy.empty</a:t>
            </a:r>
            <a:r>
              <a:rPr lang="en-GB" sz="1400" b="1" dirty="0" smtClean="0">
                <a:latin typeface="Courier New Bold" panose="02070309020205020404"/>
              </a:rPr>
              <a:t>(N).</a:t>
            </a:r>
            <a:r>
              <a:rPr lang="en-GB" sz="1400" b="1" dirty="0" err="1" smtClean="0">
                <a:solidFill>
                  <a:schemeClr val="accent2"/>
                </a:solidFill>
                <a:latin typeface="Courier New Bold" panose="02070309020205020404"/>
              </a:rPr>
              <a:t>astype</a:t>
            </a:r>
            <a:r>
              <a:rPr lang="en-GB" sz="1400" b="1" dirty="0" smtClean="0">
                <a:latin typeface="Courier New Bold" panose="02070309020205020404"/>
              </a:rPr>
              <a:t>(float32)</a:t>
            </a:r>
            <a:endParaRPr lang="en-GB" sz="1400" b="1" dirty="0" smtClean="0">
              <a:latin typeface="Courier New Bold" panose="02070309020205020404"/>
            </a:endParaRPr>
          </a:p>
          <a:p>
            <a:pPr marL="0" indent="0">
              <a:buNone/>
            </a:pPr>
            <a:endParaRPr lang="en-GB" sz="1400" b="1" dirty="0">
              <a:latin typeface="Courier New Bold" panose="02070309020205020404"/>
            </a:endParaRPr>
          </a:p>
          <a:p>
            <a:pPr marL="0" indent="0">
              <a:buNone/>
            </a:pPr>
            <a:r>
              <a:rPr lang="en-GB" sz="1400" b="1" dirty="0" smtClean="0">
                <a:solidFill>
                  <a:schemeClr val="tx1">
                    <a:lumMod val="85000"/>
                  </a:schemeClr>
                </a:solidFill>
                <a:latin typeface="Courier New Bold" panose="02070309020205020404"/>
              </a:rPr>
              <a:t># create device buffers</a:t>
            </a:r>
            <a:endParaRPr lang="en-GB" sz="1400" b="1" dirty="0" smtClean="0">
              <a:solidFill>
                <a:schemeClr val="tx1">
                  <a:lumMod val="85000"/>
                </a:schemeClr>
              </a:solidFill>
              <a:latin typeface="Courier New Bold" panose="02070309020205020404"/>
            </a:endParaRPr>
          </a:p>
          <a:p>
            <a:pPr marL="0" indent="0">
              <a:buNone/>
            </a:pPr>
            <a:r>
              <a:rPr lang="en-GB" sz="1400" b="1" dirty="0" smtClean="0">
                <a:latin typeface="Courier New Bold" panose="02070309020205020404"/>
              </a:rPr>
              <a:t>mf = </a:t>
            </a:r>
            <a:r>
              <a:rPr lang="en-GB" sz="1400" b="1" dirty="0" err="1" smtClean="0">
                <a:solidFill>
                  <a:schemeClr val="accent3"/>
                </a:solidFill>
                <a:latin typeface="Courier New Bold" panose="02070309020205020404"/>
              </a:rPr>
              <a:t>cl.mem_flags</a:t>
            </a:r>
            <a:endParaRPr lang="en-GB" sz="1400" b="1" dirty="0" smtClean="0">
              <a:solidFill>
                <a:schemeClr val="accent3"/>
              </a:solidFill>
              <a:latin typeface="Courier New Bold" panose="02070309020205020404"/>
            </a:endParaRPr>
          </a:p>
          <a:p>
            <a:pPr marL="0" indent="0">
              <a:buNone/>
            </a:pPr>
            <a:r>
              <a:rPr lang="en-GB" sz="1400" b="1" dirty="0" err="1" smtClean="0">
                <a:latin typeface="Courier New Bold" panose="02070309020205020404"/>
              </a:rPr>
              <a:t>d_a</a:t>
            </a:r>
            <a:r>
              <a:rPr lang="en-GB" sz="1400" b="1" dirty="0" smtClean="0">
                <a:latin typeface="Courier New Bold" panose="02070309020205020404"/>
              </a:rPr>
              <a:t> = </a:t>
            </a:r>
            <a:r>
              <a:rPr lang="en-GB" sz="1400" b="1" dirty="0" err="1" smtClean="0">
                <a:solidFill>
                  <a:schemeClr val="accent3"/>
                </a:solidFill>
                <a:latin typeface="Courier New Bold" panose="02070309020205020404"/>
              </a:rPr>
              <a:t>cl.Buffer</a:t>
            </a:r>
            <a:r>
              <a:rPr lang="en-GB" sz="1400" b="1" dirty="0" smtClean="0">
                <a:latin typeface="Courier New Bold" panose="02070309020205020404"/>
              </a:rPr>
              <a:t>(context, </a:t>
            </a:r>
            <a:r>
              <a:rPr lang="en-GB" sz="1400" b="1" dirty="0" err="1" smtClean="0">
                <a:latin typeface="Courier New Bold" panose="02070309020205020404"/>
              </a:rPr>
              <a:t>mf.</a:t>
            </a:r>
            <a:r>
              <a:rPr lang="en-GB" sz="1400" b="1" dirty="0" err="1" smtClean="0">
                <a:solidFill>
                  <a:schemeClr val="accent1"/>
                </a:solidFill>
                <a:latin typeface="Courier New Bold" panose="02070309020205020404"/>
              </a:rPr>
              <a:t>READ_ONLY</a:t>
            </a:r>
            <a:r>
              <a:rPr lang="en-GB" sz="1400" b="1" dirty="0" smtClean="0">
                <a:solidFill>
                  <a:schemeClr val="accent1"/>
                </a:solidFill>
                <a:latin typeface="Courier New Bold" panose="02070309020205020404"/>
              </a:rPr>
              <a:t> </a:t>
            </a:r>
            <a:r>
              <a:rPr lang="en-GB" sz="1400" b="1" dirty="0" smtClean="0">
                <a:latin typeface="Courier New Bold" panose="02070309020205020404"/>
              </a:rPr>
              <a:t>| </a:t>
            </a:r>
            <a:r>
              <a:rPr lang="en-GB" sz="1400" b="1" dirty="0" err="1" smtClean="0">
                <a:latin typeface="Courier New Bold" panose="02070309020205020404"/>
              </a:rPr>
              <a:t>mf.</a:t>
            </a:r>
            <a:r>
              <a:rPr lang="en-GB" sz="1400" b="1" dirty="0" err="1" smtClean="0">
                <a:solidFill>
                  <a:schemeClr val="accent1"/>
                </a:solidFill>
                <a:latin typeface="Courier New Bold" panose="02070309020205020404"/>
              </a:rPr>
              <a:t>COPY_HOST_PTR</a:t>
            </a:r>
            <a:r>
              <a:rPr lang="en-GB" sz="1400" b="1" dirty="0" smtClean="0">
                <a:latin typeface="Courier New Bold" panose="02070309020205020404"/>
              </a:rPr>
              <a:t>, </a:t>
            </a:r>
            <a:r>
              <a:rPr lang="en-GB" sz="1400" b="1" i="1" dirty="0" err="1" smtClean="0">
                <a:solidFill>
                  <a:schemeClr val="tx2">
                    <a:lumMod val="75000"/>
                  </a:schemeClr>
                </a:solidFill>
                <a:latin typeface="Courier New Bold" panose="02070309020205020404"/>
              </a:rPr>
              <a:t>hostbuf</a:t>
            </a:r>
            <a:r>
              <a:rPr lang="en-GB" sz="1400" b="1" dirty="0" smtClean="0">
                <a:latin typeface="Courier New Bold" panose="02070309020205020404"/>
              </a:rPr>
              <a:t>=</a:t>
            </a:r>
            <a:r>
              <a:rPr lang="en-GB" sz="1400" b="1" dirty="0" err="1" smtClean="0">
                <a:latin typeface="Courier New Bold" panose="02070309020205020404"/>
              </a:rPr>
              <a:t>h_a</a:t>
            </a:r>
            <a:r>
              <a:rPr lang="en-GB" sz="1400" b="1" dirty="0" smtClean="0">
                <a:latin typeface="Courier New Bold" panose="02070309020205020404"/>
              </a:rPr>
              <a:t>)</a:t>
            </a:r>
            <a:endParaRPr lang="en-GB" sz="1400" b="1" dirty="0" smtClean="0">
              <a:latin typeface="Courier New Bold" panose="02070309020205020404"/>
            </a:endParaRPr>
          </a:p>
          <a:p>
            <a:pPr marL="0" indent="0">
              <a:buNone/>
            </a:pPr>
            <a:r>
              <a:rPr lang="en-GB" sz="1400" b="1" dirty="0" err="1" smtClean="0">
                <a:latin typeface="Courier New Bold" panose="02070309020205020404"/>
              </a:rPr>
              <a:t>d_b</a:t>
            </a:r>
            <a:r>
              <a:rPr lang="en-GB" sz="1400" b="1" dirty="0" smtClean="0">
                <a:latin typeface="Courier New Bold" panose="02070309020205020404"/>
              </a:rPr>
              <a:t> </a:t>
            </a:r>
            <a:r>
              <a:rPr lang="en-GB" sz="1400" b="1" dirty="0">
                <a:latin typeface="Courier New Bold" panose="02070309020205020404"/>
              </a:rPr>
              <a:t>= </a:t>
            </a:r>
            <a:r>
              <a:rPr lang="en-GB" sz="1400" b="1" dirty="0" err="1" smtClean="0">
                <a:solidFill>
                  <a:schemeClr val="accent3"/>
                </a:solidFill>
                <a:latin typeface="Courier New Bold" panose="02070309020205020404"/>
              </a:rPr>
              <a:t>cl.Buffer</a:t>
            </a:r>
            <a:r>
              <a:rPr lang="en-GB" sz="1400" b="1" dirty="0" smtClean="0">
                <a:latin typeface="Courier New Bold" panose="02070309020205020404"/>
              </a:rPr>
              <a:t>(context, </a:t>
            </a:r>
            <a:r>
              <a:rPr lang="en-GB" sz="1400" b="1" dirty="0" err="1" smtClean="0">
                <a:latin typeface="Courier New Bold" panose="02070309020205020404"/>
              </a:rPr>
              <a:t>mf.</a:t>
            </a:r>
            <a:r>
              <a:rPr lang="en-GB" sz="1400" b="1" dirty="0" err="1" smtClean="0">
                <a:solidFill>
                  <a:schemeClr val="accent1"/>
                </a:solidFill>
                <a:latin typeface="Courier New Bold" panose="02070309020205020404"/>
              </a:rPr>
              <a:t>READ_ONLY</a:t>
            </a:r>
            <a:r>
              <a:rPr lang="en-GB" sz="1400" b="1" dirty="0" smtClean="0">
                <a:latin typeface="Courier New Bold" panose="02070309020205020404"/>
              </a:rPr>
              <a:t> </a:t>
            </a:r>
            <a:r>
              <a:rPr lang="en-GB" sz="1400" b="1" dirty="0">
                <a:latin typeface="Courier New Bold" panose="02070309020205020404"/>
              </a:rPr>
              <a:t>| </a:t>
            </a:r>
            <a:r>
              <a:rPr lang="en-GB" sz="1400" b="1" dirty="0" err="1">
                <a:latin typeface="Courier New Bold" panose="02070309020205020404"/>
              </a:rPr>
              <a:t>mf.</a:t>
            </a:r>
            <a:r>
              <a:rPr lang="en-GB" sz="1400" b="1" dirty="0" err="1">
                <a:solidFill>
                  <a:schemeClr val="accent1"/>
                </a:solidFill>
                <a:latin typeface="Courier New Bold" panose="02070309020205020404"/>
              </a:rPr>
              <a:t>COPY_HOST_PTR</a:t>
            </a:r>
            <a:r>
              <a:rPr lang="en-GB" sz="1400" b="1" dirty="0">
                <a:latin typeface="Courier New Bold" panose="02070309020205020404"/>
              </a:rPr>
              <a:t>, </a:t>
            </a:r>
            <a:r>
              <a:rPr lang="en-GB" sz="1400" b="1" i="1" dirty="0" err="1" smtClean="0">
                <a:solidFill>
                  <a:schemeClr val="tx2">
                    <a:lumMod val="75000"/>
                  </a:schemeClr>
                </a:solidFill>
                <a:latin typeface="Courier New Bold" panose="02070309020205020404"/>
              </a:rPr>
              <a:t>hostbuf</a:t>
            </a:r>
            <a:r>
              <a:rPr lang="en-GB" sz="1400" b="1" dirty="0" smtClean="0">
                <a:latin typeface="Courier New Bold" panose="02070309020205020404"/>
              </a:rPr>
              <a:t>=</a:t>
            </a:r>
            <a:r>
              <a:rPr lang="en-GB" sz="1400" b="1" dirty="0" err="1" smtClean="0">
                <a:latin typeface="Courier New Bold" panose="02070309020205020404"/>
              </a:rPr>
              <a:t>h_b</a:t>
            </a:r>
            <a:r>
              <a:rPr lang="en-GB" sz="1400" b="1" dirty="0" smtClean="0">
                <a:latin typeface="Courier New Bold" panose="02070309020205020404"/>
              </a:rPr>
              <a:t>)</a:t>
            </a:r>
            <a:endParaRPr lang="en-GB" sz="1400" b="1" dirty="0" smtClean="0">
              <a:latin typeface="Courier New Bold" panose="02070309020205020404"/>
            </a:endParaRPr>
          </a:p>
          <a:p>
            <a:pPr marL="0" indent="0">
              <a:buNone/>
            </a:pPr>
            <a:r>
              <a:rPr lang="en-GB" sz="1400" b="1" dirty="0" err="1">
                <a:latin typeface="Courier New Bold" panose="02070309020205020404"/>
              </a:rPr>
              <a:t>d</a:t>
            </a:r>
            <a:r>
              <a:rPr lang="en-GB" sz="1400" b="1" dirty="0" err="1" smtClean="0">
                <a:latin typeface="Courier New Bold" panose="02070309020205020404"/>
              </a:rPr>
              <a:t>_c</a:t>
            </a:r>
            <a:r>
              <a:rPr lang="en-GB" sz="1400" b="1" dirty="0" smtClean="0">
                <a:latin typeface="Courier New Bold" panose="02070309020205020404"/>
              </a:rPr>
              <a:t> = </a:t>
            </a:r>
            <a:r>
              <a:rPr lang="en-GB" sz="1400" b="1" dirty="0" err="1" smtClean="0">
                <a:solidFill>
                  <a:schemeClr val="accent3"/>
                </a:solidFill>
                <a:latin typeface="Courier New Bold" panose="02070309020205020404"/>
              </a:rPr>
              <a:t>cl.Buffer</a:t>
            </a:r>
            <a:r>
              <a:rPr lang="en-GB" sz="1400" b="1" dirty="0" smtClean="0">
                <a:latin typeface="Courier New Bold" panose="02070309020205020404"/>
              </a:rPr>
              <a:t>(context, </a:t>
            </a:r>
            <a:r>
              <a:rPr lang="en-GB" sz="1400" b="1" dirty="0" err="1" smtClean="0">
                <a:latin typeface="Courier New Bold" panose="02070309020205020404"/>
              </a:rPr>
              <a:t>mf.</a:t>
            </a:r>
            <a:r>
              <a:rPr lang="en-GB" sz="1400" b="1" dirty="0" err="1" smtClean="0">
                <a:solidFill>
                  <a:schemeClr val="accent1"/>
                </a:solidFill>
                <a:latin typeface="Courier New Bold" panose="02070309020205020404"/>
              </a:rPr>
              <a:t>WRITE_ONLY</a:t>
            </a:r>
            <a:r>
              <a:rPr lang="en-GB" sz="1400" b="1" dirty="0" smtClean="0">
                <a:latin typeface="Courier New Bold" panose="02070309020205020404"/>
              </a:rPr>
              <a:t>, </a:t>
            </a:r>
            <a:r>
              <a:rPr lang="en-GB" sz="1400" b="1" dirty="0" err="1" smtClean="0">
                <a:latin typeface="Courier New Bold" panose="02070309020205020404"/>
              </a:rPr>
              <a:t>h_c.</a:t>
            </a:r>
            <a:r>
              <a:rPr lang="en-GB" sz="1400" b="1" dirty="0" err="1" smtClean="0">
                <a:solidFill>
                  <a:schemeClr val="accent2"/>
                </a:solidFill>
                <a:latin typeface="Courier New Bold" panose="02070309020205020404"/>
              </a:rPr>
              <a:t>nbytes</a:t>
            </a:r>
            <a:r>
              <a:rPr lang="en-GB" sz="1400" b="1" dirty="0" smtClean="0">
                <a:latin typeface="Courier New Bold" panose="02070309020205020404"/>
              </a:rPr>
              <a:t>)</a:t>
            </a:r>
            <a:endParaRPr lang="en-GB" sz="1400" b="1" dirty="0" smtClean="0">
              <a:latin typeface="Courier New Bold" panose="02070309020205020404"/>
            </a:endParaRPr>
          </a:p>
          <a:p>
            <a:pPr marL="0" indent="0">
              <a:buNone/>
            </a:pPr>
            <a:endParaRPr lang="en-GB" sz="1400" b="1" dirty="0">
              <a:latin typeface="Courier New Bold" panose="02070309020205020404"/>
            </a:endParaRPr>
          </a:p>
          <a:p>
            <a:pPr marL="0" indent="0">
              <a:buNone/>
            </a:pPr>
            <a:r>
              <a:rPr lang="en-GB" sz="1400" b="1" dirty="0" smtClean="0">
                <a:solidFill>
                  <a:schemeClr val="tx1">
                    <a:lumMod val="85000"/>
                  </a:schemeClr>
                </a:solidFill>
                <a:latin typeface="Courier New Bold" panose="02070309020205020404"/>
              </a:rPr>
              <a:t># run kernel</a:t>
            </a:r>
            <a:endParaRPr lang="en-GB" sz="1400" b="1" dirty="0" smtClean="0">
              <a:solidFill>
                <a:schemeClr val="tx1">
                  <a:lumMod val="85000"/>
                </a:schemeClr>
              </a:solidFill>
              <a:latin typeface="Courier New Bold" panose="02070309020205020404"/>
            </a:endParaRPr>
          </a:p>
          <a:p>
            <a:pPr marL="0" indent="0">
              <a:buNone/>
            </a:pPr>
            <a:r>
              <a:rPr lang="en-GB" sz="1400" b="1" dirty="0" err="1" smtClean="0">
                <a:solidFill>
                  <a:schemeClr val="tx1">
                    <a:lumMod val="85000"/>
                  </a:schemeClr>
                </a:solidFill>
                <a:latin typeface="Courier New Bold" panose="02070309020205020404"/>
              </a:rPr>
              <a:t>vadd</a:t>
            </a:r>
            <a:r>
              <a:rPr lang="en-GB" sz="1400" b="1" dirty="0" smtClean="0">
                <a:solidFill>
                  <a:schemeClr val="tx1">
                    <a:lumMod val="85000"/>
                  </a:schemeClr>
                </a:solidFill>
                <a:latin typeface="Courier New Bold" panose="02070309020205020404"/>
              </a:rPr>
              <a:t> = </a:t>
            </a:r>
            <a:r>
              <a:rPr lang="en-GB" sz="1400" b="1" dirty="0" err="1" smtClean="0">
                <a:solidFill>
                  <a:schemeClr val="tx1">
                    <a:lumMod val="85000"/>
                  </a:schemeClr>
                </a:solidFill>
                <a:latin typeface="Courier New Bold" panose="02070309020205020404"/>
              </a:rPr>
              <a:t>program.vadd</a:t>
            </a:r>
            <a:endParaRPr lang="en-GB" sz="1400" b="1" dirty="0" smtClean="0">
              <a:solidFill>
                <a:schemeClr val="tx1">
                  <a:lumMod val="85000"/>
                </a:schemeClr>
              </a:solidFill>
              <a:latin typeface="Courier New Bold" panose="02070309020205020404"/>
            </a:endParaRPr>
          </a:p>
          <a:p>
            <a:pPr marL="0" indent="0">
              <a:buNone/>
            </a:pPr>
            <a:r>
              <a:rPr lang="en-GB" sz="1400" b="1" dirty="0" err="1" smtClean="0">
                <a:solidFill>
                  <a:schemeClr val="tx1">
                    <a:lumMod val="85000"/>
                  </a:schemeClr>
                </a:solidFill>
                <a:latin typeface="Courier New Bold" panose="02070309020205020404"/>
              </a:rPr>
              <a:t>vadd.set_scalar_arg_dtypes</a:t>
            </a:r>
            <a:r>
              <a:rPr lang="en-GB" sz="1400" b="1" dirty="0" smtClean="0">
                <a:solidFill>
                  <a:schemeClr val="tx1">
                    <a:lumMod val="85000"/>
                  </a:schemeClr>
                </a:solidFill>
                <a:latin typeface="Courier New Bold" panose="02070309020205020404"/>
              </a:rPr>
              <a:t>([None, None, None, numpy.uint32])</a:t>
            </a:r>
            <a:endParaRPr lang="en-GB" sz="1400" b="1" dirty="0" smtClean="0">
              <a:solidFill>
                <a:schemeClr val="tx1">
                  <a:lumMod val="85000"/>
                </a:schemeClr>
              </a:solidFill>
              <a:latin typeface="Courier New Bold" panose="02070309020205020404"/>
            </a:endParaRPr>
          </a:p>
          <a:p>
            <a:pPr marL="0" indent="0">
              <a:buNone/>
            </a:pPr>
            <a:r>
              <a:rPr lang="en-GB" sz="1400" b="1" dirty="0" err="1" smtClean="0">
                <a:latin typeface="Courier New Bold" panose="02070309020205020404"/>
              </a:rPr>
              <a:t>vadd</a:t>
            </a:r>
            <a:r>
              <a:rPr lang="en-GB" sz="1400" b="1" dirty="0" smtClean="0">
                <a:latin typeface="Courier New Bold" panose="02070309020205020404"/>
              </a:rPr>
              <a:t>(queue, </a:t>
            </a:r>
            <a:r>
              <a:rPr lang="en-GB" sz="1400" b="1" dirty="0" err="1" smtClean="0">
                <a:latin typeface="Courier New Bold" panose="02070309020205020404"/>
              </a:rPr>
              <a:t>h_a.</a:t>
            </a:r>
            <a:r>
              <a:rPr lang="en-GB" sz="1400" b="1" dirty="0" err="1" smtClean="0">
                <a:solidFill>
                  <a:schemeClr val="accent2"/>
                </a:solidFill>
                <a:latin typeface="Courier New Bold" panose="02070309020205020404"/>
              </a:rPr>
              <a:t>shape</a:t>
            </a:r>
            <a:r>
              <a:rPr lang="en-GB" sz="1400" b="1" dirty="0" smtClean="0">
                <a:latin typeface="Courier New Bold" panose="02070309020205020404"/>
              </a:rPr>
              <a:t>, </a:t>
            </a:r>
            <a:r>
              <a:rPr lang="en-GB" sz="1400" b="1" dirty="0" smtClean="0">
                <a:solidFill>
                  <a:schemeClr val="tx2">
                    <a:lumMod val="75000"/>
                  </a:schemeClr>
                </a:solidFill>
                <a:latin typeface="Courier New Bold" panose="02070309020205020404"/>
              </a:rPr>
              <a:t>None</a:t>
            </a:r>
            <a:r>
              <a:rPr lang="en-GB" sz="1400" b="1" dirty="0" smtClean="0">
                <a:latin typeface="Courier New Bold" panose="02070309020205020404"/>
              </a:rPr>
              <a:t>, </a:t>
            </a:r>
            <a:r>
              <a:rPr lang="en-GB" sz="1400" b="1" dirty="0" err="1" smtClean="0">
                <a:latin typeface="Courier New Bold" panose="02070309020205020404"/>
              </a:rPr>
              <a:t>d_a</a:t>
            </a:r>
            <a:r>
              <a:rPr lang="en-GB" sz="1400" b="1" dirty="0" smtClean="0">
                <a:latin typeface="Courier New Bold" panose="02070309020205020404"/>
              </a:rPr>
              <a:t>, </a:t>
            </a:r>
            <a:r>
              <a:rPr lang="en-GB" sz="1400" b="1" dirty="0" err="1" smtClean="0">
                <a:latin typeface="Courier New Bold" panose="02070309020205020404"/>
              </a:rPr>
              <a:t>d_b</a:t>
            </a:r>
            <a:r>
              <a:rPr lang="en-GB" sz="1400" b="1" dirty="0" smtClean="0">
                <a:latin typeface="Courier New Bold" panose="02070309020205020404"/>
              </a:rPr>
              <a:t>, </a:t>
            </a:r>
            <a:r>
              <a:rPr lang="en-GB" sz="1400" b="1" dirty="0" err="1" smtClean="0">
                <a:latin typeface="Courier New Bold" panose="02070309020205020404"/>
              </a:rPr>
              <a:t>d_c</a:t>
            </a:r>
            <a:r>
              <a:rPr lang="en-GB" sz="1400" b="1" dirty="0" smtClean="0">
                <a:latin typeface="Courier New Bold" panose="02070309020205020404"/>
              </a:rPr>
              <a:t>, N)</a:t>
            </a:r>
            <a:endParaRPr lang="en-GB" sz="1400" b="1" dirty="0" smtClean="0">
              <a:latin typeface="Courier New Bold" panose="02070309020205020404"/>
            </a:endParaRPr>
          </a:p>
          <a:p>
            <a:pPr marL="0" indent="0">
              <a:buNone/>
            </a:pPr>
            <a:endParaRPr lang="en-GB" sz="1400" b="1" dirty="0">
              <a:latin typeface="Courier New Bold" panose="02070309020205020404"/>
            </a:endParaRPr>
          </a:p>
          <a:p>
            <a:pPr marL="0" indent="0">
              <a:buNone/>
            </a:pPr>
            <a:r>
              <a:rPr lang="en-GB" sz="1400" b="1" dirty="0" smtClean="0">
                <a:solidFill>
                  <a:schemeClr val="tx1">
                    <a:lumMod val="85000"/>
                  </a:schemeClr>
                </a:solidFill>
                <a:latin typeface="Courier New Bold" panose="02070309020205020404"/>
              </a:rPr>
              <a:t># return results</a:t>
            </a:r>
            <a:endParaRPr lang="en-GB" sz="1400" b="1" dirty="0" smtClean="0">
              <a:solidFill>
                <a:schemeClr val="tx1">
                  <a:lumMod val="85000"/>
                </a:schemeClr>
              </a:solidFill>
              <a:latin typeface="Courier New Bold" panose="02070309020205020404"/>
            </a:endParaRPr>
          </a:p>
          <a:p>
            <a:pPr marL="0" indent="0">
              <a:buNone/>
            </a:pPr>
            <a:r>
              <a:rPr lang="en-GB" sz="1400" b="1" dirty="0" err="1" smtClean="0">
                <a:solidFill>
                  <a:schemeClr val="accent3"/>
                </a:solidFill>
                <a:latin typeface="Courier New Bold" panose="02070309020205020404"/>
              </a:rPr>
              <a:t>cl.enqueue_copy</a:t>
            </a:r>
            <a:r>
              <a:rPr lang="en-GB" sz="1400" b="1" dirty="0" smtClean="0">
                <a:latin typeface="Courier New Bold" panose="02070309020205020404"/>
              </a:rPr>
              <a:t>(queue, </a:t>
            </a:r>
            <a:r>
              <a:rPr lang="en-GB" sz="1400" b="1" dirty="0" err="1" smtClean="0">
                <a:latin typeface="Courier New Bold" panose="02070309020205020404"/>
              </a:rPr>
              <a:t>h_c</a:t>
            </a:r>
            <a:r>
              <a:rPr lang="en-GB" sz="1400" b="1" dirty="0" smtClean="0">
                <a:latin typeface="Courier New Bold" panose="02070309020205020404"/>
              </a:rPr>
              <a:t>, </a:t>
            </a:r>
            <a:r>
              <a:rPr lang="en-GB" sz="1400" b="1" dirty="0" err="1" smtClean="0">
                <a:latin typeface="Courier New Bold" panose="02070309020205020404"/>
              </a:rPr>
              <a:t>d_c</a:t>
            </a:r>
            <a:r>
              <a:rPr lang="en-GB" sz="1400" b="1" dirty="0" smtClean="0">
                <a:latin typeface="Courier New Bold" panose="02070309020205020404"/>
              </a:rPr>
              <a:t>)</a:t>
            </a:r>
            <a:endParaRPr lang="en-GB" sz="1400" b="1" dirty="0">
              <a:latin typeface="Courier New Bold" panose="02070309020205020404"/>
            </a:endParaRPr>
          </a:p>
          <a:p>
            <a:pPr marL="0" indent="0">
              <a:buNone/>
            </a:pPr>
            <a:endParaRPr lang="en-GB" sz="1400" b="1"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7504" y="274638"/>
            <a:ext cx="8928992" cy="1143000"/>
          </a:xfrm>
        </p:spPr>
        <p:txBody>
          <a:bodyPr>
            <a:normAutofit fontScale="90000"/>
          </a:bodyPr>
          <a:lstStyle/>
          <a:p>
            <a:r>
              <a:rPr lang="en-GB" dirty="0" smtClean="0"/>
              <a:t>Exercise 3: Running the </a:t>
            </a:r>
            <a:r>
              <a:rPr lang="en-GB" dirty="0" err="1" smtClean="0"/>
              <a:t>Vadd</a:t>
            </a:r>
            <a:r>
              <a:rPr lang="en-GB" dirty="0" smtClean="0"/>
              <a:t> kernel (C++ / Python)</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10000"/>
          </a:bodyPr>
          <a:lstStyle/>
          <a:p>
            <a:r>
              <a:rPr lang="en-GB" dirty="0">
                <a:solidFill>
                  <a:schemeClr val="accent2"/>
                </a:solidFill>
              </a:rPr>
              <a:t>Goal: </a:t>
            </a:r>
            <a:endParaRPr lang="en-GB" dirty="0">
              <a:solidFill>
                <a:schemeClr val="accent2"/>
              </a:solidFill>
            </a:endParaRPr>
          </a:p>
          <a:p>
            <a:pPr lvl="1"/>
            <a:r>
              <a:rPr lang="en-GB" dirty="0" smtClean="0"/>
              <a:t>To </a:t>
            </a:r>
            <a:r>
              <a:rPr lang="en-GB" dirty="0"/>
              <a:t>learn the C+</a:t>
            </a:r>
            <a:r>
              <a:rPr lang="en-GB" dirty="0" smtClean="0"/>
              <a:t>+and/or Python </a:t>
            </a:r>
            <a:r>
              <a:rPr lang="en-GB" dirty="0"/>
              <a:t>interface to </a:t>
            </a:r>
            <a:r>
              <a:rPr lang="en-GB" dirty="0" err="1"/>
              <a:t>OpenCL’s</a:t>
            </a:r>
            <a:r>
              <a:rPr lang="en-GB" dirty="0"/>
              <a:t> </a:t>
            </a:r>
            <a:r>
              <a:rPr lang="en-GB" dirty="0" smtClean="0"/>
              <a:t>API</a:t>
            </a:r>
            <a:endParaRPr lang="en-GB" dirty="0"/>
          </a:p>
          <a:p>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r>
              <a:rPr lang="en-GB" dirty="0" smtClean="0"/>
              <a:t>Examine the provided program.  They will </a:t>
            </a:r>
            <a:r>
              <a:rPr lang="en-GB" dirty="0"/>
              <a:t>run a simple kernel to add two vectors together</a:t>
            </a:r>
            <a:endParaRPr lang="en-GB" dirty="0"/>
          </a:p>
          <a:p>
            <a:pPr lvl="1"/>
            <a:r>
              <a:rPr lang="en-GB" dirty="0"/>
              <a:t>Look at the host code and identify the API calls in the host code.  Note how some of the API calls in OpenCL map onto C+</a:t>
            </a:r>
            <a:r>
              <a:rPr lang="en-GB" dirty="0" smtClean="0"/>
              <a:t>+/Python </a:t>
            </a:r>
            <a:r>
              <a:rPr lang="en-GB" dirty="0"/>
              <a:t>constructs</a:t>
            </a:r>
            <a:endParaRPr lang="en-GB" dirty="0"/>
          </a:p>
          <a:p>
            <a:pPr lvl="1"/>
            <a:r>
              <a:rPr lang="en-GB" dirty="0"/>
              <a:t>Compare the </a:t>
            </a:r>
            <a:r>
              <a:rPr lang="en-GB" dirty="0" smtClean="0"/>
              <a:t>original C with the C</a:t>
            </a:r>
            <a:r>
              <a:rPr lang="en-GB" dirty="0"/>
              <a:t>+</a:t>
            </a:r>
            <a:r>
              <a:rPr lang="en-GB" dirty="0" smtClean="0"/>
              <a:t>+/Python versions</a:t>
            </a:r>
            <a:endParaRPr lang="en-GB" dirty="0"/>
          </a:p>
          <a:p>
            <a:pPr lvl="1"/>
            <a:r>
              <a:rPr lang="en-GB" dirty="0"/>
              <a:t>Look at the simplicity of the common API calls</a:t>
            </a:r>
            <a:endParaRPr lang="en-GB" dirty="0"/>
          </a:p>
          <a:p>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r>
              <a:rPr lang="en-GB" dirty="0"/>
              <a:t>A message verifying that the vector addition completed </a:t>
            </a:r>
            <a:r>
              <a:rPr lang="en-GB" dirty="0" smtClean="0"/>
              <a:t>successfully</a:t>
            </a:r>
            <a:endParaRPr lang="en-GB" dirty="0" smtClean="0"/>
          </a:p>
          <a:p>
            <a:pPr lvl="1"/>
            <a:endParaRPr lang="en-GB"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Running OSX?</a:t>
            </a:r>
            <a:endParaRPr lang="en-GB" dirty="0"/>
          </a:p>
        </p:txBody>
      </p:sp>
      <p:sp>
        <p:nvSpPr>
          <p:cNvPr id="3" name="Content Placeholder 2"/>
          <p:cNvSpPr>
            <a:spLocks noGrp="1"/>
          </p:cNvSpPr>
          <p:nvPr>
            <p:ph idx="1"/>
          </p:nvPr>
        </p:nvSpPr>
        <p:spPr/>
        <p:txBody>
          <a:bodyPr/>
          <a:lstStyle/>
          <a:p>
            <a:r>
              <a:rPr lang="en-GB" dirty="0" err="1" smtClean="0"/>
              <a:t>OpenCL</a:t>
            </a:r>
            <a:r>
              <a:rPr lang="en-GB" dirty="0" smtClean="0"/>
              <a:t> works out of the box!</a:t>
            </a:r>
            <a:endParaRPr lang="en-GB" dirty="0" smtClean="0"/>
          </a:p>
          <a:p>
            <a:endParaRPr lang="en-GB" dirty="0" smtClean="0"/>
          </a:p>
          <a:p>
            <a:r>
              <a:rPr lang="en-GB" dirty="0" smtClean="0"/>
              <a:t>Just compile your programs with</a:t>
            </a:r>
            <a:endParaRPr lang="en-GB" dirty="0" smtClean="0"/>
          </a:p>
          <a:p>
            <a:pPr lvl="1">
              <a:buNone/>
            </a:pPr>
            <a:r>
              <a:rPr lang="en-GB" dirty="0" smtClean="0">
                <a:solidFill>
                  <a:schemeClr val="accent6">
                    <a:lumMod val="75000"/>
                  </a:schemeClr>
                </a:solidFill>
                <a:latin typeface="Courier New Bold" panose="02070309020205020404"/>
                <a:cs typeface="Courier New Bold" panose="02070309020205020404"/>
              </a:rPr>
              <a:t>-</a:t>
            </a:r>
            <a:r>
              <a:rPr lang="en-GB" b="1" dirty="0" smtClean="0">
                <a:solidFill>
                  <a:schemeClr val="accent6">
                    <a:lumMod val="75000"/>
                  </a:schemeClr>
                </a:solidFill>
                <a:latin typeface="Courier New Bold" panose="02070309020205020404"/>
                <a:cs typeface="Courier New Bold" panose="02070309020205020404"/>
              </a:rPr>
              <a:t>framework OpenCL -DAPPLE</a:t>
            </a:r>
            <a:endParaRPr lang="en-GB" b="1" dirty="0">
              <a:solidFill>
                <a:schemeClr val="accent6">
                  <a:lumMod val="75000"/>
                </a:schemeClr>
              </a:solidFill>
              <a:latin typeface="Courier New Bold" panose="02070309020205020404"/>
              <a:cs typeface="Courier New Bold" panose="02070309020205020404"/>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fontScale="90000"/>
          </a:bodyPr>
          <a:lstStyle/>
          <a:p>
            <a:r>
              <a:rPr lang="en-GB" sz="3600" dirty="0" smtClean="0"/>
              <a:t>Exercise </a:t>
            </a:r>
            <a:r>
              <a:rPr lang="en-GB" sz="3600" dirty="0"/>
              <a:t>4</a:t>
            </a:r>
            <a:r>
              <a:rPr lang="en-GB" sz="3600" dirty="0" smtClean="0"/>
              <a:t>: Chaining vector add kernels</a:t>
            </a:r>
            <a:br>
              <a:rPr lang="en-GB" sz="3600" dirty="0" smtClean="0"/>
            </a:br>
            <a:r>
              <a:rPr lang="en-GB" sz="3600" dirty="0" smtClean="0"/>
              <a:t>(C++ / Python)</a:t>
            </a:r>
            <a:endParaRPr lang="en-GB" sz="3600" dirty="0"/>
          </a:p>
        </p:txBody>
      </p:sp>
      <p:sp>
        <p:nvSpPr>
          <p:cNvPr id="8" name="Content Placeholder 7"/>
          <p:cNvSpPr>
            <a:spLocks noGrp="1"/>
          </p:cNvSpPr>
          <p:nvPr>
            <p:ph idx="1"/>
          </p:nvPr>
        </p:nvSpPr>
        <p:spPr>
          <a:xfrm>
            <a:off x="179512" y="1127502"/>
            <a:ext cx="8784976" cy="5397842"/>
          </a:xfrm>
        </p:spPr>
        <p:txBody>
          <a:bodyPr>
            <a:normAutofit fontScale="77500" lnSpcReduction="20000"/>
          </a:bodyPr>
          <a:lstStyle/>
          <a:p>
            <a:pPr>
              <a:lnSpc>
                <a:spcPct val="110000"/>
              </a:lnSpc>
            </a:pPr>
            <a:r>
              <a:rPr lang="en-GB" dirty="0">
                <a:solidFill>
                  <a:schemeClr val="accent2"/>
                </a:solidFill>
              </a:rPr>
              <a:t>Goal: </a:t>
            </a:r>
            <a:endParaRPr lang="en-GB" dirty="0">
              <a:solidFill>
                <a:schemeClr val="accent2"/>
              </a:solidFill>
            </a:endParaRPr>
          </a:p>
          <a:p>
            <a:pPr lvl="1">
              <a:lnSpc>
                <a:spcPct val="110000"/>
              </a:lnSpc>
            </a:pPr>
            <a:r>
              <a:rPr lang="en-GB" dirty="0"/>
              <a:t>To verify that you understand manipulating kernel invocations and buffers in OpenCL</a:t>
            </a:r>
            <a:endParaRPr lang="en-GB" dirty="0"/>
          </a:p>
          <a:p>
            <a:pPr>
              <a:lnSpc>
                <a:spcPct val="110000"/>
              </a:lnSpc>
            </a:pPr>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lnSpc>
                <a:spcPct val="110000"/>
              </a:lnSpc>
            </a:pPr>
            <a:r>
              <a:rPr lang="en-GB" dirty="0"/>
              <a:t>Start with </a:t>
            </a:r>
            <a:r>
              <a:rPr lang="en-GB" dirty="0" smtClean="0"/>
              <a:t>a VADD program in C++ or Python</a:t>
            </a:r>
            <a:endParaRPr lang="en-GB" dirty="0"/>
          </a:p>
          <a:p>
            <a:pPr lvl="1">
              <a:lnSpc>
                <a:spcPct val="110000"/>
              </a:lnSpc>
            </a:pPr>
            <a:r>
              <a:rPr lang="en-GB" dirty="0"/>
              <a:t>Add additional buffer objects and assign them to vectors defined on the host (see the provided </a:t>
            </a:r>
            <a:r>
              <a:rPr lang="en-GB" dirty="0" err="1"/>
              <a:t>vadd</a:t>
            </a:r>
            <a:r>
              <a:rPr lang="en-GB" dirty="0"/>
              <a:t> </a:t>
            </a:r>
            <a:r>
              <a:rPr lang="en-GB" dirty="0" smtClean="0"/>
              <a:t>programs </a:t>
            </a:r>
            <a:r>
              <a:rPr lang="en-GB" dirty="0"/>
              <a:t>for examples of how to do this)</a:t>
            </a:r>
            <a:endParaRPr lang="en-GB" dirty="0"/>
          </a:p>
          <a:p>
            <a:pPr lvl="1">
              <a:lnSpc>
                <a:spcPct val="110000"/>
              </a:lnSpc>
            </a:pPr>
            <a:r>
              <a:rPr lang="en-GB" dirty="0"/>
              <a:t>Chain </a:t>
            </a:r>
            <a:r>
              <a:rPr lang="en-GB" dirty="0" err="1"/>
              <a:t>vadds</a:t>
            </a:r>
            <a:r>
              <a:rPr lang="en-GB" dirty="0"/>
              <a:t> … e.g. C=A+B;  D=C+E;  F=D+G.</a:t>
            </a:r>
            <a:endParaRPr lang="en-GB" dirty="0"/>
          </a:p>
          <a:p>
            <a:pPr lvl="1">
              <a:lnSpc>
                <a:spcPct val="110000"/>
              </a:lnSpc>
            </a:pPr>
            <a:r>
              <a:rPr lang="en-GB" dirty="0"/>
              <a:t>Read back the final result and verify that it is correct</a:t>
            </a:r>
            <a:endParaRPr lang="en-GB" dirty="0"/>
          </a:p>
          <a:p>
            <a:pPr lvl="1">
              <a:lnSpc>
                <a:spcPct val="110000"/>
              </a:lnSpc>
            </a:pPr>
            <a:r>
              <a:rPr lang="en-GB" dirty="0" smtClean="0"/>
              <a:t>Compare the complexity of your host code to C</a:t>
            </a:r>
            <a:endParaRPr lang="en-GB" dirty="0"/>
          </a:p>
          <a:p>
            <a:pPr>
              <a:lnSpc>
                <a:spcPct val="110000"/>
              </a:lnSpc>
            </a:pPr>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lnSpc>
                <a:spcPct val="110000"/>
              </a:lnSpc>
            </a:pPr>
            <a:r>
              <a:rPr lang="en-GB" dirty="0"/>
              <a:t>A message to standard output verifying that the chain of vector additions produced the correct </a:t>
            </a:r>
            <a:r>
              <a:rPr lang="en-GB" dirty="0" smtClean="0"/>
              <a:t>result</a:t>
            </a:r>
            <a:endParaRPr lang="en-GB" dirty="0"/>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smtClean="0"/>
              <a:t>(Sample solution is for C = A + B; D = C + E; F = D + G; return F)</a:t>
            </a:r>
            <a:endParaRPr lang="en-GB"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A host view of Working with kernels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Review</a:t>
            </a:r>
            <a:endParaRPr lang="en-GB" dirty="0">
              <a:solidFill>
                <a:schemeClr val="tx1"/>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Working with Kernels (C++)</a:t>
            </a:r>
            <a:endParaRPr lang="en-GB" dirty="0"/>
          </a:p>
        </p:txBody>
      </p:sp>
      <p:sp>
        <p:nvSpPr>
          <p:cNvPr id="5" name="Content Placeholder 4"/>
          <p:cNvSpPr>
            <a:spLocks noGrp="1"/>
          </p:cNvSpPr>
          <p:nvPr>
            <p:ph idx="1"/>
          </p:nvPr>
        </p:nvSpPr>
        <p:spPr>
          <a:xfrm>
            <a:off x="179512" y="1600200"/>
            <a:ext cx="8784976" cy="4997152"/>
          </a:xfrm>
        </p:spPr>
        <p:txBody>
          <a:bodyPr>
            <a:normAutofit fontScale="77500" lnSpcReduction="20000"/>
          </a:bodyPr>
          <a:lstStyle/>
          <a:p>
            <a:pPr>
              <a:lnSpc>
                <a:spcPct val="120000"/>
              </a:lnSpc>
            </a:pPr>
            <a:r>
              <a:rPr lang="en-GB" dirty="0"/>
              <a:t>The kernels are where all the action is in an OpenCL program.</a:t>
            </a:r>
            <a:endParaRPr lang="en-GB" dirty="0"/>
          </a:p>
          <a:p>
            <a:pPr>
              <a:lnSpc>
                <a:spcPct val="120000"/>
              </a:lnSpc>
            </a:pPr>
            <a:r>
              <a:rPr lang="en-GB" dirty="0"/>
              <a:t>Steps to using kernels:</a:t>
            </a:r>
            <a:endParaRPr lang="en-GB" dirty="0"/>
          </a:p>
          <a:p>
            <a:pPr marL="971550" lvl="1" indent="-514350">
              <a:lnSpc>
                <a:spcPct val="120000"/>
              </a:lnSpc>
              <a:buFont typeface="+mj-lt"/>
              <a:buAutoNum type="arabicPeriod"/>
            </a:pPr>
            <a:r>
              <a:rPr lang="en-GB" dirty="0"/>
              <a:t>Load kernel source code into a </a:t>
            </a:r>
            <a:r>
              <a:rPr lang="en-GB" dirty="0">
                <a:solidFill>
                  <a:schemeClr val="accent6"/>
                </a:solidFill>
              </a:rPr>
              <a:t>program object</a:t>
            </a:r>
            <a:r>
              <a:rPr lang="en-GB" dirty="0">
                <a:solidFill>
                  <a:schemeClr val="accent3"/>
                </a:solidFill>
              </a:rPr>
              <a:t> </a:t>
            </a:r>
            <a:r>
              <a:rPr lang="en-GB" dirty="0"/>
              <a:t>from a file</a:t>
            </a:r>
            <a:endParaRPr lang="en-GB" dirty="0"/>
          </a:p>
          <a:p>
            <a:pPr marL="971550" lvl="1" indent="-514350">
              <a:lnSpc>
                <a:spcPct val="120000"/>
              </a:lnSpc>
              <a:buFont typeface="+mj-lt"/>
              <a:buAutoNum type="arabicPeriod"/>
            </a:pPr>
            <a:r>
              <a:rPr lang="en-GB" dirty="0"/>
              <a:t>Make a </a:t>
            </a:r>
            <a:r>
              <a:rPr lang="en-GB" dirty="0">
                <a:solidFill>
                  <a:schemeClr val="accent6"/>
                </a:solidFill>
              </a:rPr>
              <a:t>kernel </a:t>
            </a:r>
            <a:r>
              <a:rPr lang="en-GB" dirty="0" err="1">
                <a:solidFill>
                  <a:schemeClr val="accent6"/>
                </a:solidFill>
              </a:rPr>
              <a:t>functor</a:t>
            </a:r>
            <a:r>
              <a:rPr lang="en-GB" dirty="0">
                <a:solidFill>
                  <a:schemeClr val="accent6"/>
                </a:solidFill>
              </a:rPr>
              <a:t> </a:t>
            </a:r>
            <a:r>
              <a:rPr lang="en-GB" dirty="0"/>
              <a:t>from a function within the program</a:t>
            </a:r>
            <a:endParaRPr lang="en-GB" dirty="0"/>
          </a:p>
          <a:p>
            <a:pPr marL="971550" lvl="1" indent="-514350">
              <a:lnSpc>
                <a:spcPct val="120000"/>
              </a:lnSpc>
              <a:buFont typeface="+mj-lt"/>
              <a:buAutoNum type="arabicPeriod"/>
            </a:pPr>
            <a:r>
              <a:rPr lang="en-GB" dirty="0"/>
              <a:t>Initialize device memory</a:t>
            </a:r>
            <a:endParaRPr lang="en-GB" dirty="0"/>
          </a:p>
          <a:p>
            <a:pPr marL="971550" lvl="1" indent="-514350">
              <a:lnSpc>
                <a:spcPct val="120000"/>
              </a:lnSpc>
              <a:buFont typeface="+mj-lt"/>
              <a:buAutoNum type="arabicPeriod"/>
            </a:pPr>
            <a:r>
              <a:rPr lang="en-GB" dirty="0"/>
              <a:t>Call the kernel </a:t>
            </a:r>
            <a:r>
              <a:rPr lang="en-GB" dirty="0" err="1"/>
              <a:t>functor</a:t>
            </a:r>
            <a:r>
              <a:rPr lang="en-GB" dirty="0"/>
              <a:t>, specifying memory objects and global/local sizes</a:t>
            </a:r>
            <a:endParaRPr lang="en-GB" dirty="0"/>
          </a:p>
          <a:p>
            <a:pPr marL="971550" lvl="1" indent="-514350">
              <a:lnSpc>
                <a:spcPct val="120000"/>
              </a:lnSpc>
              <a:buFont typeface="+mj-lt"/>
              <a:buAutoNum type="arabicPeriod"/>
            </a:pPr>
            <a:r>
              <a:rPr lang="en-GB" dirty="0"/>
              <a:t>Read results back from the device</a:t>
            </a:r>
            <a:endParaRPr lang="en-GB" dirty="0"/>
          </a:p>
          <a:p>
            <a:pPr>
              <a:lnSpc>
                <a:spcPct val="120000"/>
              </a:lnSpc>
            </a:pPr>
            <a:r>
              <a:rPr lang="en-GB" dirty="0"/>
              <a:t>Note the kernel function argument list must match the kernel definition on the host.</a:t>
            </a:r>
            <a:endParaRPr lang="en-GB"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Create a kernel</a:t>
            </a:r>
            <a:endParaRPr lang="en-GB" dirty="0"/>
          </a:p>
        </p:txBody>
      </p:sp>
      <p:sp>
        <p:nvSpPr>
          <p:cNvPr id="3" name="Content Placeholder 2"/>
          <p:cNvSpPr>
            <a:spLocks noGrp="1"/>
          </p:cNvSpPr>
          <p:nvPr>
            <p:ph idx="1"/>
          </p:nvPr>
        </p:nvSpPr>
        <p:spPr>
          <a:xfrm>
            <a:off x="107504" y="1052736"/>
            <a:ext cx="8856984" cy="5472608"/>
          </a:xfrm>
        </p:spPr>
        <p:txBody>
          <a:bodyPr>
            <a:normAutofit fontScale="70000" lnSpcReduction="20000"/>
          </a:bodyPr>
          <a:lstStyle/>
          <a:p>
            <a:r>
              <a:rPr lang="en-GB" dirty="0" smtClean="0"/>
              <a:t>Kernel code can be a string in the host code (toy codes)</a:t>
            </a:r>
            <a:endParaRPr lang="en-GB" dirty="0" smtClean="0"/>
          </a:p>
          <a:p>
            <a:r>
              <a:rPr lang="en-GB" dirty="0" smtClean="0"/>
              <a:t>Or the kernel code can be loaded from a file (real codes)</a:t>
            </a:r>
            <a:endParaRPr lang="en-GB" dirty="0" smtClean="0"/>
          </a:p>
          <a:p>
            <a:endParaRPr lang="en-GB" dirty="0" smtClean="0"/>
          </a:p>
          <a:p>
            <a:r>
              <a:rPr lang="en-GB" dirty="0" smtClean="0"/>
              <a:t>Compile for the default devices within the default context</a:t>
            </a:r>
            <a:endParaRPr lang="en-GB" dirty="0" smtClean="0"/>
          </a:p>
          <a:p>
            <a:pPr lvl="1">
              <a:buNone/>
            </a:pPr>
            <a:endParaRPr lang="en-GB" dirty="0" smtClean="0">
              <a:latin typeface="Courier New Bold" panose="02070309020205020404"/>
            </a:endParaRPr>
          </a:p>
          <a:p>
            <a:pPr lvl="1">
              <a:buNone/>
            </a:pPr>
            <a:r>
              <a:rPr lang="en-GB" dirty="0" err="1" smtClean="0">
                <a:latin typeface="Courier New Bold" panose="02070309020205020404"/>
              </a:rPr>
              <a:t>program.build</a:t>
            </a:r>
            <a:r>
              <a:rPr lang="en-GB" dirty="0" smtClean="0">
                <a:latin typeface="Courier New Bold" panose="02070309020205020404"/>
              </a:rPr>
              <a:t>();</a:t>
            </a:r>
            <a:endParaRPr lang="en-GB" dirty="0" smtClean="0">
              <a:latin typeface="Courier New Bold" panose="02070309020205020404"/>
            </a:endParaRPr>
          </a:p>
          <a:p>
            <a:endParaRPr lang="en-GB" dirty="0" smtClean="0"/>
          </a:p>
          <a:p>
            <a:endParaRPr lang="en-GB" dirty="0" smtClean="0"/>
          </a:p>
          <a:p>
            <a:endParaRPr lang="en-GB" dirty="0" smtClean="0"/>
          </a:p>
          <a:p>
            <a:r>
              <a:rPr lang="en-GB" dirty="0" smtClean="0"/>
              <a:t>Define the kernel </a:t>
            </a:r>
            <a:r>
              <a:rPr lang="en-GB" dirty="0" err="1" smtClean="0"/>
              <a:t>functor</a:t>
            </a:r>
            <a:r>
              <a:rPr lang="en-GB" dirty="0" smtClean="0"/>
              <a:t> from a function within the program – allows us to ‘call’ the kernel to </a:t>
            </a:r>
            <a:r>
              <a:rPr lang="en-GB" dirty="0" err="1" smtClean="0"/>
              <a:t>enqueue</a:t>
            </a:r>
            <a:r>
              <a:rPr lang="en-GB" dirty="0" smtClean="0"/>
              <a:t> it</a:t>
            </a:r>
            <a:endParaRPr lang="en-GB" dirty="0" smtClean="0"/>
          </a:p>
          <a:p>
            <a:pPr lvl="1">
              <a:buNone/>
            </a:pPr>
            <a:endParaRPr lang="en-GB" dirty="0" smtClean="0">
              <a:solidFill>
                <a:schemeClr val="accent2"/>
              </a:solidFill>
              <a:latin typeface="Courier New Bold" panose="02070309020205020404"/>
            </a:endParaRPr>
          </a:p>
          <a:p>
            <a:pPr lvl="1">
              <a:buNone/>
            </a:pPr>
            <a:r>
              <a:rPr lang="en-GB" dirty="0" smtClean="0">
                <a:solidFill>
                  <a:schemeClr val="accent3"/>
                </a:solidFill>
                <a:latin typeface="Courier New Bold" panose="02070309020205020404"/>
              </a:rPr>
              <a:t>cl::</a:t>
            </a:r>
            <a:r>
              <a:rPr lang="en-GB" dirty="0" err="1" smtClean="0">
                <a:solidFill>
                  <a:schemeClr val="accent3"/>
                </a:solidFill>
                <a:latin typeface="Courier New Bold" panose="02070309020205020404"/>
              </a:rPr>
              <a:t>make_kernel</a:t>
            </a:r>
            <a:endParaRPr lang="en-GB" dirty="0" smtClean="0">
              <a:solidFill>
                <a:schemeClr val="accent3"/>
              </a:solidFill>
              <a:latin typeface="Courier New Bold" panose="02070309020205020404"/>
            </a:endParaRPr>
          </a:p>
          <a:p>
            <a:pPr lvl="1">
              <a:buNone/>
            </a:pPr>
            <a:r>
              <a:rPr lang="en-GB" dirty="0" smtClean="0">
                <a:latin typeface="Courier New Bold" panose="02070309020205020404"/>
              </a:rPr>
              <a:t>&lt;cl::Buffer</a:t>
            </a:r>
            <a:r>
              <a:rPr lang="en-GB" dirty="0" smtClean="0">
                <a:latin typeface="Courier New Bold" panose="02070309020205020404"/>
              </a:rPr>
              <a:t>, </a:t>
            </a:r>
            <a:r>
              <a:rPr lang="en-GB" dirty="0">
                <a:latin typeface="Courier New Bold" panose="02070309020205020404"/>
              </a:rPr>
              <a:t>cl::Buffer</a:t>
            </a:r>
            <a:r>
              <a:rPr lang="en-GB" dirty="0" smtClean="0">
                <a:latin typeface="Courier New Bold" panose="02070309020205020404"/>
              </a:rPr>
              <a:t>, </a:t>
            </a:r>
            <a:r>
              <a:rPr lang="en-GB" dirty="0">
                <a:latin typeface="Courier New Bold" panose="02070309020205020404"/>
              </a:rPr>
              <a:t>cl::Buffer</a:t>
            </a:r>
            <a:r>
              <a:rPr lang="en-GB" dirty="0" smtClean="0">
                <a:latin typeface="Courier New Bold" panose="02070309020205020404"/>
              </a:rPr>
              <a:t>, </a:t>
            </a:r>
            <a:r>
              <a:rPr lang="en-GB" dirty="0" err="1" smtClean="0">
                <a:latin typeface="Courier New Bold" panose="02070309020205020404"/>
              </a:rPr>
              <a:t>int</a:t>
            </a:r>
            <a:r>
              <a:rPr lang="en-GB" dirty="0" smtClean="0">
                <a:latin typeface="Courier New Bold" panose="02070309020205020404"/>
              </a:rPr>
              <a:t>&gt; </a:t>
            </a:r>
            <a:r>
              <a:rPr lang="en-GB" dirty="0" err="1" smtClean="0">
                <a:latin typeface="Courier New Bold" panose="02070309020205020404"/>
              </a:rPr>
              <a:t>vadd</a:t>
            </a:r>
            <a:r>
              <a:rPr lang="en-GB" dirty="0" smtClean="0">
                <a:latin typeface="Courier New Bold" panose="02070309020205020404"/>
              </a:rPr>
              <a:t>(</a:t>
            </a:r>
            <a:r>
              <a:rPr lang="en-GB" dirty="0" smtClean="0">
                <a:latin typeface="Courier New Bold" panose="02070309020205020404"/>
              </a:rPr>
              <a:t>program, "</a:t>
            </a:r>
            <a:r>
              <a:rPr lang="en-GB" dirty="0" err="1" smtClean="0">
                <a:latin typeface="Courier New Bold" panose="02070309020205020404"/>
              </a:rPr>
              <a:t>vadd</a:t>
            </a:r>
            <a:r>
              <a:rPr lang="en-GB" dirty="0" smtClean="0">
                <a:latin typeface="Courier New Bold" panose="02070309020205020404"/>
              </a:rPr>
              <a:t>");</a:t>
            </a:r>
            <a:endParaRPr lang="en-GB" dirty="0" smtClean="0">
              <a:latin typeface="Courier New Bold" panose="02070309020205020404"/>
            </a:endParaRPr>
          </a:p>
          <a:p>
            <a:endParaRPr lang="en-GB" dirty="0" smtClean="0"/>
          </a:p>
        </p:txBody>
      </p:sp>
      <p:sp>
        <p:nvSpPr>
          <p:cNvPr id="4" name="TextBox 3"/>
          <p:cNvSpPr txBox="1"/>
          <p:nvPr/>
        </p:nvSpPr>
        <p:spPr>
          <a:xfrm>
            <a:off x="3851920" y="2924944"/>
            <a:ext cx="4932040" cy="1323439"/>
          </a:xfrm>
          <a:prstGeom prst="rect">
            <a:avLst/>
          </a:prstGeom>
          <a:noFill/>
        </p:spPr>
        <p:txBody>
          <a:bodyPr wrap="square" rtlCol="0">
            <a:spAutoFit/>
          </a:bodyPr>
          <a:lstStyle/>
          <a:p>
            <a:r>
              <a:rPr lang="en-GB" sz="1600" dirty="0">
                <a:solidFill>
                  <a:schemeClr val="accent1"/>
                </a:solidFill>
              </a:rPr>
              <a:t>The build step </a:t>
            </a:r>
            <a:r>
              <a:rPr lang="en-GB" sz="1600" dirty="0" smtClean="0">
                <a:solidFill>
                  <a:schemeClr val="accent1"/>
                </a:solidFill>
              </a:rPr>
              <a:t>can be </a:t>
            </a:r>
            <a:r>
              <a:rPr lang="en-GB" sz="1600" dirty="0">
                <a:solidFill>
                  <a:schemeClr val="accent1"/>
                </a:solidFill>
              </a:rPr>
              <a:t>carried out by </a:t>
            </a:r>
            <a:r>
              <a:rPr lang="en-GB" sz="1600" dirty="0" smtClean="0">
                <a:solidFill>
                  <a:schemeClr val="accent1"/>
                </a:solidFill>
              </a:rPr>
              <a:t>specifying </a:t>
            </a:r>
            <a:r>
              <a:rPr lang="en-GB" sz="1600" i="1" dirty="0" smtClean="0">
                <a:solidFill>
                  <a:schemeClr val="accent1"/>
                </a:solidFill>
              </a:rPr>
              <a:t>true</a:t>
            </a:r>
            <a:r>
              <a:rPr lang="en-GB" sz="1600" dirty="0" smtClean="0">
                <a:solidFill>
                  <a:schemeClr val="accent1"/>
                </a:solidFill>
              </a:rPr>
              <a:t> in </a:t>
            </a:r>
            <a:r>
              <a:rPr lang="en-GB" sz="1600" dirty="0">
                <a:solidFill>
                  <a:schemeClr val="accent1"/>
                </a:solidFill>
              </a:rPr>
              <a:t>the </a:t>
            </a:r>
            <a:r>
              <a:rPr lang="en-GB" sz="1600" dirty="0" smtClean="0">
                <a:solidFill>
                  <a:schemeClr val="accent1"/>
                </a:solidFill>
              </a:rPr>
              <a:t>program constructor. If you need to specify build flags you must specify </a:t>
            </a:r>
            <a:r>
              <a:rPr lang="en-GB" sz="1600" i="1" dirty="0" smtClean="0">
                <a:solidFill>
                  <a:schemeClr val="accent1"/>
                </a:solidFill>
              </a:rPr>
              <a:t>false</a:t>
            </a:r>
            <a:r>
              <a:rPr lang="en-GB" sz="1600" dirty="0" smtClean="0">
                <a:solidFill>
                  <a:schemeClr val="accent1"/>
                </a:solidFill>
              </a:rPr>
              <a:t> in the constructor and use this method instead.</a:t>
            </a:r>
            <a:endParaRPr lang="en-GB" sz="1600" dirty="0">
              <a:solidFill>
                <a:schemeClr val="accent1"/>
              </a:solidFill>
            </a:endParaRPr>
          </a:p>
          <a:p>
            <a:endParaRPr lang="en-GB" sz="1600" dirty="0">
              <a:solidFill>
                <a:schemeClr val="accent1"/>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Create a kernel (advanced)</a:t>
            </a:r>
            <a:endParaRPr lang="en-GB" dirty="0"/>
          </a:p>
        </p:txBody>
      </p:sp>
      <p:sp>
        <p:nvSpPr>
          <p:cNvPr id="3" name="Content Placeholder 2"/>
          <p:cNvSpPr>
            <a:spLocks noGrp="1"/>
          </p:cNvSpPr>
          <p:nvPr>
            <p:ph idx="1"/>
          </p:nvPr>
        </p:nvSpPr>
        <p:spPr>
          <a:xfrm>
            <a:off x="107504" y="1052736"/>
            <a:ext cx="9036496" cy="5472608"/>
          </a:xfrm>
        </p:spPr>
        <p:txBody>
          <a:bodyPr>
            <a:normAutofit/>
          </a:bodyPr>
          <a:lstStyle/>
          <a:p>
            <a:r>
              <a:rPr lang="en-GB" dirty="0" smtClean="0"/>
              <a:t>If you want to query information about a kernel, you will need to create a kernel object too:</a:t>
            </a:r>
            <a:endParaRPr lang="en-GB" dirty="0" smtClean="0"/>
          </a:p>
          <a:p>
            <a:pPr lvl="1">
              <a:buNone/>
            </a:pPr>
            <a:endParaRPr lang="en-GB" dirty="0" smtClean="0">
              <a:solidFill>
                <a:schemeClr val="accent3"/>
              </a:solidFill>
              <a:latin typeface="Courier New Bold" panose="02070309020205020404"/>
            </a:endParaRPr>
          </a:p>
          <a:p>
            <a:pPr lvl="1">
              <a:buNone/>
            </a:pPr>
            <a:r>
              <a:rPr lang="en-GB" dirty="0">
                <a:solidFill>
                  <a:schemeClr val="accent3"/>
                </a:solidFill>
                <a:latin typeface="Courier New Bold" panose="02070309020205020404"/>
              </a:rPr>
              <a:t>c</a:t>
            </a:r>
            <a:r>
              <a:rPr lang="en-GB" dirty="0" smtClean="0">
                <a:solidFill>
                  <a:schemeClr val="accent3"/>
                </a:solidFill>
                <a:latin typeface="Courier New Bold" panose="02070309020205020404"/>
              </a:rPr>
              <a:t>l::Kernel</a:t>
            </a:r>
            <a:r>
              <a:rPr lang="en-GB" dirty="0" smtClean="0">
                <a:latin typeface="Courier New Bold" panose="02070309020205020404"/>
              </a:rPr>
              <a:t> </a:t>
            </a:r>
            <a:r>
              <a:rPr lang="en-GB" dirty="0" err="1" smtClean="0">
                <a:latin typeface="Courier New Bold" panose="02070309020205020404"/>
              </a:rPr>
              <a:t>ko_vadd</a:t>
            </a:r>
            <a:r>
              <a:rPr lang="en-GB" dirty="0" smtClean="0">
                <a:latin typeface="Courier New Bold" panose="02070309020205020404"/>
              </a:rPr>
              <a:t>(program, “</a:t>
            </a:r>
            <a:r>
              <a:rPr lang="en-GB" dirty="0" err="1" smtClean="0">
                <a:latin typeface="Courier New Bold" panose="02070309020205020404"/>
              </a:rPr>
              <a:t>vadd</a:t>
            </a:r>
            <a:r>
              <a:rPr lang="en-GB" dirty="0" smtClean="0">
                <a:latin typeface="Courier New Bold" panose="02070309020205020404"/>
              </a:rPr>
              <a:t>”);</a:t>
            </a:r>
            <a:endParaRPr lang="en-GB" dirty="0" smtClean="0">
              <a:latin typeface="Courier New Bold" panose="02070309020205020404"/>
            </a:endParaRPr>
          </a:p>
          <a:p>
            <a:pPr lvl="1">
              <a:buNone/>
            </a:pPr>
            <a:endParaRPr lang="en-GB" dirty="0">
              <a:latin typeface="Courier New Bold" panose="02070309020205020404"/>
            </a:endParaRPr>
          </a:p>
          <a:p>
            <a:r>
              <a:rPr lang="en-GB" sz="2800" dirty="0" smtClean="0"/>
              <a:t>Get the default </a:t>
            </a:r>
            <a:r>
              <a:rPr lang="en-GB" sz="2800" dirty="0"/>
              <a:t>size of local dimension </a:t>
            </a:r>
            <a:r>
              <a:rPr lang="en-GB" sz="2800" dirty="0" smtClean="0"/>
              <a:t>(i.e. </a:t>
            </a:r>
            <a:r>
              <a:rPr lang="en-GB" sz="2800" dirty="0" smtClean="0"/>
              <a:t>the size </a:t>
            </a:r>
            <a:r>
              <a:rPr lang="en-GB" sz="2800" dirty="0"/>
              <a:t>of a Work-Group)</a:t>
            </a:r>
            <a:endParaRPr lang="en-GB" sz="2800" dirty="0"/>
          </a:p>
          <a:p>
            <a:pPr marL="457200" lvl="1" indent="0">
              <a:buNone/>
            </a:pPr>
            <a:endParaRPr lang="en-GB" sz="2000" dirty="0" smtClean="0">
              <a:latin typeface="Courier New Bold" panose="02070309020205020404"/>
            </a:endParaRPr>
          </a:p>
          <a:p>
            <a:pPr marL="457200" lvl="1" indent="0">
              <a:buNone/>
            </a:pPr>
            <a:r>
              <a:rPr lang="en-GB" sz="2000" dirty="0" smtClean="0">
                <a:latin typeface="Courier New Bold" panose="02070309020205020404"/>
              </a:rPr>
              <a:t>:</a:t>
            </a:r>
            <a:r>
              <a:rPr lang="en-GB" sz="2000" dirty="0">
                <a:latin typeface="Courier New Bold" panose="02070309020205020404"/>
              </a:rPr>
              <a:t>:</a:t>
            </a:r>
            <a:r>
              <a:rPr lang="en-GB" sz="2000" dirty="0" err="1">
                <a:solidFill>
                  <a:schemeClr val="accent2"/>
                </a:solidFill>
                <a:latin typeface="Courier New Bold" panose="02070309020205020404"/>
              </a:rPr>
              <a:t>size_t</a:t>
            </a:r>
            <a:r>
              <a:rPr lang="en-GB" sz="2000" dirty="0">
                <a:latin typeface="Courier New Bold" panose="02070309020205020404"/>
              </a:rPr>
              <a:t> local = </a:t>
            </a:r>
            <a:r>
              <a:rPr lang="en-GB" sz="2000" dirty="0" err="1">
                <a:latin typeface="Courier New Bold" panose="02070309020205020404"/>
              </a:rPr>
              <a:t>ko_vadd.getWorkGroupInfo</a:t>
            </a:r>
            <a:endParaRPr lang="en-GB" sz="2000" dirty="0">
              <a:latin typeface="Courier New Bold" panose="02070309020205020404"/>
            </a:endParaRPr>
          </a:p>
          <a:p>
            <a:pPr marL="457200" lvl="1" indent="0">
              <a:buNone/>
            </a:pPr>
            <a:r>
              <a:rPr lang="en-GB" sz="2000" dirty="0" smtClean="0">
                <a:latin typeface="Courier New Bold" panose="02070309020205020404"/>
              </a:rPr>
              <a:t> &lt;</a:t>
            </a:r>
            <a:r>
              <a:rPr lang="en-GB" sz="2000" dirty="0">
                <a:solidFill>
                  <a:schemeClr val="accent3"/>
                </a:solidFill>
                <a:latin typeface="Courier New Bold" panose="02070309020205020404"/>
              </a:rPr>
              <a:t>CL_KERNEL_WORK_GROUP_SIZE</a:t>
            </a:r>
            <a:r>
              <a:rPr lang="en-GB" sz="2000" dirty="0">
                <a:latin typeface="Courier New Bold" panose="02070309020205020404"/>
              </a:rPr>
              <a:t>&gt;</a:t>
            </a:r>
            <a:r>
              <a:rPr lang="en-GB" sz="2000" dirty="0" smtClean="0">
                <a:latin typeface="Courier New Bold" panose="02070309020205020404"/>
              </a:rPr>
              <a:t>(cl::</a:t>
            </a:r>
            <a:r>
              <a:rPr lang="en-GB" sz="2000" dirty="0" smtClean="0">
                <a:solidFill>
                  <a:schemeClr val="accent3"/>
                </a:solidFill>
                <a:latin typeface="Courier New Bold" panose="02070309020205020404"/>
              </a:rPr>
              <a:t>Device</a:t>
            </a:r>
            <a:r>
              <a:rPr lang="en-GB" sz="2000" dirty="0">
                <a:latin typeface="Courier New Bold" panose="02070309020205020404"/>
              </a:rPr>
              <a:t>::</a:t>
            </a:r>
            <a:r>
              <a:rPr lang="en-GB" sz="2000" dirty="0" err="1">
                <a:latin typeface="Courier New Bold" panose="02070309020205020404"/>
              </a:rPr>
              <a:t>getDefault</a:t>
            </a:r>
            <a:r>
              <a:rPr lang="en-GB" sz="2000" dirty="0">
                <a:latin typeface="Courier New Bold" panose="02070309020205020404"/>
              </a:rPr>
              <a:t>());</a:t>
            </a:r>
            <a:endParaRPr lang="en-GB" sz="2000" dirty="0">
              <a:latin typeface="Courier New Bold" panose="02070309020205020404"/>
            </a:endParaRPr>
          </a:p>
          <a:p>
            <a:endParaRPr lang="en-GB" sz="2800" dirty="0"/>
          </a:p>
          <a:p>
            <a:pPr lvl="1">
              <a:buNone/>
            </a:pPr>
            <a:endParaRPr lang="en-GB" dirty="0" smtClean="0">
              <a:latin typeface="Courier New Bold" panose="02070309020205020404"/>
            </a:endParaRPr>
          </a:p>
          <a:p>
            <a:endParaRPr lang="en-GB" dirty="0"/>
          </a:p>
        </p:txBody>
      </p:sp>
      <p:sp>
        <p:nvSpPr>
          <p:cNvPr id="10" name="TextBox 9"/>
          <p:cNvSpPr txBox="1"/>
          <p:nvPr/>
        </p:nvSpPr>
        <p:spPr>
          <a:xfrm>
            <a:off x="5508104" y="2351782"/>
            <a:ext cx="3498885" cy="1077218"/>
          </a:xfrm>
          <a:prstGeom prst="rect">
            <a:avLst/>
          </a:prstGeom>
          <a:noFill/>
        </p:spPr>
        <p:txBody>
          <a:bodyPr wrap="square" rtlCol="0">
            <a:spAutoFit/>
          </a:bodyPr>
          <a:lstStyle/>
          <a:p>
            <a:r>
              <a:rPr lang="en-GB" sz="1600" dirty="0" smtClean="0">
                <a:solidFill>
                  <a:schemeClr val="accent1"/>
                </a:solidFill>
              </a:rPr>
              <a:t>If </a:t>
            </a:r>
            <a:r>
              <a:rPr lang="en-GB" sz="1600" dirty="0">
                <a:solidFill>
                  <a:schemeClr val="accent1"/>
                </a:solidFill>
              </a:rPr>
              <a:t>we set the local dimension </a:t>
            </a:r>
            <a:r>
              <a:rPr lang="en-GB" sz="1600" dirty="0" smtClean="0">
                <a:solidFill>
                  <a:schemeClr val="accent1"/>
                </a:solidFill>
              </a:rPr>
              <a:t>ourselves or accept the OpenCL runtime’s, </a:t>
            </a:r>
            <a:r>
              <a:rPr lang="en-GB" sz="1600" dirty="0">
                <a:solidFill>
                  <a:schemeClr val="accent1"/>
                </a:solidFill>
              </a:rPr>
              <a:t>we </a:t>
            </a:r>
            <a:r>
              <a:rPr lang="en-GB" sz="1600" dirty="0" smtClean="0">
                <a:solidFill>
                  <a:schemeClr val="accent1"/>
                </a:solidFill>
              </a:rPr>
              <a:t>don’t </a:t>
            </a:r>
            <a:r>
              <a:rPr lang="en-GB" sz="1600" dirty="0">
                <a:solidFill>
                  <a:schemeClr val="accent1"/>
                </a:solidFill>
              </a:rPr>
              <a:t>need this step</a:t>
            </a:r>
            <a:endParaRPr lang="en-GB" sz="1600" dirty="0">
              <a:solidFill>
                <a:schemeClr val="accent1"/>
              </a:solidFill>
            </a:endParaRPr>
          </a:p>
          <a:p>
            <a:endParaRPr lang="en-GB" sz="1600" dirty="0">
              <a:solidFill>
                <a:schemeClr val="accent1"/>
              </a:solidFill>
            </a:endParaRPr>
          </a:p>
        </p:txBody>
      </p:sp>
      <p:sp>
        <p:nvSpPr>
          <p:cNvPr id="7" name="TextBox 6"/>
          <p:cNvSpPr txBox="1"/>
          <p:nvPr/>
        </p:nvSpPr>
        <p:spPr>
          <a:xfrm>
            <a:off x="1907704" y="6300608"/>
            <a:ext cx="6840760" cy="584776"/>
          </a:xfrm>
          <a:prstGeom prst="rect">
            <a:avLst/>
          </a:prstGeom>
          <a:noFill/>
        </p:spPr>
        <p:txBody>
          <a:bodyPr wrap="square" rtlCol="0">
            <a:spAutoFit/>
          </a:bodyPr>
          <a:lstStyle/>
          <a:p>
            <a:pPr algn="ctr"/>
            <a:r>
              <a:rPr lang="en-GB" sz="1600" dirty="0" smtClean="0">
                <a:solidFill>
                  <a:schemeClr val="accent1"/>
                </a:solidFill>
              </a:rPr>
              <a:t>We can use any work-group-info parameter from table 5.15 in the OpenCL 1.1 specification. The function will </a:t>
            </a:r>
            <a:r>
              <a:rPr lang="en-GB" sz="1600" dirty="0">
                <a:solidFill>
                  <a:schemeClr val="accent1"/>
                </a:solidFill>
              </a:rPr>
              <a:t>r</a:t>
            </a:r>
            <a:r>
              <a:rPr lang="en-GB" sz="1600" dirty="0" smtClean="0">
                <a:solidFill>
                  <a:schemeClr val="accent1"/>
                </a:solidFill>
              </a:rPr>
              <a:t>eturn the appropriate type.</a:t>
            </a:r>
            <a:endParaRPr lang="en-GB" sz="1600" dirty="0">
              <a:solidFill>
                <a:schemeClr val="accent1"/>
              </a:solidFill>
            </a:endParaRPr>
          </a:p>
        </p:txBody>
      </p:sp>
      <p:cxnSp>
        <p:nvCxnSpPr>
          <p:cNvPr id="8" name="Straight Arrow Connector 7"/>
          <p:cNvCxnSpPr/>
          <p:nvPr/>
        </p:nvCxnSpPr>
        <p:spPr>
          <a:xfrm flipH="1" flipV="1">
            <a:off x="1763688" y="6165304"/>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256"/>
            <a:ext cx="8928992" cy="1143000"/>
          </a:xfrm>
        </p:spPr>
        <p:txBody>
          <a:bodyPr>
            <a:normAutofit/>
          </a:bodyPr>
          <a:lstStyle/>
          <a:p>
            <a:r>
              <a:rPr lang="en-GB" sz="3600" dirty="0"/>
              <a:t>Associate with </a:t>
            </a:r>
            <a:r>
              <a:rPr lang="en-GB" sz="3600" dirty="0" err="1"/>
              <a:t>args</a:t>
            </a:r>
            <a:r>
              <a:rPr lang="en-GB" sz="3600" dirty="0"/>
              <a:t> and </a:t>
            </a:r>
            <a:r>
              <a:rPr lang="en-GB" sz="3600" dirty="0" err="1"/>
              <a:t>enqueue</a:t>
            </a:r>
            <a:r>
              <a:rPr lang="en-GB" sz="3600" dirty="0"/>
              <a:t> kernel</a:t>
            </a:r>
            <a:endParaRPr lang="en-GB" sz="3600" dirty="0"/>
          </a:p>
        </p:txBody>
      </p:sp>
      <p:sp>
        <p:nvSpPr>
          <p:cNvPr id="3" name="Content Placeholder 2"/>
          <p:cNvSpPr>
            <a:spLocks noGrp="1"/>
          </p:cNvSpPr>
          <p:nvPr>
            <p:ph idx="1"/>
          </p:nvPr>
        </p:nvSpPr>
        <p:spPr>
          <a:xfrm>
            <a:off x="457200" y="1168152"/>
            <a:ext cx="8686800" cy="5069160"/>
          </a:xfrm>
        </p:spPr>
        <p:txBody>
          <a:bodyPr>
            <a:normAutofit/>
          </a:bodyPr>
          <a:lstStyle/>
          <a:p>
            <a:endParaRPr lang="en-GB" sz="2800" dirty="0" smtClean="0"/>
          </a:p>
          <a:p>
            <a:r>
              <a:rPr lang="en-GB" sz="2800" dirty="0" err="1" smtClean="0"/>
              <a:t>Enqueue</a:t>
            </a:r>
            <a:r>
              <a:rPr lang="en-GB" sz="2800" dirty="0" smtClean="0"/>
              <a:t> the kernel for execution with buffer objects </a:t>
            </a:r>
            <a:r>
              <a:rPr lang="en-GB" sz="2800" dirty="0" err="1" smtClean="0">
                <a:latin typeface="Courier New Bold" panose="02070309020205020404"/>
              </a:rPr>
              <a:t>d_a</a:t>
            </a:r>
            <a:r>
              <a:rPr lang="en-GB" sz="2800" dirty="0" smtClean="0"/>
              <a:t>, </a:t>
            </a:r>
            <a:r>
              <a:rPr lang="en-GB" sz="2800" dirty="0" err="1" smtClean="0">
                <a:latin typeface="Courier New Bold" panose="02070309020205020404"/>
              </a:rPr>
              <a:t>d_b</a:t>
            </a:r>
            <a:r>
              <a:rPr lang="en-GB" sz="2800" dirty="0" smtClean="0"/>
              <a:t> and </a:t>
            </a:r>
            <a:r>
              <a:rPr lang="en-GB" sz="2800" dirty="0" err="1" smtClean="0">
                <a:latin typeface="Courier New Bold" panose="02070309020205020404"/>
              </a:rPr>
              <a:t>d_c</a:t>
            </a:r>
            <a:r>
              <a:rPr lang="en-GB" sz="2800" dirty="0" smtClean="0"/>
              <a:t> and their length, </a:t>
            </a:r>
            <a:r>
              <a:rPr lang="en-GB" sz="2800" dirty="0" smtClean="0">
                <a:latin typeface="Courier New Bold" panose="02070309020205020404"/>
              </a:rPr>
              <a:t>count</a:t>
            </a:r>
            <a:r>
              <a:rPr lang="en-GB" sz="2800" dirty="0" smtClean="0"/>
              <a:t>:</a:t>
            </a:r>
            <a:endParaRPr lang="en-GB" sz="2800" dirty="0" smtClean="0"/>
          </a:p>
          <a:p>
            <a:endParaRPr lang="en-GB" sz="2800" dirty="0" smtClean="0"/>
          </a:p>
          <a:p>
            <a:pPr marL="457200" lvl="1" indent="0">
              <a:buNone/>
            </a:pPr>
            <a:endParaRPr lang="en-GB" sz="2000" dirty="0" smtClean="0">
              <a:latin typeface="Courier New Bold" panose="02070309020205020404"/>
            </a:endParaRPr>
          </a:p>
          <a:p>
            <a:pPr marL="457200" lvl="1" indent="0">
              <a:buNone/>
            </a:pPr>
            <a:r>
              <a:rPr lang="en-GB" sz="2000" dirty="0" err="1" smtClean="0">
                <a:latin typeface="Courier New Bold" panose="02070309020205020404"/>
              </a:rPr>
              <a:t>v</a:t>
            </a:r>
            <a:r>
              <a:rPr lang="en-GB" sz="2000" dirty="0" err="1" smtClean="0">
                <a:latin typeface="Courier New Bold" panose="02070309020205020404"/>
              </a:rPr>
              <a:t>add</a:t>
            </a:r>
            <a:r>
              <a:rPr lang="en-GB" sz="2000" dirty="0" smtClean="0">
                <a:latin typeface="Courier New Bold" panose="02070309020205020404"/>
              </a:rPr>
              <a:t>(cl::</a:t>
            </a:r>
            <a:r>
              <a:rPr lang="en-GB" sz="2000" dirty="0" err="1" smtClean="0">
                <a:latin typeface="Courier New Bold" panose="02070309020205020404"/>
              </a:rPr>
              <a:t>EnqueueArgs</a:t>
            </a:r>
            <a:r>
              <a:rPr lang="en-GB" sz="2000" dirty="0" smtClean="0">
                <a:latin typeface="Courier New Bold" panose="02070309020205020404"/>
              </a:rPr>
              <a:t>(</a:t>
            </a:r>
            <a:endParaRPr lang="en-GB" sz="2000" dirty="0" smtClean="0">
              <a:latin typeface="Courier New Bold" panose="02070309020205020404"/>
            </a:endParaRPr>
          </a:p>
          <a:p>
            <a:pPr marL="457200" lvl="1" indent="0">
              <a:buNone/>
            </a:pPr>
            <a:r>
              <a:rPr lang="en-GB" sz="2000" dirty="0">
                <a:latin typeface="Courier New Bold" panose="02070309020205020404"/>
              </a:rPr>
              <a:t> </a:t>
            </a:r>
            <a:r>
              <a:rPr lang="en-GB" sz="2000" dirty="0" smtClean="0">
                <a:latin typeface="Courier New Bold" panose="02070309020205020404"/>
              </a:rPr>
              <a:t>   </a:t>
            </a:r>
            <a:r>
              <a:rPr lang="en-GB" sz="2000" dirty="0" smtClean="0">
                <a:latin typeface="Courier New Bold" panose="02070309020205020404"/>
              </a:rPr>
              <a:t>queue, cl::</a:t>
            </a:r>
            <a:r>
              <a:rPr lang="en-GB" sz="2000" dirty="0" err="1" smtClean="0">
                <a:latin typeface="Courier New Bold" panose="02070309020205020404"/>
              </a:rPr>
              <a:t>NDRange</a:t>
            </a:r>
            <a:r>
              <a:rPr lang="en-GB" sz="2000" dirty="0" smtClean="0">
                <a:latin typeface="Courier New Bold" panose="02070309020205020404"/>
              </a:rPr>
              <a:t>(count)</a:t>
            </a:r>
            <a:r>
              <a:rPr lang="en-GB" sz="2000" dirty="0" smtClean="0">
                <a:latin typeface="Courier New Bold" panose="02070309020205020404"/>
              </a:rPr>
              <a:t>, cl::</a:t>
            </a:r>
            <a:r>
              <a:rPr lang="en-GB" sz="2000" dirty="0" err="1" smtClean="0">
                <a:latin typeface="Courier New Bold" panose="02070309020205020404"/>
              </a:rPr>
              <a:t>NDRange</a:t>
            </a:r>
            <a:r>
              <a:rPr lang="en-GB" sz="2000" dirty="0" smtClean="0">
                <a:latin typeface="Courier New Bold" panose="02070309020205020404"/>
              </a:rPr>
              <a:t>(local)),</a:t>
            </a:r>
            <a:br>
              <a:rPr lang="en-GB" sz="2000" dirty="0" smtClean="0">
                <a:latin typeface="Courier New Bold" panose="02070309020205020404"/>
              </a:rPr>
            </a:br>
            <a:r>
              <a:rPr lang="en-GB" sz="2000" dirty="0" smtClean="0">
                <a:latin typeface="Courier New Bold" panose="02070309020205020404"/>
              </a:rPr>
              <a:t>  </a:t>
            </a:r>
            <a:r>
              <a:rPr lang="en-GB" sz="2000" dirty="0" smtClean="0">
                <a:latin typeface="Courier New Bold" panose="02070309020205020404"/>
              </a:rPr>
              <a:t>  </a:t>
            </a:r>
            <a:r>
              <a:rPr lang="en-GB" sz="2000" dirty="0" err="1" smtClean="0">
                <a:latin typeface="Courier New Bold" panose="02070309020205020404"/>
              </a:rPr>
              <a:t>d_a</a:t>
            </a:r>
            <a:r>
              <a:rPr lang="en-GB" sz="2000" dirty="0" smtClean="0">
                <a:latin typeface="Courier New Bold" panose="02070309020205020404"/>
              </a:rPr>
              <a:t>, </a:t>
            </a:r>
            <a:r>
              <a:rPr lang="en-GB" sz="2000" dirty="0" err="1" smtClean="0">
                <a:latin typeface="Courier New Bold" panose="02070309020205020404"/>
              </a:rPr>
              <a:t>d_b</a:t>
            </a:r>
            <a:r>
              <a:rPr lang="en-GB" sz="2000" dirty="0" smtClean="0">
                <a:latin typeface="Courier New Bold" panose="02070309020205020404"/>
              </a:rPr>
              <a:t>, </a:t>
            </a:r>
            <a:r>
              <a:rPr lang="en-GB" sz="2000" dirty="0" err="1" smtClean="0">
                <a:latin typeface="Courier New Bold" panose="02070309020205020404"/>
              </a:rPr>
              <a:t>d_c</a:t>
            </a:r>
            <a:r>
              <a:rPr lang="en-GB" sz="2000" dirty="0" smtClean="0">
                <a:latin typeface="Courier New Bold" panose="02070309020205020404"/>
              </a:rPr>
              <a:t>, count);</a:t>
            </a:r>
            <a:endParaRPr lang="en-GB" sz="2000" dirty="0">
              <a:latin typeface="Courier New Bold" panose="02070309020205020404"/>
            </a:endParaRPr>
          </a:p>
        </p:txBody>
      </p:sp>
      <p:sp>
        <p:nvSpPr>
          <p:cNvPr id="10" name="TextBox 9"/>
          <p:cNvSpPr txBox="1"/>
          <p:nvPr/>
        </p:nvSpPr>
        <p:spPr>
          <a:xfrm>
            <a:off x="3482298" y="2852936"/>
            <a:ext cx="5661702" cy="830997"/>
          </a:xfrm>
          <a:prstGeom prst="rect">
            <a:avLst/>
          </a:prstGeom>
          <a:noFill/>
        </p:spPr>
        <p:txBody>
          <a:bodyPr wrap="square" rtlCol="0">
            <a:spAutoFit/>
          </a:bodyPr>
          <a:lstStyle/>
          <a:p>
            <a:pPr algn="ctr"/>
            <a:r>
              <a:rPr lang="en-GB" sz="1600" dirty="0" smtClean="0">
                <a:solidFill>
                  <a:schemeClr val="accent1"/>
                </a:solidFill>
              </a:rPr>
              <a:t>We can include any arguments from the </a:t>
            </a:r>
            <a:r>
              <a:rPr lang="en-GB" sz="1600" dirty="0" err="1" smtClean="0">
                <a:solidFill>
                  <a:schemeClr val="accent1"/>
                </a:solidFill>
              </a:rPr>
              <a:t>clEnqueueNDRangeKernel</a:t>
            </a:r>
            <a:r>
              <a:rPr lang="en-GB" sz="1600" dirty="0" smtClean="0">
                <a:solidFill>
                  <a:schemeClr val="accent1"/>
                </a:solidFill>
              </a:rPr>
              <a:t> function including Event wait lists (to be discussed later) and the command queue (optional)</a:t>
            </a:r>
            <a:endParaRPr lang="en-GB" sz="1600" dirty="0">
              <a:solidFill>
                <a:schemeClr val="accent1"/>
              </a:solidFill>
            </a:endParaRPr>
          </a:p>
        </p:txBody>
      </p:sp>
      <p:cxnSp>
        <p:nvCxnSpPr>
          <p:cNvPr id="11" name="Straight Arrow Connector 10"/>
          <p:cNvCxnSpPr/>
          <p:nvPr/>
        </p:nvCxnSpPr>
        <p:spPr>
          <a:xfrm flipH="1">
            <a:off x="2411760" y="3356992"/>
            <a:ext cx="1080120" cy="576064"/>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Working with Kernels (Python)</a:t>
            </a:r>
            <a:endParaRPr lang="en-GB" dirty="0"/>
          </a:p>
        </p:txBody>
      </p:sp>
      <p:sp>
        <p:nvSpPr>
          <p:cNvPr id="3" name="Content Placeholder 2"/>
          <p:cNvSpPr>
            <a:spLocks noGrp="1"/>
          </p:cNvSpPr>
          <p:nvPr>
            <p:ph idx="1"/>
          </p:nvPr>
        </p:nvSpPr>
        <p:spPr>
          <a:xfrm>
            <a:off x="251520" y="1600200"/>
            <a:ext cx="8712968" cy="4925144"/>
          </a:xfrm>
        </p:spPr>
        <p:txBody>
          <a:bodyPr>
            <a:normAutofit fontScale="92500" lnSpcReduction="10000"/>
          </a:bodyPr>
          <a:lstStyle/>
          <a:p>
            <a:r>
              <a:rPr lang="en-GB" dirty="0" smtClean="0"/>
              <a:t>Kernel source string can be defined with three quote marks – no need to escape new lines:</a:t>
            </a:r>
            <a:endParaRPr lang="en-GB" dirty="0" smtClean="0"/>
          </a:p>
          <a:p>
            <a:pPr marL="457200" lvl="1" indent="0">
              <a:buNone/>
            </a:pPr>
            <a:r>
              <a:rPr lang="en-GB" dirty="0">
                <a:latin typeface="Courier New Bold" panose="02070309020205020404"/>
              </a:rPr>
              <a:t>s</a:t>
            </a:r>
            <a:r>
              <a:rPr lang="en-GB" dirty="0" smtClean="0">
                <a:latin typeface="Courier New Bold" panose="02070309020205020404"/>
              </a:rPr>
              <a:t>ource = ‘‘‘</a:t>
            </a:r>
            <a:endParaRPr lang="en-GB" dirty="0" smtClean="0">
              <a:latin typeface="Courier New Bold" panose="02070309020205020404"/>
            </a:endParaRPr>
          </a:p>
          <a:p>
            <a:pPr marL="457200" lvl="1" indent="0">
              <a:buNone/>
            </a:pPr>
            <a:r>
              <a:rPr lang="en-GB" dirty="0">
                <a:latin typeface="Courier New Bold" panose="02070309020205020404"/>
              </a:rPr>
              <a:t>	</a:t>
            </a:r>
            <a:r>
              <a:rPr lang="en-GB" dirty="0" smtClean="0">
                <a:latin typeface="Courier New Bold" panose="02070309020205020404"/>
              </a:rPr>
              <a:t>__kernel void </a:t>
            </a:r>
            <a:r>
              <a:rPr lang="en-GB" dirty="0" err="1" smtClean="0">
                <a:latin typeface="Courier New Bold" panose="02070309020205020404"/>
              </a:rPr>
              <a:t>func</a:t>
            </a:r>
            <a:r>
              <a:rPr lang="en-GB" dirty="0" smtClean="0">
                <a:latin typeface="Courier New Bold" panose="02070309020205020404"/>
              </a:rPr>
              <a:t>() {}</a:t>
            </a:r>
            <a:endParaRPr lang="en-GB" dirty="0" smtClean="0">
              <a:latin typeface="Courier New Bold" panose="02070309020205020404"/>
            </a:endParaRPr>
          </a:p>
          <a:p>
            <a:pPr marL="457200" lvl="1" indent="0">
              <a:buNone/>
            </a:pPr>
            <a:r>
              <a:rPr lang="en-GB" dirty="0" smtClean="0">
                <a:latin typeface="Courier New Bold" panose="02070309020205020404"/>
              </a:rPr>
              <a:t>’’’</a:t>
            </a:r>
            <a:endParaRPr lang="en-GB" dirty="0" smtClean="0">
              <a:latin typeface="Courier New Bold" panose="02070309020205020404"/>
            </a:endParaRPr>
          </a:p>
          <a:p>
            <a:r>
              <a:rPr lang="en-GB" dirty="0" smtClean="0"/>
              <a:t>Or in a file and loaded at runtime:</a:t>
            </a:r>
            <a:endParaRPr lang="en-GB" dirty="0" smtClean="0"/>
          </a:p>
          <a:p>
            <a:pPr marL="457200" lvl="1" indent="0">
              <a:buNone/>
            </a:pPr>
            <a:r>
              <a:rPr lang="en-GB" dirty="0">
                <a:latin typeface="Courier New Bold" panose="02070309020205020404"/>
              </a:rPr>
              <a:t>s</a:t>
            </a:r>
            <a:r>
              <a:rPr lang="en-GB" dirty="0" smtClean="0">
                <a:latin typeface="Courier New Bold" panose="02070309020205020404"/>
              </a:rPr>
              <a:t>ource = open(‘file.cl’).read()</a:t>
            </a:r>
            <a:endParaRPr lang="en-GB" dirty="0" smtClean="0">
              <a:latin typeface="Courier New Bold" panose="02070309020205020404"/>
            </a:endParaRPr>
          </a:p>
          <a:p>
            <a:r>
              <a:rPr lang="en-GB" dirty="0" smtClean="0"/>
              <a:t>The program object is created and built:</a:t>
            </a:r>
            <a:endParaRPr lang="en-GB" dirty="0" smtClean="0"/>
          </a:p>
          <a:p>
            <a:pPr marL="457200" lvl="1" indent="0">
              <a:buNone/>
            </a:pPr>
            <a:r>
              <a:rPr lang="en-GB" dirty="0" err="1">
                <a:latin typeface="Courier New Bold" panose="02070309020205020404"/>
              </a:rPr>
              <a:t>p</a:t>
            </a:r>
            <a:r>
              <a:rPr lang="en-GB" dirty="0" err="1" smtClean="0">
                <a:latin typeface="Courier New Bold" panose="02070309020205020404"/>
              </a:rPr>
              <a:t>rg</a:t>
            </a:r>
            <a:r>
              <a:rPr lang="en-GB" dirty="0" smtClean="0">
                <a:latin typeface="Courier New Bold" panose="02070309020205020404"/>
              </a:rPr>
              <a:t> = </a:t>
            </a:r>
            <a:endParaRPr lang="en-GB" dirty="0" smtClean="0">
              <a:latin typeface="Courier New Bold" panose="02070309020205020404"/>
            </a:endParaRPr>
          </a:p>
          <a:p>
            <a:pPr marL="457200" lvl="1" indent="0">
              <a:buNone/>
            </a:pPr>
            <a:r>
              <a:rPr lang="en-GB" dirty="0" err="1" smtClean="0">
                <a:latin typeface="Courier New Bold" panose="02070309020205020404"/>
              </a:rPr>
              <a:t>pyopencl.Program</a:t>
            </a:r>
            <a:r>
              <a:rPr lang="en-GB" dirty="0" smtClean="0">
                <a:latin typeface="Courier New Bold" panose="02070309020205020404"/>
              </a:rPr>
              <a:t>(</a:t>
            </a:r>
            <a:r>
              <a:rPr lang="en-GB" dirty="0" err="1" smtClean="0">
                <a:latin typeface="Courier New Bold" panose="02070309020205020404"/>
              </a:rPr>
              <a:t>context,source</a:t>
            </a:r>
            <a:r>
              <a:rPr lang="en-GB" dirty="0" smtClean="0">
                <a:latin typeface="Courier New Bold" panose="02070309020205020404"/>
              </a:rPr>
              <a:t>).build()</a:t>
            </a:r>
            <a:endParaRPr lang="en-GB" dirty="0" smtClean="0">
              <a:latin typeface="Courier New Bold" panose="02070309020205020404"/>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Working with Kernels (Python)</a:t>
            </a:r>
            <a:endParaRPr lang="en-GB" dirty="0"/>
          </a:p>
        </p:txBody>
      </p:sp>
      <p:sp>
        <p:nvSpPr>
          <p:cNvPr id="3" name="Content Placeholder 2"/>
          <p:cNvSpPr>
            <a:spLocks noGrp="1"/>
          </p:cNvSpPr>
          <p:nvPr>
            <p:ph idx="1"/>
          </p:nvPr>
        </p:nvSpPr>
        <p:spPr>
          <a:xfrm>
            <a:off x="457200" y="1600200"/>
            <a:ext cx="8229600" cy="5069160"/>
          </a:xfrm>
        </p:spPr>
        <p:txBody>
          <a:bodyPr>
            <a:normAutofit fontScale="92500" lnSpcReduction="20000"/>
          </a:bodyPr>
          <a:lstStyle/>
          <a:p>
            <a:r>
              <a:rPr lang="en-GB" dirty="0" smtClean="0"/>
              <a:t>Kernels can be called as a method of the built program object; as in </a:t>
            </a:r>
            <a:endParaRPr lang="en-GB" dirty="0"/>
          </a:p>
          <a:p>
            <a:pPr marL="0" indent="0">
              <a:buNone/>
            </a:pPr>
            <a:endParaRPr lang="en-GB" sz="1500" dirty="0" smtClean="0"/>
          </a:p>
          <a:p>
            <a:pPr marL="0" indent="0" algn="ctr">
              <a:buNone/>
            </a:pPr>
            <a:r>
              <a:rPr lang="en-GB" b="1" dirty="0" err="1" smtClean="0">
                <a:solidFill>
                  <a:schemeClr val="accent4"/>
                </a:solidFill>
                <a:latin typeface="Courier New Bold" panose="02070309020205020404"/>
                <a:cs typeface="Courier New Bold" panose="02070309020205020404"/>
              </a:rPr>
              <a:t>program.kernel</a:t>
            </a:r>
            <a:r>
              <a:rPr lang="en-GB" b="1" dirty="0" smtClean="0">
                <a:solidFill>
                  <a:schemeClr val="accent4"/>
                </a:solidFill>
                <a:latin typeface="Courier New Bold" panose="02070309020205020404"/>
                <a:cs typeface="Courier New Bold" panose="02070309020205020404"/>
              </a:rPr>
              <a:t>(q, t, l, a)</a:t>
            </a:r>
            <a:endParaRPr lang="en-GB" b="1" dirty="0" smtClean="0">
              <a:solidFill>
                <a:schemeClr val="accent4"/>
              </a:solidFill>
              <a:latin typeface="Courier New Bold" panose="02070309020205020404"/>
              <a:cs typeface="Courier New Bold" panose="02070309020205020404"/>
            </a:endParaRPr>
          </a:p>
          <a:p>
            <a:endParaRPr lang="en-GB" dirty="0" smtClean="0"/>
          </a:p>
          <a:p>
            <a:r>
              <a:rPr lang="en-GB" dirty="0" smtClean="0"/>
              <a:t>The basic arguments to this call are:</a:t>
            </a:r>
            <a:endParaRPr lang="en-GB" dirty="0" smtClean="0"/>
          </a:p>
          <a:p>
            <a:pPr marL="803275" lvl="1" indent="-346075">
              <a:buFont typeface="+mj-lt"/>
              <a:buAutoNum type="arabicPeriod"/>
            </a:pPr>
            <a:r>
              <a:rPr lang="en-GB" dirty="0" smtClean="0"/>
              <a:t> </a:t>
            </a:r>
            <a:r>
              <a:rPr lang="en-GB" b="1" dirty="0" smtClean="0">
                <a:solidFill>
                  <a:srgbClr val="8064A2"/>
                </a:solidFill>
                <a:latin typeface="Courier New Bold" panose="02070309020205020404"/>
                <a:cs typeface="Courier New Bold" panose="02070309020205020404"/>
              </a:rPr>
              <a:t>q</a:t>
            </a:r>
            <a:r>
              <a:rPr lang="en-GB" dirty="0" smtClean="0"/>
              <a:t> is the Command Queue</a:t>
            </a:r>
            <a:endParaRPr lang="en-GB" dirty="0" smtClean="0"/>
          </a:p>
          <a:p>
            <a:pPr marL="803275" lvl="1" indent="-346075">
              <a:buFont typeface="+mj-lt"/>
              <a:buAutoNum type="arabicPeriod"/>
            </a:pPr>
            <a:r>
              <a:rPr lang="en-GB" dirty="0" smtClean="0"/>
              <a:t> </a:t>
            </a:r>
            <a:r>
              <a:rPr lang="en-GB" b="1" dirty="0" smtClean="0">
                <a:solidFill>
                  <a:srgbClr val="8064A2"/>
                </a:solidFill>
                <a:latin typeface="Courier New Bold" panose="02070309020205020404"/>
                <a:cs typeface="Courier New Bold" panose="02070309020205020404"/>
              </a:rPr>
              <a:t>t</a:t>
            </a:r>
            <a:r>
              <a:rPr lang="en-GB" dirty="0" smtClean="0"/>
              <a:t> is the Global size as a tuple:</a:t>
            </a:r>
            <a:br>
              <a:rPr lang="en-GB" dirty="0" smtClean="0"/>
            </a:br>
            <a:r>
              <a:rPr lang="en-GB" dirty="0" smtClean="0"/>
              <a:t> (x, ), (</a:t>
            </a:r>
            <a:r>
              <a:rPr lang="en-GB" dirty="0" err="1" smtClean="0"/>
              <a:t>x,y</a:t>
            </a:r>
            <a:r>
              <a:rPr lang="en-GB" dirty="0" smtClean="0"/>
              <a:t>), or (</a:t>
            </a:r>
            <a:r>
              <a:rPr lang="en-GB" dirty="0" err="1" smtClean="0"/>
              <a:t>x,y,z</a:t>
            </a:r>
            <a:r>
              <a:rPr lang="en-GB" dirty="0" smtClean="0"/>
              <a:t>)</a:t>
            </a:r>
            <a:endParaRPr lang="en-GB" dirty="0" smtClean="0"/>
          </a:p>
          <a:p>
            <a:pPr marL="803275" lvl="1" indent="-346075">
              <a:buFont typeface="+mj-lt"/>
              <a:buAutoNum type="arabicPeriod"/>
            </a:pPr>
            <a:r>
              <a:rPr lang="en-GB" dirty="0" smtClean="0"/>
              <a:t> </a:t>
            </a:r>
            <a:r>
              <a:rPr lang="en-GB" b="1" dirty="0" smtClean="0">
                <a:solidFill>
                  <a:srgbClr val="8064A2"/>
                </a:solidFill>
                <a:latin typeface="Courier New Bold" panose="02070309020205020404"/>
                <a:cs typeface="Courier New Bold" panose="02070309020205020404"/>
              </a:rPr>
              <a:t>l</a:t>
            </a:r>
            <a:r>
              <a:rPr lang="en-GB" dirty="0" smtClean="0"/>
              <a:t> is the Local size as a tuple or None</a:t>
            </a:r>
            <a:endParaRPr lang="en-GB" dirty="0" smtClean="0"/>
          </a:p>
          <a:p>
            <a:pPr marL="803275" lvl="1" indent="-346075">
              <a:buFont typeface="+mj-lt"/>
              <a:buAutoNum type="arabicPeriod"/>
            </a:pPr>
            <a:r>
              <a:rPr lang="en-GB" dirty="0" smtClean="0"/>
              <a:t> </a:t>
            </a:r>
            <a:r>
              <a:rPr lang="en-GB" b="1" dirty="0" smtClean="0">
                <a:solidFill>
                  <a:srgbClr val="8064A2"/>
                </a:solidFill>
                <a:latin typeface="Courier New Bold" panose="02070309020205020404"/>
                <a:cs typeface="Courier New Bold" panose="02070309020205020404"/>
              </a:rPr>
              <a:t>a</a:t>
            </a:r>
            <a:r>
              <a:rPr lang="en-GB" dirty="0" smtClean="0"/>
              <a:t> is the list of arguments to pass to the kernel</a:t>
            </a:r>
            <a:endParaRPr lang="en-GB" dirty="0" smtClean="0"/>
          </a:p>
          <a:p>
            <a:pPr marL="1259205" lvl="2" indent="-401955"/>
            <a:r>
              <a:rPr lang="en-GB" dirty="0" smtClean="0"/>
              <a:t>Scalars must be type cast to </a:t>
            </a:r>
            <a:r>
              <a:rPr lang="en-GB" dirty="0" err="1" smtClean="0"/>
              <a:t>numpy</a:t>
            </a:r>
            <a:r>
              <a:rPr lang="en-GB" dirty="0" smtClean="0"/>
              <a:t> types; i.e. numpy.uint32(</a:t>
            </a:r>
            <a:r>
              <a:rPr lang="en-GB" dirty="0" err="1" smtClean="0"/>
              <a:t>var</a:t>
            </a:r>
            <a:r>
              <a:rPr lang="en-GB" dirty="0" smtClean="0"/>
              <a:t>), numpy.float32(</a:t>
            </a:r>
            <a:r>
              <a:rPr lang="en-GB" dirty="0" err="1" smtClean="0"/>
              <a:t>var</a:t>
            </a:r>
            <a:r>
              <a:rPr lang="en-GB" dirty="0" smtClean="0"/>
              <a:t>)</a:t>
            </a:r>
            <a:endParaRPr lang="en-GB"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Working with Kernels (Python)</a:t>
            </a:r>
            <a:endParaRPr lang="en-GB" dirty="0"/>
          </a:p>
        </p:txBody>
      </p:sp>
      <p:sp>
        <p:nvSpPr>
          <p:cNvPr id="3" name="Content Placeholder 2"/>
          <p:cNvSpPr>
            <a:spLocks noGrp="1"/>
          </p:cNvSpPr>
          <p:nvPr>
            <p:ph idx="1"/>
          </p:nvPr>
        </p:nvSpPr>
        <p:spPr>
          <a:xfrm>
            <a:off x="107504" y="1600200"/>
            <a:ext cx="8928992" cy="5141168"/>
          </a:xfrm>
        </p:spPr>
        <p:txBody>
          <a:bodyPr>
            <a:normAutofit fontScale="77500" lnSpcReduction="20000"/>
          </a:bodyPr>
          <a:lstStyle/>
          <a:p>
            <a:r>
              <a:rPr lang="en-GB" dirty="0" smtClean="0"/>
              <a:t>Calling the kernel from within the program object calls </a:t>
            </a:r>
            <a:r>
              <a:rPr lang="en-GB" dirty="0" err="1" smtClean="0">
                <a:solidFill>
                  <a:schemeClr val="accent4"/>
                </a:solidFill>
              </a:rPr>
              <a:t>clCreateKernel</a:t>
            </a:r>
            <a:r>
              <a:rPr lang="en-GB" dirty="0" smtClean="0">
                <a:solidFill>
                  <a:schemeClr val="accent4"/>
                </a:solidFill>
              </a:rPr>
              <a:t>()</a:t>
            </a:r>
            <a:r>
              <a:rPr lang="en-GB" dirty="0" smtClean="0"/>
              <a:t> from the C API</a:t>
            </a:r>
            <a:endParaRPr lang="en-GB" dirty="0" smtClean="0"/>
          </a:p>
          <a:p>
            <a:pPr lvl="1"/>
            <a:r>
              <a:rPr lang="en-GB" dirty="0" smtClean="0"/>
              <a:t>I.e. calling </a:t>
            </a:r>
            <a:r>
              <a:rPr lang="en-GB" dirty="0" err="1" smtClean="0">
                <a:solidFill>
                  <a:srgbClr val="8064A2"/>
                </a:solidFill>
              </a:rPr>
              <a:t>program.kernel</a:t>
            </a:r>
            <a:r>
              <a:rPr lang="en-GB" dirty="0" smtClean="0">
                <a:solidFill>
                  <a:srgbClr val="8064A2"/>
                </a:solidFill>
              </a:rPr>
              <a:t>()</a:t>
            </a:r>
            <a:r>
              <a:rPr lang="en-GB" dirty="0" smtClean="0"/>
              <a:t> creates the kernel object every time, which is unnecessary</a:t>
            </a:r>
            <a:endParaRPr lang="en-GB" dirty="0" smtClean="0"/>
          </a:p>
          <a:p>
            <a:pPr lvl="1"/>
            <a:endParaRPr lang="en-GB" dirty="0" smtClean="0"/>
          </a:p>
          <a:p>
            <a:r>
              <a:rPr lang="en-GB" dirty="0" smtClean="0"/>
              <a:t>Can pull out the kernel to stop this:</a:t>
            </a:r>
            <a:endParaRPr lang="en-GB" dirty="0" smtClean="0"/>
          </a:p>
          <a:p>
            <a:pPr marL="457200" lvl="1" indent="0">
              <a:buNone/>
            </a:pPr>
            <a:r>
              <a:rPr lang="en-GB" b="1" dirty="0">
                <a:solidFill>
                  <a:srgbClr val="8064A2"/>
                </a:solidFill>
                <a:latin typeface="Courier New Bold" panose="02070309020205020404" charset="0"/>
                <a:cs typeface="Courier New Bold" panose="02070309020205020404" charset="0"/>
              </a:rPr>
              <a:t>k</a:t>
            </a:r>
            <a:r>
              <a:rPr lang="en-GB" b="1" dirty="0" smtClean="0">
                <a:solidFill>
                  <a:srgbClr val="8064A2"/>
                </a:solidFill>
                <a:latin typeface="Courier New Bold" panose="02070309020205020404" charset="0"/>
                <a:cs typeface="Courier New Bold" panose="02070309020205020404" charset="0"/>
              </a:rPr>
              <a:t>ernel = </a:t>
            </a:r>
            <a:r>
              <a:rPr lang="en-GB" b="1" dirty="0" err="1" smtClean="0">
                <a:solidFill>
                  <a:srgbClr val="8064A2"/>
                </a:solidFill>
                <a:latin typeface="Courier New Bold" panose="02070309020205020404" charset="0"/>
                <a:cs typeface="Courier New Bold" panose="02070309020205020404" charset="0"/>
              </a:rPr>
              <a:t>program.kernel</a:t>
            </a:r>
            <a:endParaRPr lang="en-GB" b="1" dirty="0" smtClean="0">
              <a:solidFill>
                <a:srgbClr val="8064A2"/>
              </a:solidFill>
              <a:latin typeface="Courier New Bold" panose="02070309020205020404" charset="0"/>
              <a:cs typeface="Courier New Bold" panose="02070309020205020404" charset="0"/>
            </a:endParaRPr>
          </a:p>
          <a:p>
            <a:pPr marL="457200" lvl="1" indent="0">
              <a:buNone/>
            </a:pPr>
            <a:endParaRPr lang="en-GB" b="1" dirty="0" smtClean="0">
              <a:solidFill>
                <a:srgbClr val="8064A2"/>
              </a:solidFill>
              <a:latin typeface="Courier New Bold" panose="02070309020205020404" charset="0"/>
              <a:cs typeface="Courier New Bold" panose="02070309020205020404" charset="0"/>
            </a:endParaRPr>
          </a:p>
          <a:p>
            <a:r>
              <a:rPr lang="en-GB" dirty="0" smtClean="0"/>
              <a:t>Specify the scalar arguments on the kernel object to save casting in the kernel execution call:</a:t>
            </a:r>
            <a:endParaRPr lang="en-GB" dirty="0" smtClean="0"/>
          </a:p>
          <a:p>
            <a:pPr marL="457200" lvl="1" indent="0">
              <a:buNone/>
            </a:pPr>
            <a:r>
              <a:rPr lang="en-GB" sz="2600" b="1" dirty="0" err="1">
                <a:solidFill>
                  <a:srgbClr val="8064A2"/>
                </a:solidFill>
                <a:latin typeface="Courier New Bold" panose="02070309020205020404" charset="0"/>
                <a:cs typeface="Courier New Bold" panose="02070309020205020404" charset="0"/>
              </a:rPr>
              <a:t>k</a:t>
            </a:r>
            <a:r>
              <a:rPr lang="en-GB" sz="2600" b="1" dirty="0" err="1" smtClean="0">
                <a:solidFill>
                  <a:srgbClr val="8064A2"/>
                </a:solidFill>
                <a:latin typeface="Courier New Bold" panose="02070309020205020404" charset="0"/>
                <a:cs typeface="Courier New Bold" panose="02070309020205020404" charset="0"/>
              </a:rPr>
              <a:t>ernel.set_scalar_arg_dtypes</a:t>
            </a:r>
            <a:r>
              <a:rPr lang="en-GB" sz="2600" b="1" dirty="0" smtClean="0">
                <a:solidFill>
                  <a:srgbClr val="8064A2"/>
                </a:solidFill>
                <a:latin typeface="Courier New Bold" panose="02070309020205020404" charset="0"/>
                <a:cs typeface="Courier New Bold" panose="02070309020205020404" charset="0"/>
              </a:rPr>
              <a:t>([list, of, </a:t>
            </a:r>
            <a:r>
              <a:rPr lang="en-GB" sz="2600" b="1" dirty="0" err="1" smtClean="0">
                <a:solidFill>
                  <a:srgbClr val="8064A2"/>
                </a:solidFill>
                <a:latin typeface="Courier New Bold" panose="02070309020205020404" charset="0"/>
                <a:cs typeface="Courier New Bold" panose="02070309020205020404" charset="0"/>
              </a:rPr>
              <a:t>arg</a:t>
            </a:r>
            <a:r>
              <a:rPr lang="en-GB" sz="2600" b="1" dirty="0" smtClean="0">
                <a:solidFill>
                  <a:srgbClr val="8064A2"/>
                </a:solidFill>
                <a:latin typeface="Courier New Bold" panose="02070309020205020404" charset="0"/>
                <a:cs typeface="Courier New Bold" panose="02070309020205020404" charset="0"/>
              </a:rPr>
              <a:t>, types])</a:t>
            </a:r>
            <a:endParaRPr lang="en-GB" sz="2600" b="1" dirty="0" smtClean="0">
              <a:solidFill>
                <a:srgbClr val="8064A2"/>
              </a:solidFill>
              <a:latin typeface="Courier New Bold" panose="02070309020205020404" charset="0"/>
              <a:cs typeface="Courier New Bold" panose="02070309020205020404" charset="0"/>
            </a:endParaRPr>
          </a:p>
          <a:p>
            <a:pPr marL="457200" lvl="1" indent="0">
              <a:buNone/>
            </a:pPr>
            <a:endParaRPr lang="en-GB" sz="2400" b="1" dirty="0" smtClean="0">
              <a:solidFill>
                <a:srgbClr val="8064A2"/>
              </a:solidFill>
              <a:latin typeface="Courier New Bold" panose="02070309020205020404" charset="0"/>
              <a:cs typeface="Courier New Bold" panose="02070309020205020404" charset="0"/>
            </a:endParaRPr>
          </a:p>
          <a:p>
            <a:pPr lvl="1"/>
            <a:r>
              <a:rPr lang="en-GB" dirty="0" smtClean="0"/>
              <a:t>Buffer and local memory arguments should be set as None</a:t>
            </a:r>
            <a:endParaRPr lang="en-GB" dirty="0" smtClean="0"/>
          </a:p>
          <a:p>
            <a:pPr lvl="1"/>
            <a:r>
              <a:rPr lang="en-GB" dirty="0" smtClean="0"/>
              <a:t>Scalar arguments could be numpy.float32, numpy.uint32, etc</a:t>
            </a:r>
            <a:r>
              <a:rPr lang="en-GB" dirty="0"/>
              <a:t>.</a:t>
            </a:r>
            <a:endParaRPr lang="en-GB"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5: The D = A + B + C problem</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a:t>To verify that you understand how to control the </a:t>
            </a:r>
            <a:r>
              <a:rPr lang="en-US" dirty="0">
                <a:solidFill>
                  <a:schemeClr val="accent4"/>
                </a:solidFill>
              </a:rPr>
              <a:t>argument definitions </a:t>
            </a:r>
            <a:r>
              <a:rPr lang="en-US" dirty="0"/>
              <a:t>for a </a:t>
            </a:r>
            <a:r>
              <a:rPr lang="en-US" u="sng" dirty="0" smtClean="0"/>
              <a:t>kernel</a:t>
            </a:r>
            <a:endParaRPr lang="en-US" dirty="0"/>
          </a:p>
          <a:p>
            <a:pPr lvl="1"/>
            <a:r>
              <a:rPr lang="en-US" dirty="0"/>
              <a:t>To verify that you understand the host/kernel </a:t>
            </a:r>
            <a:r>
              <a:rPr lang="en-US" dirty="0" smtClean="0"/>
              <a:t>interface</a:t>
            </a:r>
            <a:endParaRPr lang="en-US" dirty="0"/>
          </a:p>
          <a:p>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r>
              <a:rPr lang="en-GB" dirty="0"/>
              <a:t>Start with </a:t>
            </a:r>
            <a:r>
              <a:rPr lang="en-GB" dirty="0" smtClean="0"/>
              <a:t>a VADD program</a:t>
            </a:r>
            <a:r>
              <a:rPr lang="en-GB" dirty="0"/>
              <a:t>.  </a:t>
            </a:r>
            <a:endParaRPr lang="en-GB" dirty="0"/>
          </a:p>
          <a:p>
            <a:pPr lvl="1"/>
            <a:r>
              <a:rPr lang="en-GB" dirty="0"/>
              <a:t>Modify the kernel so it adds three vectors </a:t>
            </a:r>
            <a:r>
              <a:rPr lang="en-GB" dirty="0" smtClean="0"/>
              <a:t>together</a:t>
            </a:r>
            <a:endParaRPr lang="en-GB" dirty="0"/>
          </a:p>
          <a:p>
            <a:pPr lvl="1"/>
            <a:r>
              <a:rPr lang="en-GB" dirty="0"/>
              <a:t>Modify the host code to define three vectors and associate them with relevant kernel </a:t>
            </a:r>
            <a:r>
              <a:rPr lang="en-GB" dirty="0" smtClean="0"/>
              <a:t>arguments</a:t>
            </a:r>
            <a:endParaRPr lang="en-GB" dirty="0"/>
          </a:p>
          <a:p>
            <a:pPr lvl="1"/>
            <a:r>
              <a:rPr lang="en-GB" dirty="0"/>
              <a:t>Read back the final result and verify that it is </a:t>
            </a:r>
            <a:r>
              <a:rPr lang="en-GB" dirty="0" smtClean="0"/>
              <a:t>correct</a:t>
            </a:r>
            <a:endParaRPr lang="en-GB" dirty="0"/>
          </a:p>
          <a:p>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r>
              <a:rPr lang="en-GB" dirty="0"/>
              <a:t>Test your result and verify that it is correct.  Print a message to that effect on the </a:t>
            </a:r>
            <a:r>
              <a:rPr lang="en-GB" dirty="0" smtClean="0"/>
              <a:t>screen</a:t>
            </a:r>
            <a:endParaRPr lang="en-GB"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smtClean="0"/>
              <a:t>Install some required packages:</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apt-get install build-essential </a:t>
            </a:r>
            <a:r>
              <a:rPr lang="en-GB" b="1" dirty="0" err="1" smtClean="0">
                <a:solidFill>
                  <a:schemeClr val="accent6">
                    <a:lumMod val="75000"/>
                  </a:schemeClr>
                </a:solidFill>
                <a:latin typeface="Courier New Bold" panose="02070309020205020404"/>
                <a:cs typeface="Courier New Bold" panose="02070309020205020404"/>
              </a:rPr>
              <a:t>linux</a:t>
            </a:r>
            <a:r>
              <a:rPr lang="en-GB" b="1" dirty="0" smtClean="0">
                <a:solidFill>
                  <a:schemeClr val="accent6">
                    <a:lumMod val="75000"/>
                  </a:schemeClr>
                </a:solidFill>
                <a:latin typeface="Courier New Bold" panose="02070309020205020404"/>
                <a:cs typeface="Courier New Bold" panose="02070309020205020404"/>
              </a:rPr>
              <a:t>-headers-generic </a:t>
            </a:r>
            <a:r>
              <a:rPr lang="en-GB" b="1" dirty="0" err="1" smtClean="0">
                <a:solidFill>
                  <a:schemeClr val="accent6">
                    <a:lumMod val="75000"/>
                  </a:schemeClr>
                </a:solidFill>
                <a:latin typeface="Courier New Bold" panose="02070309020205020404"/>
                <a:cs typeface="Courier New Bold" panose="02070309020205020404"/>
              </a:rPr>
              <a:t>debhelper</a:t>
            </a:r>
            <a:r>
              <a:rPr lang="en-GB" b="1" dirty="0" smtClean="0">
                <a:solidFill>
                  <a:schemeClr val="accent6">
                    <a:lumMod val="75000"/>
                  </a:schemeClr>
                </a:solidFill>
                <a:latin typeface="Courier New Bold" panose="02070309020205020404"/>
                <a:cs typeface="Courier New Bold" panose="02070309020205020404"/>
              </a:rPr>
              <a:t> dh-</a:t>
            </a:r>
            <a:r>
              <a:rPr lang="en-GB" b="1" dirty="0" err="1" smtClean="0">
                <a:solidFill>
                  <a:schemeClr val="accent6">
                    <a:lumMod val="75000"/>
                  </a:schemeClr>
                </a:solidFill>
                <a:latin typeface="Courier New Bold" panose="02070309020205020404"/>
                <a:cs typeface="Courier New Bold" panose="02070309020205020404"/>
              </a:rPr>
              <a:t>modaliases</a:t>
            </a:r>
            <a:r>
              <a:rPr lang="en-GB" b="1" dirty="0" smtClean="0">
                <a:solidFill>
                  <a:schemeClr val="accent6">
                    <a:lumMod val="75000"/>
                  </a:schemeClr>
                </a:solidFill>
                <a:latin typeface="Courier New Bold" panose="02070309020205020404"/>
                <a:cs typeface="Courier New Bold" panose="02070309020205020404"/>
              </a:rPr>
              <a:t> </a:t>
            </a:r>
            <a:r>
              <a:rPr lang="en-GB" b="1" dirty="0" err="1" smtClean="0">
                <a:solidFill>
                  <a:schemeClr val="accent6">
                    <a:lumMod val="75000"/>
                  </a:schemeClr>
                </a:solidFill>
                <a:latin typeface="Courier New Bold" panose="02070309020205020404"/>
                <a:cs typeface="Courier New Bold" panose="02070309020205020404"/>
              </a:rPr>
              <a:t>execstack</a:t>
            </a:r>
            <a:r>
              <a:rPr lang="en-GB" b="1" dirty="0" smtClean="0">
                <a:solidFill>
                  <a:schemeClr val="accent6">
                    <a:lumMod val="75000"/>
                  </a:schemeClr>
                </a:solidFill>
                <a:latin typeface="Courier New Bold" panose="02070309020205020404"/>
                <a:cs typeface="Courier New Bold" panose="02070309020205020404"/>
              </a:rPr>
              <a:t> </a:t>
            </a:r>
            <a:r>
              <a:rPr lang="en-GB" b="1" dirty="0" err="1" smtClean="0">
                <a:solidFill>
                  <a:schemeClr val="accent6">
                    <a:lumMod val="75000"/>
                  </a:schemeClr>
                </a:solidFill>
                <a:latin typeface="Courier New Bold" panose="02070309020205020404"/>
                <a:cs typeface="Courier New Bold" panose="02070309020205020404"/>
              </a:rPr>
              <a:t>dkms</a:t>
            </a:r>
            <a:r>
              <a:rPr lang="en-GB" b="1" dirty="0" smtClean="0">
                <a:solidFill>
                  <a:schemeClr val="accent6">
                    <a:lumMod val="75000"/>
                  </a:schemeClr>
                </a:solidFill>
                <a:latin typeface="Courier New Bold" panose="02070309020205020404"/>
                <a:cs typeface="Courier New Bold" panose="02070309020205020404"/>
              </a:rPr>
              <a:t> lib32gcc1 libc6-i386 </a:t>
            </a:r>
            <a:r>
              <a:rPr lang="en-GB" b="1" dirty="0" err="1" smtClean="0">
                <a:solidFill>
                  <a:schemeClr val="accent6">
                    <a:lumMod val="75000"/>
                  </a:schemeClr>
                </a:solidFill>
                <a:latin typeface="Courier New Bold" panose="02070309020205020404"/>
                <a:cs typeface="Courier New Bold" panose="02070309020205020404"/>
              </a:rPr>
              <a:t>opencl</a:t>
            </a:r>
            <a:r>
              <a:rPr lang="en-GB" b="1" dirty="0" smtClean="0">
                <a:solidFill>
                  <a:schemeClr val="accent6">
                    <a:lumMod val="75000"/>
                  </a:schemeClr>
                </a:solidFill>
                <a:latin typeface="Courier New Bold" panose="02070309020205020404"/>
                <a:cs typeface="Courier New Bold" panose="02070309020205020404"/>
              </a:rPr>
              <a:t>-headers</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Download the driver from amd.com/drivers</a:t>
            </a:r>
            <a:endParaRPr lang="en-GB" dirty="0" smtClean="0"/>
          </a:p>
          <a:p>
            <a:pPr lvl="1"/>
            <a:r>
              <a:rPr lang="en-GB" dirty="0" smtClean="0"/>
              <a:t>Select your GPU, OS, etc.</a:t>
            </a:r>
            <a:endParaRPr lang="en-GB" dirty="0" smtClean="0"/>
          </a:p>
          <a:p>
            <a:pPr lvl="1"/>
            <a:r>
              <a:rPr lang="en-GB" dirty="0" smtClean="0"/>
              <a:t>Download the .zip</a:t>
            </a:r>
            <a:endParaRPr lang="en-GB" dirty="0" smtClean="0"/>
          </a:p>
          <a:p>
            <a:pPr lvl="1"/>
            <a:r>
              <a:rPr lang="en-GB" dirty="0" smtClean="0"/>
              <a:t>Unpack this with unzip filename.zip</a:t>
            </a:r>
            <a:endParaRPr lang="en-GB" dirty="0" smtClean="0"/>
          </a:p>
          <a:p>
            <a:r>
              <a:rPr lang="en-GB" dirty="0" smtClean="0"/>
              <a:t>Create the installer</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a:t>
            </a:r>
            <a:r>
              <a:rPr lang="en-GB" b="1" dirty="0" err="1" smtClean="0">
                <a:solidFill>
                  <a:schemeClr val="accent6">
                    <a:lumMod val="75000"/>
                  </a:schemeClr>
                </a:solidFill>
                <a:latin typeface="Courier New Bold" panose="02070309020205020404"/>
                <a:cs typeface="Courier New Bold" panose="02070309020205020404"/>
              </a:rPr>
              <a:t>sh</a:t>
            </a:r>
            <a:r>
              <a:rPr lang="en-GB" b="1" dirty="0" smtClean="0">
                <a:solidFill>
                  <a:schemeClr val="accent6">
                    <a:lumMod val="75000"/>
                  </a:schemeClr>
                </a:solidFill>
                <a:latin typeface="Courier New Bold" panose="02070309020205020404"/>
                <a:cs typeface="Courier New Bold" panose="02070309020205020404"/>
              </a:rPr>
              <a:t> fglrx*.run --</a:t>
            </a:r>
            <a:r>
              <a:rPr lang="en-GB" b="1" dirty="0" err="1" smtClean="0">
                <a:solidFill>
                  <a:schemeClr val="accent6">
                    <a:lumMod val="75000"/>
                  </a:schemeClr>
                </a:solidFill>
                <a:latin typeface="Courier New Bold" panose="02070309020205020404"/>
                <a:cs typeface="Courier New Bold" panose="02070309020205020404"/>
              </a:rPr>
              <a:t>buildpkg</a:t>
            </a:r>
            <a:r>
              <a:rPr lang="en-GB" b="1" dirty="0" smtClean="0">
                <a:solidFill>
                  <a:schemeClr val="accent6">
                    <a:lumMod val="75000"/>
                  </a:schemeClr>
                </a:solidFill>
                <a:latin typeface="Courier New Bold" panose="02070309020205020404"/>
                <a:cs typeface="Courier New Bold" panose="02070309020205020404"/>
              </a:rPr>
              <a:t> </a:t>
            </a:r>
            <a:r>
              <a:rPr lang="en-GB" b="1" dirty="0" err="1" smtClean="0">
                <a:solidFill>
                  <a:schemeClr val="accent6">
                    <a:lumMod val="75000"/>
                  </a:schemeClr>
                </a:solidFill>
                <a:latin typeface="Courier New Bold" panose="02070309020205020404"/>
                <a:cs typeface="Courier New Bold" panose="02070309020205020404"/>
              </a:rPr>
              <a:t>Ubuntu</a:t>
            </a:r>
            <a:r>
              <a:rPr lang="en-GB" b="1" dirty="0" smtClean="0">
                <a:solidFill>
                  <a:schemeClr val="accent6">
                    <a:lumMod val="75000"/>
                  </a:schemeClr>
                </a:solidFill>
                <a:latin typeface="Courier New Bold" panose="02070309020205020404"/>
                <a:cs typeface="Courier New Bold" panose="02070309020205020404"/>
              </a:rPr>
              <a:t>/precise</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Install the drivers</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a:t>
            </a:r>
            <a:r>
              <a:rPr lang="en-GB" b="1" dirty="0" err="1" smtClean="0">
                <a:solidFill>
                  <a:schemeClr val="accent6">
                    <a:lumMod val="75000"/>
                  </a:schemeClr>
                </a:solidFill>
                <a:latin typeface="Courier New Bold" panose="02070309020205020404"/>
                <a:cs typeface="Courier New Bold" panose="02070309020205020404"/>
              </a:rPr>
              <a:t>dpkg</a:t>
            </a:r>
            <a:r>
              <a:rPr lang="en-GB" b="1" dirty="0" smtClean="0">
                <a:solidFill>
                  <a:schemeClr val="accent6">
                    <a:lumMod val="75000"/>
                  </a:schemeClr>
                </a:solidFill>
                <a:latin typeface="Courier New Bold" panose="02070309020205020404"/>
                <a:cs typeface="Courier New Bold" panose="02070309020205020404"/>
              </a:rPr>
              <a:t> –</a:t>
            </a:r>
            <a:r>
              <a:rPr lang="en-GB" b="1" dirty="0" err="1" smtClean="0">
                <a:solidFill>
                  <a:schemeClr val="accent6">
                    <a:lumMod val="75000"/>
                  </a:schemeClr>
                </a:solidFill>
                <a:latin typeface="Courier New Bold" panose="02070309020205020404"/>
                <a:cs typeface="Courier New Bold" panose="02070309020205020404"/>
              </a:rPr>
              <a:t>i</a:t>
            </a:r>
            <a:r>
              <a:rPr lang="en-GB" b="1" dirty="0" smtClean="0">
                <a:solidFill>
                  <a:schemeClr val="accent6">
                    <a:lumMod val="75000"/>
                  </a:schemeClr>
                </a:solidFill>
                <a:latin typeface="Courier New Bold" panose="02070309020205020404"/>
                <a:cs typeface="Courier New Bold" panose="02070309020205020404"/>
              </a:rPr>
              <a:t> fglrx*.deb</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Update your </a:t>
            </a:r>
            <a:r>
              <a:rPr lang="en-GB" dirty="0" err="1" smtClean="0"/>
              <a:t>Xorg.conf</a:t>
            </a:r>
            <a:r>
              <a:rPr lang="en-GB" dirty="0" smtClean="0"/>
              <a:t> file</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a:t>
            </a:r>
            <a:r>
              <a:rPr lang="en-GB" b="1" dirty="0" err="1" smtClean="0">
                <a:solidFill>
                  <a:schemeClr val="accent6">
                    <a:lumMod val="75000"/>
                  </a:schemeClr>
                </a:solidFill>
                <a:latin typeface="Courier New Bold" panose="02070309020205020404"/>
                <a:cs typeface="Courier New Bold" panose="02070309020205020404"/>
              </a:rPr>
              <a:t>amdconfig</a:t>
            </a:r>
            <a:r>
              <a:rPr lang="en-GB" b="1" dirty="0" smtClean="0">
                <a:solidFill>
                  <a:schemeClr val="accent6">
                    <a:lumMod val="75000"/>
                  </a:schemeClr>
                </a:solidFill>
                <a:latin typeface="Courier New Bold" panose="02070309020205020404"/>
                <a:cs typeface="Courier New Bold" panose="02070309020205020404"/>
              </a:rPr>
              <a:t> --initial --adapter=all</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Reboot!</a:t>
            </a:r>
            <a:endParaRPr lang="en-GB" dirty="0" smtClean="0"/>
          </a:p>
          <a:p>
            <a:pPr lvl="1"/>
            <a:r>
              <a:rPr lang="en-GB" dirty="0" smtClean="0"/>
              <a:t>Check all is working by running </a:t>
            </a:r>
            <a:r>
              <a:rPr lang="en-GB" b="1" dirty="0" err="1" smtClean="0">
                <a:solidFill>
                  <a:schemeClr val="accent6">
                    <a:lumMod val="75000"/>
                  </a:schemeClr>
                </a:solidFill>
                <a:latin typeface="Courier New Bold" panose="02070309020205020404"/>
                <a:cs typeface="Courier New Bold" panose="02070309020205020404"/>
              </a:rPr>
              <a:t>fglrxinfo</a:t>
            </a:r>
            <a:endParaRPr lang="en-GB" b="1" dirty="0">
              <a:solidFill>
                <a:schemeClr val="accent6">
                  <a:lumMod val="75000"/>
                </a:schemeClr>
              </a:solidFill>
              <a:latin typeface="Courier New Bold" panose="02070309020205020404"/>
              <a:cs typeface="Courier New Bold" panose="02070309020205020404"/>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smtClean="0"/>
              <a:t>* </a:t>
            </a:r>
            <a:r>
              <a:rPr lang="en-GB" sz="1400" dirty="0" err="1" smtClean="0"/>
              <a:t>Fglrx</a:t>
            </a:r>
            <a:r>
              <a:rPr lang="en-GB" sz="1400" dirty="0" smtClean="0"/>
              <a:t> is the name of AMD’s graphics driver for the GPUs</a:t>
            </a:r>
            <a:endParaRPr lang="en-GB" sz="14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smtClean="0"/>
              <a:t>We have now covered the basic platform runtime APIs in OpenCL</a:t>
            </a:r>
            <a:endParaRPr lang="en-GB" dirty="0"/>
          </a:p>
        </p:txBody>
      </p:sp>
      <p:sp>
        <p:nvSpPr>
          <p:cNvPr id="74" name="Rectangle 1"/>
          <p:cNvSpPr/>
          <p:nvPr/>
        </p:nvSpPr>
        <p:spPr bwMode="auto">
          <a:xfrm>
            <a:off x="3409972" y="3812750"/>
            <a:ext cx="1196975" cy="1530350"/>
          </a:xfrm>
          <a:prstGeom prst="rect">
            <a:avLst/>
          </a:prstGeom>
          <a:solidFill>
            <a:srgbClr val="FED6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75" name="Rectangle 1"/>
          <p:cNvSpPr/>
          <p:nvPr/>
        </p:nvSpPr>
        <p:spPr bwMode="auto">
          <a:xfrm>
            <a:off x="3338513" y="3873075"/>
            <a:ext cx="1198562" cy="1528763"/>
          </a:xfrm>
          <a:prstGeom prst="rect">
            <a:avLst/>
          </a:prstGeom>
          <a:solidFill>
            <a:srgbClr val="FED6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76" name="Rectangle 3"/>
          <p:cNvSpPr/>
          <p:nvPr/>
        </p:nvSpPr>
        <p:spPr bwMode="auto">
          <a:xfrm>
            <a:off x="3622675" y="4238200"/>
            <a:ext cx="668338"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[0]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77" name="Rectangle 4"/>
          <p:cNvSpPr/>
          <p:nvPr/>
        </p:nvSpPr>
        <p:spPr bwMode="auto">
          <a:xfrm>
            <a:off x="3622675" y="4596975"/>
            <a:ext cx="668338"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[1]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78" name="Rectangle 5"/>
          <p:cNvSpPr/>
          <p:nvPr/>
        </p:nvSpPr>
        <p:spPr bwMode="auto">
          <a:xfrm>
            <a:off x="3622675" y="4962100"/>
            <a:ext cx="668338"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[2]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79" name="Rectangle 8"/>
          <p:cNvSpPr/>
          <p:nvPr/>
        </p:nvSpPr>
        <p:spPr bwMode="auto">
          <a:xfrm>
            <a:off x="3562364" y="4276300"/>
            <a:ext cx="669925"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[0]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80" name="Rectangle 9"/>
          <p:cNvSpPr/>
          <p:nvPr/>
        </p:nvSpPr>
        <p:spPr bwMode="auto">
          <a:xfrm>
            <a:off x="3562364" y="4635075"/>
            <a:ext cx="669925"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[1]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81" name="Rectangle 10"/>
          <p:cNvSpPr/>
          <p:nvPr/>
        </p:nvSpPr>
        <p:spPr bwMode="auto">
          <a:xfrm>
            <a:off x="3562364" y="5000200"/>
            <a:ext cx="669925" cy="336550"/>
          </a:xfrm>
          <a:prstGeom prst="rect">
            <a:avLst/>
          </a:prstGeom>
          <a:solidFill>
            <a:srgbClr val="8EA6BE"/>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arg [2] value</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82" name="Rectangle 11"/>
          <p:cNvSpPr/>
          <p:nvPr/>
        </p:nvSpPr>
        <p:spPr bwMode="auto">
          <a:xfrm>
            <a:off x="6872288" y="3846088"/>
            <a:ext cx="1828800" cy="1490662"/>
          </a:xfrm>
          <a:prstGeom prst="rect">
            <a:avLst/>
          </a:prstGeom>
          <a:solidFill>
            <a:srgbClr val="F5DB93"/>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3" name="Rectangle 12"/>
          <p:cNvSpPr/>
          <p:nvPr/>
        </p:nvSpPr>
        <p:spPr bwMode="auto">
          <a:xfrm>
            <a:off x="7067556" y="4036588"/>
            <a:ext cx="696913" cy="865187"/>
          </a:xfrm>
          <a:prstGeom prst="rect">
            <a:avLst/>
          </a:prstGeom>
          <a:solidFill>
            <a:srgbClr val="1D7135"/>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4" name="Rectangle 13"/>
          <p:cNvSpPr/>
          <p:nvPr/>
        </p:nvSpPr>
        <p:spPr bwMode="auto">
          <a:xfrm>
            <a:off x="7002478" y="4090563"/>
            <a:ext cx="708025" cy="898525"/>
          </a:xfrm>
          <a:prstGeom prst="rect">
            <a:avLst/>
          </a:prstGeom>
          <a:solidFill>
            <a:srgbClr val="E7FF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5" name="Rectangle 14"/>
          <p:cNvSpPr/>
          <p:nvPr/>
        </p:nvSpPr>
        <p:spPr bwMode="auto">
          <a:xfrm>
            <a:off x="6948493" y="4139775"/>
            <a:ext cx="706437" cy="914400"/>
          </a:xfrm>
          <a:prstGeom prst="rect">
            <a:avLst/>
          </a:prstGeom>
          <a:solidFill>
            <a:srgbClr val="E7FF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6" name="Rectangle 15"/>
          <p:cNvSpPr/>
          <p:nvPr/>
        </p:nvSpPr>
        <p:spPr bwMode="auto">
          <a:xfrm>
            <a:off x="6958013" y="4254075"/>
            <a:ext cx="658812" cy="679450"/>
          </a:xfrm>
          <a:prstGeom prst="rect">
            <a:avLst/>
          </a:prstGeom>
          <a:solidFill>
            <a:srgbClr val="E7FFE7"/>
          </a:solidFill>
          <a:ln w="12700">
            <a:noFill/>
            <a:miter lim="800000"/>
          </a:ln>
        </p:spPr>
        <p:txBody>
          <a:bodyPr lIns="0" tIns="0" rIns="0" bIns="0"/>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a:solidFill>
                  <a:srgbClr val="000000"/>
                </a:solidFill>
                <a:latin typeface="Myriad Set Text" charset="0"/>
                <a:ea typeface="ヒラギノ角ゴ ProN W3" panose="020B0300000000000000" charset="-128"/>
                <a:cs typeface="Arial" panose="020B0604020202020204"/>
                <a:sym typeface="Myriad Set Text" charset="0"/>
              </a:rPr>
              <a:t>In</a:t>
            </a:r>
            <a:br>
              <a:rPr lang="en-US" sz="1500">
                <a:solidFill>
                  <a:srgbClr val="000000"/>
                </a:solidFill>
                <a:latin typeface="Myriad Set Text" charset="0"/>
                <a:ea typeface="ヒラギノ角ゴ ProN W3" panose="020B0300000000000000" charset="-128"/>
                <a:cs typeface="Arial" panose="020B0604020202020204"/>
                <a:sym typeface="Myriad Set Text" charset="0"/>
              </a:rPr>
            </a:br>
            <a:r>
              <a:rPr lang="en-US" sz="1500">
                <a:solidFill>
                  <a:srgbClr val="000000"/>
                </a:solidFill>
                <a:latin typeface="Myriad Set Text" charset="0"/>
                <a:ea typeface="ヒラギノ角ゴ ProN W3" panose="020B0300000000000000" charset="-128"/>
                <a:cs typeface="Arial" panose="020B0604020202020204"/>
                <a:sym typeface="Myriad Set Text" charset="0"/>
              </a:rPr>
              <a:t>Order</a:t>
            </a:r>
            <a:endParaRPr lang="en-US" sz="1500">
              <a:solidFill>
                <a:srgbClr val="000000"/>
              </a:solidFill>
              <a:latin typeface="Myriad Set Text" charset="0"/>
              <a:ea typeface="ヒラギノ角ゴ ProN W3" panose="020B0300000000000000" charset="-128"/>
              <a:cs typeface="Arial" panose="020B0604020202020204"/>
              <a:sym typeface="Myriad Set Text" charset="0"/>
            </a:endParaRPr>
          </a:p>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a:solidFill>
                  <a:srgbClr val="000000"/>
                </a:solidFill>
                <a:latin typeface="Myriad Set Text" charset="0"/>
                <a:ea typeface="ヒラギノ角ゴ ProN W3" panose="020B0300000000000000" charset="-128"/>
                <a:cs typeface="Arial" panose="020B0604020202020204"/>
                <a:sym typeface="Myriad Set Text" charset="0"/>
              </a:rPr>
              <a:t>Queue</a:t>
            </a:r>
            <a:endParaRPr lang="en-US" sz="1500">
              <a:solidFill>
                <a:srgbClr val="000000"/>
              </a:solidFill>
              <a:latin typeface="Myriad Set Text" charset="0"/>
              <a:ea typeface="ヒラギノ角ゴ ProN W3" panose="020B0300000000000000" charset="-128"/>
              <a:cs typeface="Arial" panose="020B0604020202020204"/>
              <a:sym typeface="Myriad Set Text" charset="0"/>
            </a:endParaRPr>
          </a:p>
        </p:txBody>
      </p:sp>
      <p:sp>
        <p:nvSpPr>
          <p:cNvPr id="87" name="Rectangle 17"/>
          <p:cNvSpPr/>
          <p:nvPr/>
        </p:nvSpPr>
        <p:spPr bwMode="auto">
          <a:xfrm>
            <a:off x="7901008" y="4079453"/>
            <a:ext cx="706437" cy="898525"/>
          </a:xfrm>
          <a:prstGeom prst="rect">
            <a:avLst/>
          </a:prstGeom>
          <a:solidFill>
            <a:srgbClr val="E0FF89"/>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8" name="Rectangle 18"/>
          <p:cNvSpPr/>
          <p:nvPr/>
        </p:nvSpPr>
        <p:spPr bwMode="auto">
          <a:xfrm>
            <a:off x="7845428" y="4128663"/>
            <a:ext cx="708025" cy="914400"/>
          </a:xfrm>
          <a:prstGeom prst="rect">
            <a:avLst/>
          </a:prstGeom>
          <a:solidFill>
            <a:srgbClr val="E0FF89"/>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89" name="Rectangle 19"/>
          <p:cNvSpPr/>
          <p:nvPr/>
        </p:nvSpPr>
        <p:spPr bwMode="auto">
          <a:xfrm>
            <a:off x="7856538" y="4242963"/>
            <a:ext cx="658812" cy="681037"/>
          </a:xfrm>
          <a:prstGeom prst="rect">
            <a:avLst/>
          </a:prstGeom>
          <a:solidFill>
            <a:srgbClr val="E0FF89"/>
          </a:solidFill>
          <a:ln w="12700">
            <a:noFill/>
            <a:miter lim="800000"/>
          </a:ln>
        </p:spPr>
        <p:txBody>
          <a:bodyPr lIns="0" tIns="0" rIns="0" bIns="0"/>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a:solidFill>
                  <a:srgbClr val="000000"/>
                </a:solidFill>
                <a:latin typeface="Myriad Set Text" charset="0"/>
                <a:ea typeface="ヒラギノ角ゴ ProN W3" panose="020B0300000000000000" charset="-128"/>
                <a:cs typeface="Arial" panose="020B0604020202020204"/>
                <a:sym typeface="Myriad Set Text" charset="0"/>
              </a:rPr>
              <a:t>Out of</a:t>
            </a:r>
            <a:br>
              <a:rPr lang="en-US" sz="1500">
                <a:solidFill>
                  <a:srgbClr val="000000"/>
                </a:solidFill>
                <a:latin typeface="Myriad Set Text" charset="0"/>
                <a:ea typeface="ヒラギノ角ゴ ProN W3" panose="020B0300000000000000" charset="-128"/>
                <a:cs typeface="Arial" panose="020B0604020202020204"/>
                <a:sym typeface="Myriad Set Text" charset="0"/>
              </a:rPr>
            </a:br>
            <a:r>
              <a:rPr lang="en-US" sz="1500">
                <a:solidFill>
                  <a:srgbClr val="000000"/>
                </a:solidFill>
                <a:latin typeface="Myriad Set Text" charset="0"/>
                <a:ea typeface="ヒラギノ角ゴ ProN W3" panose="020B0300000000000000" charset="-128"/>
                <a:cs typeface="Arial" panose="020B0604020202020204"/>
                <a:sym typeface="Myriad Set Text" charset="0"/>
              </a:rPr>
              <a:t>Order</a:t>
            </a:r>
            <a:endParaRPr lang="en-US" sz="1500">
              <a:solidFill>
                <a:srgbClr val="000000"/>
              </a:solidFill>
              <a:latin typeface="Myriad Set Text" charset="0"/>
              <a:ea typeface="ヒラギノ角ゴ ProN W3" panose="020B0300000000000000" charset="-128"/>
              <a:cs typeface="Arial" panose="020B0604020202020204"/>
              <a:sym typeface="Myriad Set Text" charset="0"/>
            </a:endParaRPr>
          </a:p>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a:solidFill>
                  <a:srgbClr val="000000"/>
                </a:solidFill>
                <a:latin typeface="Myriad Set Text" charset="0"/>
                <a:ea typeface="ヒラギノ角ゴ ProN W3" panose="020B0300000000000000" charset="-128"/>
                <a:cs typeface="Arial" panose="020B0604020202020204"/>
                <a:sym typeface="Myriad Set Text" charset="0"/>
              </a:rPr>
              <a:t>Queue</a:t>
            </a:r>
            <a:endParaRPr lang="en-US" sz="1500">
              <a:solidFill>
                <a:srgbClr val="000000"/>
              </a:solidFill>
              <a:latin typeface="Myriad Set Text" charset="0"/>
              <a:ea typeface="ヒラギノ角ゴ ProN W3" panose="020B0300000000000000" charset="-128"/>
              <a:cs typeface="Arial" panose="020B0604020202020204"/>
              <a:sym typeface="Myriad Set Text" charset="0"/>
            </a:endParaRPr>
          </a:p>
        </p:txBody>
      </p:sp>
      <p:sp>
        <p:nvSpPr>
          <p:cNvPr id="90" name="Rectangle 20"/>
          <p:cNvSpPr/>
          <p:nvPr/>
        </p:nvSpPr>
        <p:spPr bwMode="auto">
          <a:xfrm>
            <a:off x="6958013" y="5103388"/>
            <a:ext cx="453970" cy="228524"/>
          </a:xfrm>
          <a:prstGeom prst="rect">
            <a:avLst/>
          </a:prstGeom>
          <a:noFill/>
          <a:ln w="12700">
            <a:noFill/>
            <a:miter lim="800000"/>
          </a:ln>
        </p:spPr>
        <p:txBody>
          <a:bodyPr wrap="none" lIns="0" tIns="0" rIns="0" bIns="0">
            <a:spAutoFit/>
          </a:bodyPr>
          <a:lstStyle/>
          <a:p>
            <a:pPr marL="36830" fontAlgn="base">
              <a:lnSpc>
                <a:spcPct val="99000"/>
              </a:lnSpc>
              <a:spcBef>
                <a:spcPct val="0"/>
              </a:spcBef>
              <a:spcAft>
                <a:spcPct val="0"/>
              </a:spcAft>
              <a:tabLst>
                <a:tab pos="66675" algn="l"/>
                <a:tab pos="752475" algn="l"/>
                <a:tab pos="1438275" algn="l"/>
                <a:tab pos="2122170" algn="l"/>
                <a:tab pos="2806700" algn="l"/>
              </a:tabLst>
            </a:pPr>
            <a:r>
              <a:rPr lang="en-US" sz="1500">
                <a:solidFill>
                  <a:srgbClr val="000000"/>
                </a:solidFill>
                <a:latin typeface="Myriad Set Text" charset="0"/>
                <a:ea typeface="ヒラギノ角ゴ ProN W3" panose="020B0300000000000000" charset="-128"/>
                <a:cs typeface="Arial" panose="020B0604020202020204"/>
                <a:sym typeface="Myriad Set Text" charset="0"/>
              </a:rPr>
              <a:t>GPU</a:t>
            </a:r>
            <a:endParaRPr lang="en-US" sz="1500">
              <a:solidFill>
                <a:srgbClr val="000000"/>
              </a:solidFill>
              <a:latin typeface="Myriad Set Text" charset="0"/>
              <a:ea typeface="ヒラギノ角ゴ ProN W3" panose="020B0300000000000000" charset="-128"/>
              <a:cs typeface="Arial" panose="020B0604020202020204"/>
              <a:sym typeface="Myriad Set Text" charset="0"/>
            </a:endParaRPr>
          </a:p>
        </p:txBody>
      </p:sp>
      <p:sp>
        <p:nvSpPr>
          <p:cNvPr id="91" name="Rectangle 21"/>
          <p:cNvSpPr/>
          <p:nvPr/>
        </p:nvSpPr>
        <p:spPr bwMode="auto">
          <a:xfrm>
            <a:off x="6796100" y="3904828"/>
            <a:ext cx="1838325" cy="1508125"/>
          </a:xfrm>
          <a:prstGeom prst="rect">
            <a:avLst/>
          </a:prstGeom>
          <a:solidFill>
            <a:srgbClr val="F5DB93"/>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2" name="Rectangle 22"/>
          <p:cNvSpPr/>
          <p:nvPr/>
        </p:nvSpPr>
        <p:spPr bwMode="auto">
          <a:xfrm>
            <a:off x="6991353" y="4095328"/>
            <a:ext cx="696913" cy="866775"/>
          </a:xfrm>
          <a:prstGeom prst="rect">
            <a:avLst/>
          </a:prstGeom>
          <a:solidFill>
            <a:srgbClr val="E7FF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3" name="Rectangle 23"/>
          <p:cNvSpPr/>
          <p:nvPr/>
        </p:nvSpPr>
        <p:spPr bwMode="auto">
          <a:xfrm>
            <a:off x="3273451" y="3933400"/>
            <a:ext cx="1198563" cy="1528763"/>
          </a:xfrm>
          <a:prstGeom prst="rect">
            <a:avLst/>
          </a:prstGeom>
          <a:solidFill>
            <a:srgbClr val="FED6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94" name="Rectangle 24"/>
          <p:cNvSpPr/>
          <p:nvPr/>
        </p:nvSpPr>
        <p:spPr bwMode="auto">
          <a:xfrm>
            <a:off x="79376" y="3866725"/>
            <a:ext cx="3090863" cy="1573213"/>
          </a:xfrm>
          <a:prstGeom prst="rect">
            <a:avLst/>
          </a:prstGeom>
          <a:solidFill>
            <a:srgbClr val="FED6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5" name="Rectangle 25"/>
          <p:cNvSpPr/>
          <p:nvPr/>
        </p:nvSpPr>
        <p:spPr bwMode="auto">
          <a:xfrm>
            <a:off x="263525" y="3949275"/>
            <a:ext cx="1546225" cy="1322388"/>
          </a:xfrm>
          <a:prstGeom prst="rect">
            <a:avLst/>
          </a:prstGeom>
          <a:solidFill>
            <a:srgbClr val="EAEAEA"/>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6" name="Rectangle 26"/>
          <p:cNvSpPr/>
          <p:nvPr/>
        </p:nvSpPr>
        <p:spPr bwMode="auto">
          <a:xfrm>
            <a:off x="209551" y="4003250"/>
            <a:ext cx="1546225" cy="1322388"/>
          </a:xfrm>
          <a:prstGeom prst="rect">
            <a:avLst/>
          </a:prstGeom>
          <a:solidFill>
            <a:srgbClr val="EAEAEA"/>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7" name="Rectangle 27"/>
          <p:cNvSpPr/>
          <p:nvPr/>
        </p:nvSpPr>
        <p:spPr bwMode="auto">
          <a:xfrm>
            <a:off x="155575" y="4063575"/>
            <a:ext cx="1544638" cy="1322388"/>
          </a:xfrm>
          <a:prstGeom prst="rect">
            <a:avLst/>
          </a:prstGeom>
          <a:solidFill>
            <a:srgbClr val="EAEAEA"/>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98" name="Rectangle 29"/>
          <p:cNvSpPr/>
          <p:nvPr/>
        </p:nvSpPr>
        <p:spPr bwMode="auto">
          <a:xfrm>
            <a:off x="819150" y="2653878"/>
            <a:ext cx="7391400" cy="396875"/>
          </a:xfrm>
          <a:prstGeom prst="rect">
            <a:avLst/>
          </a:prstGeom>
          <a:solidFill>
            <a:srgbClr val="FFCC99"/>
          </a:solidFill>
          <a:ln w="25400">
            <a:solidFill>
              <a:srgbClr val="000000"/>
            </a:solidFill>
            <a:miter lim="800000"/>
          </a:ln>
        </p:spPr>
        <p:txBody>
          <a:bodyPr lIns="0" tIns="0" rIns="0" bIns="0" anchor="ctr"/>
          <a:lstStyle/>
          <a:p>
            <a:pPr marL="36830"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170"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Context</a:t>
            </a:r>
            <a:endParaRPr kumimoji="0" lang="en-US" sz="2100" b="1" i="0" u="none" strike="noStrike" kern="0" cap="none" spc="0" normalizeH="0" baseline="0" noProof="0" dirty="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99" name="Rectangle 30"/>
          <p:cNvSpPr/>
          <p:nvPr/>
        </p:nvSpPr>
        <p:spPr bwMode="auto">
          <a:xfrm>
            <a:off x="280988" y="4200100"/>
            <a:ext cx="1327608" cy="1096710"/>
          </a:xfrm>
          <a:prstGeom prst="rect">
            <a:avLst/>
          </a:prstGeom>
          <a:solidFill>
            <a:srgbClr val="EAEAEA"/>
          </a:solidFill>
          <a:ln w="12700">
            <a:noFill/>
            <a:miter lim="800000"/>
          </a:ln>
        </p:spPr>
        <p:txBody>
          <a:bodyPr wrap="none" lIns="0" tIns="0" rIns="0" bIns="0">
            <a:spAutoFit/>
          </a:bodyPr>
          <a:lstStyle/>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__kernel void</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dp_mul(global const float *a,</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       global const float *b,</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       global float *c)</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  int id = get_global_id(0);</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fontAlgn="base">
              <a:lnSpc>
                <a:spcPct val="99000"/>
              </a:lnSpc>
              <a:spcBef>
                <a:spcPct val="0"/>
              </a:spcBef>
              <a:spcAft>
                <a:spcPct val="0"/>
              </a:spcAft>
              <a:tabLst>
                <a:tab pos="66675" algn="l"/>
                <a:tab pos="752475" algn="l"/>
                <a:tab pos="1438275" algn="l"/>
                <a:tab pos="2122170" algn="l"/>
                <a:tab pos="2806700" algn="l"/>
              </a:tabLst>
            </a:pP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  c[id] = a[id] * b[id];</a:t>
            </a:r>
            <a:b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br>
            <a:r>
              <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a:t>
            </a:r>
            <a:endParaRPr lang="en-US" sz="9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0" name="Rectangle 31"/>
          <p:cNvSpPr/>
          <p:nvPr/>
        </p:nvSpPr>
        <p:spPr bwMode="auto">
          <a:xfrm>
            <a:off x="1957391" y="4166763"/>
            <a:ext cx="1131887" cy="1023937"/>
          </a:xfrm>
          <a:prstGeom prst="rect">
            <a:avLst/>
          </a:prstGeom>
          <a:solidFill>
            <a:srgbClr val="CCCCCC"/>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01" name="Rectangle 32"/>
          <p:cNvSpPr/>
          <p:nvPr/>
        </p:nvSpPr>
        <p:spPr bwMode="auto">
          <a:xfrm>
            <a:off x="2027238" y="4254075"/>
            <a:ext cx="990600" cy="385763"/>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dp_mul</a:t>
            </a:r>
            <a:endPar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CPU program binary</a:t>
            </a:r>
            <a:endPar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2" name="Rectangle 33"/>
          <p:cNvSpPr/>
          <p:nvPr/>
        </p:nvSpPr>
        <p:spPr bwMode="auto">
          <a:xfrm>
            <a:off x="2016129" y="4711275"/>
            <a:ext cx="1012825" cy="385763"/>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dp_mul</a:t>
            </a:r>
            <a:endPar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GPU program binary</a:t>
            </a:r>
            <a:endPar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3" name="Rectangle 35"/>
          <p:cNvSpPr/>
          <p:nvPr/>
        </p:nvSpPr>
        <p:spPr bwMode="auto">
          <a:xfrm>
            <a:off x="1273188" y="3371425"/>
            <a:ext cx="772969" cy="228524"/>
          </a:xfrm>
          <a:prstGeom prst="rect">
            <a:avLst/>
          </a:prstGeom>
          <a:noFill/>
          <a:ln w="12700">
            <a:noFill/>
            <a:miter lim="800000"/>
          </a:ln>
        </p:spPr>
        <p:txBody>
          <a:bodyPr wrap="none" lIns="0" tIns="0" rIns="0" bIns="0">
            <a:spAutoFit/>
          </a:bodyPr>
          <a:lstStyle/>
          <a:p>
            <a:pPr marL="36830" fontAlgn="base">
              <a:lnSpc>
                <a:spcPct val="99000"/>
              </a:lnSpc>
              <a:spcBef>
                <a:spcPct val="0"/>
              </a:spcBef>
              <a:spcAft>
                <a:spcPct val="0"/>
              </a:spcAft>
              <a:tabLst>
                <a:tab pos="66675" algn="l"/>
                <a:tab pos="752475" algn="l"/>
                <a:tab pos="1438275" algn="l"/>
                <a:tab pos="2122170" algn="l"/>
                <a:tab pos="2806700" algn="l"/>
              </a:tabLst>
            </a:pPr>
            <a:r>
              <a:rPr lang="en-US" sz="1500" b="1">
                <a:solidFill>
                  <a:srgbClr val="FFFFFF"/>
                </a:solidFill>
                <a:latin typeface="Arial Narrow" panose="020B0606020202030204" pitchFamily="34" charset="0"/>
                <a:ea typeface="ヒラギノ角ゴ ProN W3" panose="020B0300000000000000" charset="-128"/>
                <a:cs typeface="Arial" panose="020B0604020202020204"/>
                <a:sym typeface="Myriad Set Text" charset="0"/>
              </a:rPr>
              <a:t>Programs</a:t>
            </a:r>
            <a:endParaRPr lang="en-US" sz="1500" b="1">
              <a:solidFill>
                <a:srgbClr val="FFFFFF"/>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5" name="Rectangle 39"/>
          <p:cNvSpPr/>
          <p:nvPr/>
        </p:nvSpPr>
        <p:spPr bwMode="auto">
          <a:xfrm>
            <a:off x="3436938" y="4330275"/>
            <a:ext cx="882650" cy="336550"/>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arg[0] value</a:t>
            </a:r>
            <a:endPar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6" name="Rectangle 40"/>
          <p:cNvSpPr/>
          <p:nvPr/>
        </p:nvSpPr>
        <p:spPr bwMode="auto">
          <a:xfrm>
            <a:off x="3436938" y="4689050"/>
            <a:ext cx="882650" cy="338138"/>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arg[1] value</a:t>
            </a:r>
            <a:endPar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7" name="Rectangle 41"/>
          <p:cNvSpPr/>
          <p:nvPr/>
        </p:nvSpPr>
        <p:spPr bwMode="auto">
          <a:xfrm>
            <a:off x="3436938" y="5054175"/>
            <a:ext cx="882650" cy="336550"/>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arg[2] value</a:t>
            </a:r>
            <a:endParaRPr kumimoji="0" lang="en-US" sz="900" b="0"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08" name="Rectangle 44"/>
          <p:cNvSpPr/>
          <p:nvPr/>
        </p:nvSpPr>
        <p:spPr bwMode="auto">
          <a:xfrm>
            <a:off x="4852988" y="3884188"/>
            <a:ext cx="838200" cy="336550"/>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09" name="Rectangle 45"/>
          <p:cNvSpPr/>
          <p:nvPr/>
        </p:nvSpPr>
        <p:spPr bwMode="auto">
          <a:xfrm>
            <a:off x="4797425" y="3938163"/>
            <a:ext cx="838200" cy="338137"/>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0" name="Rectangle 46"/>
          <p:cNvSpPr/>
          <p:nvPr/>
        </p:nvSpPr>
        <p:spPr bwMode="auto">
          <a:xfrm>
            <a:off x="4743450" y="4009600"/>
            <a:ext cx="833438" cy="374650"/>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1" name="Rectangle 47"/>
          <p:cNvSpPr/>
          <p:nvPr/>
        </p:nvSpPr>
        <p:spPr bwMode="auto">
          <a:xfrm>
            <a:off x="4834175" y="4079450"/>
            <a:ext cx="552003" cy="228909"/>
          </a:xfrm>
          <a:prstGeom prst="rect">
            <a:avLst/>
          </a:prstGeom>
          <a:solidFill>
            <a:srgbClr val="99CCFF"/>
          </a:solidFill>
          <a:ln w="12700">
            <a:noFill/>
            <a:miter lim="800000"/>
          </a:ln>
        </p:spPr>
        <p:txBody>
          <a:bodyPr wrap="none" lIns="0" tIns="0" rIns="0" bIns="0">
            <a:spAutoFit/>
          </a:bodyPr>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b="1" dirty="0">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Buffers</a:t>
            </a:r>
            <a:endParaRPr lang="en-US" sz="1500" b="1" dirty="0">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12" name="Rectangle 48"/>
          <p:cNvSpPr/>
          <p:nvPr/>
        </p:nvSpPr>
        <p:spPr bwMode="auto">
          <a:xfrm>
            <a:off x="5821363" y="3900063"/>
            <a:ext cx="838200" cy="338137"/>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3" name="Rectangle 49"/>
          <p:cNvSpPr/>
          <p:nvPr/>
        </p:nvSpPr>
        <p:spPr bwMode="auto">
          <a:xfrm>
            <a:off x="5776913" y="3954038"/>
            <a:ext cx="838200" cy="338137"/>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4" name="Rectangle 50"/>
          <p:cNvSpPr/>
          <p:nvPr/>
        </p:nvSpPr>
        <p:spPr bwMode="auto">
          <a:xfrm>
            <a:off x="5734050" y="4009600"/>
            <a:ext cx="833438" cy="374650"/>
          </a:xfrm>
          <a:prstGeom prst="rect">
            <a:avLst/>
          </a:prstGeom>
          <a:solidFill>
            <a:srgbClr val="99CCFF"/>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5" name="Rectangle 51"/>
          <p:cNvSpPr/>
          <p:nvPr/>
        </p:nvSpPr>
        <p:spPr bwMode="auto">
          <a:xfrm>
            <a:off x="5833712" y="4079450"/>
            <a:ext cx="543643" cy="228909"/>
          </a:xfrm>
          <a:prstGeom prst="rect">
            <a:avLst/>
          </a:prstGeom>
          <a:solidFill>
            <a:srgbClr val="99CCFF"/>
          </a:solidFill>
          <a:ln w="12700">
            <a:noFill/>
            <a:miter lim="800000"/>
          </a:ln>
        </p:spPr>
        <p:txBody>
          <a:bodyPr wrap="none" lIns="0" tIns="0" rIns="0" bIns="0">
            <a:spAutoFit/>
          </a:bodyPr>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500" b="1" dirty="0">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Images</a:t>
            </a:r>
            <a:endParaRPr lang="en-US" sz="1500" b="1" dirty="0">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16" name="Rectangle 54"/>
          <p:cNvSpPr/>
          <p:nvPr/>
        </p:nvSpPr>
        <p:spPr bwMode="auto">
          <a:xfrm>
            <a:off x="6926275" y="4150888"/>
            <a:ext cx="708025" cy="896937"/>
          </a:xfrm>
          <a:prstGeom prst="rect">
            <a:avLst/>
          </a:prstGeom>
          <a:solidFill>
            <a:srgbClr val="E7FF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7" name="Rectangle 55"/>
          <p:cNvSpPr/>
          <p:nvPr/>
        </p:nvSpPr>
        <p:spPr bwMode="auto">
          <a:xfrm>
            <a:off x="6872290" y="4200100"/>
            <a:ext cx="706437" cy="914400"/>
          </a:xfrm>
          <a:prstGeom prst="rect">
            <a:avLst/>
          </a:prstGeom>
          <a:solidFill>
            <a:srgbClr val="E7FFE7"/>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18" name="Rectangle 56"/>
          <p:cNvSpPr/>
          <p:nvPr/>
        </p:nvSpPr>
        <p:spPr bwMode="auto">
          <a:xfrm>
            <a:off x="6881813" y="4314400"/>
            <a:ext cx="658812" cy="679450"/>
          </a:xfrm>
          <a:prstGeom prst="rect">
            <a:avLst/>
          </a:prstGeom>
          <a:solidFill>
            <a:srgbClr val="E7FFE7"/>
          </a:solidFill>
          <a:ln w="12700">
            <a:noFill/>
            <a:miter lim="800000"/>
          </a:ln>
        </p:spPr>
        <p:txBody>
          <a:bodyPr lIns="0" tIns="0" rIns="0" bIns="0"/>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In</a:t>
            </a:r>
            <a:b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b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Order</a:t>
            </a:r>
            <a:endPar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algn="ctr" fontAlgn="base">
              <a:lnSpc>
                <a:spcPct val="99000"/>
              </a:lnSpc>
              <a:spcBef>
                <a:spcPct val="0"/>
              </a:spcBef>
              <a:spcAft>
                <a:spcPct val="0"/>
              </a:spcAft>
              <a:tabLst>
                <a:tab pos="66675" algn="l"/>
                <a:tab pos="752475" algn="l"/>
                <a:tab pos="1438275" algn="l"/>
                <a:tab pos="2122170" algn="l"/>
                <a:tab pos="2806700" algn="l"/>
              </a:tabLst>
            </a:pP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Queue</a:t>
            </a:r>
            <a:endPar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19" name="Rectangle 57"/>
          <p:cNvSpPr/>
          <p:nvPr/>
        </p:nvSpPr>
        <p:spPr bwMode="auto">
          <a:xfrm>
            <a:off x="7889896" y="4085800"/>
            <a:ext cx="696913" cy="865188"/>
          </a:xfrm>
          <a:prstGeom prst="rect">
            <a:avLst/>
          </a:prstGeom>
          <a:solidFill>
            <a:srgbClr val="E0FF89"/>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20" name="Rectangle 58"/>
          <p:cNvSpPr/>
          <p:nvPr/>
        </p:nvSpPr>
        <p:spPr bwMode="auto">
          <a:xfrm>
            <a:off x="7824805" y="4139778"/>
            <a:ext cx="706437" cy="898525"/>
          </a:xfrm>
          <a:prstGeom prst="rect">
            <a:avLst/>
          </a:prstGeom>
          <a:solidFill>
            <a:srgbClr val="E0FF89"/>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21" name="Rectangle 59"/>
          <p:cNvSpPr/>
          <p:nvPr/>
        </p:nvSpPr>
        <p:spPr bwMode="auto">
          <a:xfrm>
            <a:off x="7769225" y="4188988"/>
            <a:ext cx="708025" cy="914400"/>
          </a:xfrm>
          <a:prstGeom prst="rect">
            <a:avLst/>
          </a:prstGeom>
          <a:solidFill>
            <a:srgbClr val="E0FF89"/>
          </a:solidFill>
          <a:ln w="25400">
            <a:solidFill>
              <a:srgbClr val="000000"/>
            </a:solidFill>
            <a:miter lim="800000"/>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panose="020B0300000000000000" charset="-128"/>
              <a:cs typeface="Arial" panose="020B0604020202020204"/>
              <a:sym typeface="Myriad Set Text" charset="0"/>
            </a:endParaRPr>
          </a:p>
        </p:txBody>
      </p:sp>
      <p:sp>
        <p:nvSpPr>
          <p:cNvPr id="122" name="Rectangle 60"/>
          <p:cNvSpPr/>
          <p:nvPr/>
        </p:nvSpPr>
        <p:spPr bwMode="auto">
          <a:xfrm>
            <a:off x="7780338" y="4303288"/>
            <a:ext cx="658812" cy="679450"/>
          </a:xfrm>
          <a:prstGeom prst="rect">
            <a:avLst/>
          </a:prstGeom>
          <a:solidFill>
            <a:srgbClr val="E0FF89"/>
          </a:solidFill>
          <a:ln w="12700">
            <a:noFill/>
            <a:miter lim="800000"/>
          </a:ln>
        </p:spPr>
        <p:txBody>
          <a:bodyPr lIns="0" tIns="0" rIns="0" bIns="0"/>
          <a:lstStyle/>
          <a:p>
            <a:pPr marL="36830" algn="ctr" fontAlgn="base">
              <a:lnSpc>
                <a:spcPct val="99000"/>
              </a:lnSpc>
              <a:spcBef>
                <a:spcPct val="0"/>
              </a:spcBef>
              <a:spcAft>
                <a:spcPct val="0"/>
              </a:spcAft>
              <a:tabLst>
                <a:tab pos="66675" algn="l"/>
                <a:tab pos="752475" algn="l"/>
                <a:tab pos="1438275" algn="l"/>
                <a:tab pos="2122170" algn="l"/>
                <a:tab pos="2806700" algn="l"/>
              </a:tabLst>
            </a:pP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Out of</a:t>
            </a:r>
            <a:b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b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Order</a:t>
            </a:r>
            <a:endPar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a:p>
            <a:pPr marL="36830" algn="ctr" fontAlgn="base">
              <a:lnSpc>
                <a:spcPct val="99000"/>
              </a:lnSpc>
              <a:spcBef>
                <a:spcPct val="0"/>
              </a:spcBef>
              <a:spcAft>
                <a:spcPct val="0"/>
              </a:spcAft>
              <a:tabLst>
                <a:tab pos="66675" algn="l"/>
                <a:tab pos="752475" algn="l"/>
                <a:tab pos="1438275" algn="l"/>
                <a:tab pos="2122170" algn="l"/>
                <a:tab pos="2806700" algn="l"/>
              </a:tabLst>
            </a:pPr>
            <a:r>
              <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Queue</a:t>
            </a:r>
            <a:endParaRPr lang="en-US" sz="14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23" name="Rectangle 61"/>
          <p:cNvSpPr/>
          <p:nvPr/>
        </p:nvSpPr>
        <p:spPr bwMode="auto">
          <a:xfrm>
            <a:off x="6881823" y="5162125"/>
            <a:ext cx="1273105" cy="228524"/>
          </a:xfrm>
          <a:prstGeom prst="rect">
            <a:avLst/>
          </a:prstGeom>
          <a:noFill/>
          <a:ln w="12700">
            <a:noFill/>
            <a:miter lim="800000"/>
          </a:ln>
        </p:spPr>
        <p:txBody>
          <a:bodyPr wrap="none" lIns="0" tIns="0" rIns="0" bIns="0">
            <a:spAutoFit/>
          </a:bodyPr>
          <a:lstStyle/>
          <a:p>
            <a:pPr marL="36830" fontAlgn="base">
              <a:lnSpc>
                <a:spcPct val="99000"/>
              </a:lnSpc>
              <a:spcBef>
                <a:spcPct val="0"/>
              </a:spcBef>
              <a:spcAft>
                <a:spcPct val="0"/>
              </a:spcAft>
              <a:tabLst>
                <a:tab pos="66675" algn="l"/>
                <a:tab pos="752475" algn="l"/>
                <a:tab pos="1438275" algn="l"/>
                <a:tab pos="2122170" algn="l"/>
                <a:tab pos="2806700" algn="l"/>
              </a:tabLst>
            </a:pPr>
            <a:r>
              <a:rPr lang="en-US" sz="15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rPr>
              <a:t>Compute Device</a:t>
            </a:r>
            <a:endParaRPr lang="en-US" sz="1500" b="1">
              <a:solidFill>
                <a:srgbClr val="000000"/>
              </a:solidFill>
              <a:latin typeface="Arial Narrow" panose="020B0606020202030204" pitchFamily="34" charset="0"/>
              <a:ea typeface="ヒラギノ角ゴ ProN W3" panose="020B0300000000000000" charset="-128"/>
              <a:cs typeface="Arial" panose="020B0604020202020204"/>
              <a:sym typeface="Myriad Set Text" charset="0"/>
            </a:endParaRPr>
          </a:p>
        </p:txBody>
      </p:sp>
      <p:pic>
        <p:nvPicPr>
          <p:cNvPr id="124" name="Picture 62"/>
          <p:cNvPicPr>
            <a:picLocks noChangeAspect="1" noChangeArrowheads="1"/>
          </p:cNvPicPr>
          <p:nvPr/>
        </p:nvPicPr>
        <p:blipFill>
          <a:blip r:embed="rId1"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GPU</a:t>
            </a:r>
            <a:endPar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 </a:t>
            </a:r>
            <a:endPar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a:p>
            <a:pPr marL="0" marR="0" lvl="0" indent="0" algn="ctr" defTabSz="914400" eaLnBrk="1" fontAlgn="base" latinLnBrk="0" hangingPunct="1">
              <a:lnSpc>
                <a:spcPct val="99000"/>
              </a:lnSpc>
              <a:spcBef>
                <a:spcPct val="0"/>
              </a:spcBef>
              <a:spcAft>
                <a:spcPct val="0"/>
              </a:spcAft>
              <a:buClrTx/>
              <a:buSzTx/>
              <a:buFontTx/>
              <a:buNone/>
              <a:tabLst>
                <a:tab pos="67945" algn="l"/>
                <a:tab pos="752475" algn="l"/>
                <a:tab pos="1438275" algn="l"/>
                <a:tab pos="2123440" algn="l"/>
                <a:tab pos="2807970" algn="l"/>
              </a:tabLst>
              <a:defRPr/>
            </a:pPr>
            <a:r>
              <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rPr>
              <a:t>CPU</a:t>
            </a:r>
            <a:endParaRPr kumimoji="0" lang="en-US" sz="1500" b="0" i="0" u="none" strike="noStrike" kern="0" cap="none" spc="0" normalizeH="0" baseline="0" noProof="0" dirty="0">
              <a:ln>
                <a:noFill/>
              </a:ln>
              <a:solidFill>
                <a:srgbClr val="000000"/>
              </a:solidFill>
              <a:effectLst/>
              <a:uLnTx/>
              <a:uFillTx/>
              <a:latin typeface="Arial Black" panose="020B0A04020102020204" pitchFamily="34" charset="0"/>
              <a:ea typeface="ヒラギノ角ゴ ProN W3" panose="020B0300000000000000" charset="-128"/>
              <a:cs typeface="Arial" panose="020B0604020202020204"/>
              <a:sym typeface="Myriad Set Text" charset="0"/>
            </a:endParaRPr>
          </a:p>
        </p:txBody>
      </p:sp>
      <p:sp>
        <p:nvSpPr>
          <p:cNvPr id="138" name="Rectangle 7"/>
          <p:cNvSpPr/>
          <p:nvPr/>
        </p:nvSpPr>
        <p:spPr bwMode="auto">
          <a:xfrm>
            <a:off x="3600476" y="3976263"/>
            <a:ext cx="555625" cy="338137"/>
          </a:xfrm>
          <a:prstGeom prst="rect">
            <a:avLst/>
          </a:prstGeom>
          <a:solidFill>
            <a:srgbClr val="EAEAEA"/>
          </a:solidFill>
          <a:ln w="25400">
            <a:solidFill>
              <a:srgbClr val="000000"/>
            </a:solidFill>
            <a:miter lim="800000"/>
          </a:ln>
        </p:spPr>
        <p:txBody>
          <a:bodyPr lIns="0" tIns="0" rIns="0" bIns="0" anchor="ctr"/>
          <a:lstStyle/>
          <a:p>
            <a:pPr marL="36830"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rPr>
              <a:t>dp_mul</a:t>
            </a:r>
            <a:endParaRPr kumimoji="0" lang="en-US" sz="900" b="0" i="0" u="none" strike="noStrike" kern="0" cap="none" spc="0" normalizeH="0" baseline="0" noProof="0">
              <a:ln>
                <a:noFill/>
              </a:ln>
              <a:solidFill>
                <a:srgbClr val="000000"/>
              </a:solidFill>
              <a:effectLst/>
              <a:uLnTx/>
              <a:uFillTx/>
              <a:latin typeface="Courier New Bold" panose="02070309020205020404" charset="0"/>
              <a:ea typeface="ヒラギノ角ゴ ProN W3" panose="020B0300000000000000" charset="-128"/>
              <a:cs typeface="Arial" panose="020B0604020202020204"/>
              <a:sym typeface="Myriad Set Text" charset="0"/>
            </a:endParaRPr>
          </a:p>
        </p:txBody>
      </p:sp>
      <p:sp>
        <p:nvSpPr>
          <p:cNvPr id="139" name="Text Box 78"/>
          <p:cNvSpPr txBox="1"/>
          <p:nvPr/>
        </p:nvSpPr>
        <p:spPr bwMode="auto">
          <a:xfrm>
            <a:off x="1249364" y="3344439"/>
            <a:ext cx="814908" cy="268089"/>
          </a:xfrm>
          <a:prstGeom prst="rect">
            <a:avLst/>
          </a:prstGeom>
          <a:solidFill>
            <a:srgbClr val="99CCFF"/>
          </a:solidFill>
          <a:ln w="25400">
            <a:solidFill>
              <a:srgbClr val="000000"/>
            </a:solidFill>
            <a:miter lim="800000"/>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Programs</a:t>
            </a:r>
            <a:endPar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40" name="Text Box 79"/>
          <p:cNvSpPr txBox="1"/>
          <p:nvPr/>
        </p:nvSpPr>
        <p:spPr bwMode="auto">
          <a:xfrm>
            <a:off x="3470276" y="3344439"/>
            <a:ext cx="657814" cy="268089"/>
          </a:xfrm>
          <a:prstGeom prst="rect">
            <a:avLst/>
          </a:prstGeom>
          <a:solidFill>
            <a:srgbClr val="99CCFF"/>
          </a:solidFill>
          <a:ln w="25400">
            <a:solidFill>
              <a:srgbClr val="000000"/>
            </a:solidFill>
            <a:miter lim="800000"/>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Kernels</a:t>
            </a:r>
            <a:endPar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41" name="Text Box 80"/>
          <p:cNvSpPr txBox="1"/>
          <p:nvPr/>
        </p:nvSpPr>
        <p:spPr bwMode="auto">
          <a:xfrm>
            <a:off x="4972050" y="3344439"/>
            <a:ext cx="1307030" cy="268089"/>
          </a:xfrm>
          <a:prstGeom prst="rect">
            <a:avLst/>
          </a:prstGeom>
          <a:solidFill>
            <a:srgbClr val="99CCFF"/>
          </a:solidFill>
          <a:ln w="25400">
            <a:solidFill>
              <a:srgbClr val="000000"/>
            </a:solidFill>
            <a:miter lim="800000"/>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Memory Objects</a:t>
            </a:r>
            <a:endPar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
        <p:nvSpPr>
          <p:cNvPr id="142" name="Text Box 81"/>
          <p:cNvSpPr txBox="1"/>
          <p:nvPr/>
        </p:nvSpPr>
        <p:spPr bwMode="auto">
          <a:xfrm>
            <a:off x="6899290" y="3344439"/>
            <a:ext cx="1472139" cy="268089"/>
          </a:xfrm>
          <a:prstGeom prst="rect">
            <a:avLst/>
          </a:prstGeom>
          <a:solidFill>
            <a:srgbClr val="99CCFF"/>
          </a:solidFill>
          <a:ln w="25400">
            <a:solidFill>
              <a:srgbClr val="000000"/>
            </a:solidFill>
            <a:miter lim="800000"/>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170" algn="l"/>
                <a:tab pos="2806700" algn="l"/>
              </a:tabLst>
              <a:defRPr/>
            </a:pPr>
            <a:r>
              <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rPr>
              <a:t>Command Queues</a:t>
            </a:r>
            <a:endParaRPr kumimoji="0" lang="en-US" sz="1500" b="1" i="0" u="none" strike="noStrike" kern="0" cap="none" spc="0" normalizeH="0" baseline="0" noProof="0">
              <a:ln>
                <a:noFill/>
              </a:ln>
              <a:solidFill>
                <a:srgbClr val="000000"/>
              </a:solidFill>
              <a:effectLst/>
              <a:uLnTx/>
              <a:uFillTx/>
              <a:latin typeface="Arial Narrow" panose="020B0606020202030204" pitchFamily="34" charset="0"/>
              <a:ea typeface="ヒラギノ角ゴ ProN W3" panose="020B0300000000000000" charset="-128"/>
              <a:cs typeface="Arial" panose="020B0604020202020204"/>
              <a:sym typeface="Myriad Set Text"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endParaRPr lang="en-GB" dirty="0"/>
          </a:p>
        </p:txBody>
      </p:sp>
      <p:sp>
        <p:nvSpPr>
          <p:cNvPr id="5" name="Text Placeholder 4"/>
          <p:cNvSpPr>
            <a:spLocks noGrp="1"/>
          </p:cNvSpPr>
          <p:nvPr>
            <p:ph type="body" idx="1"/>
          </p:nvPr>
        </p:nvSpPr>
        <p:spPr>
          <a:xfrm>
            <a:off x="539552" y="2852936"/>
            <a:ext cx="7772400" cy="1500187"/>
          </a:xfrm>
        </p:spPr>
        <p:txBody>
          <a:bodyPr/>
          <a:lstStyle/>
          <a:p>
            <a:r>
              <a:rPr lang="en-GB" dirty="0" smtClean="0">
                <a:solidFill>
                  <a:schemeClr val="tx1"/>
                </a:solidFill>
              </a:rPr>
              <a:t>Lecture 5</a:t>
            </a:r>
            <a:endParaRPr lang="en-GB" dirty="0">
              <a:solidFill>
                <a:schemeClr val="tx1"/>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endParaRPr lang="en-GB" b="1" dirty="0">
              <a:solidFill>
                <a:schemeClr val="accent5"/>
              </a:solidFill>
            </a:endParaRPr>
          </a:p>
          <a:p>
            <a:pPr lvl="1"/>
            <a:r>
              <a:rPr lang="en-GB" dirty="0"/>
              <a:t>A few </a:t>
            </a:r>
            <a:r>
              <a:rPr lang="en-GB" b="1" i="1" dirty="0">
                <a:solidFill>
                  <a:schemeClr val="accent2"/>
                </a:solidFill>
              </a:rPr>
              <a:t>restrictions</a:t>
            </a:r>
            <a:r>
              <a:rPr lang="en-GB" dirty="0"/>
              <a:t>: no recursion, function pointers, functions in C99 standard headers ...</a:t>
            </a:r>
            <a:endParaRPr lang="en-GB" dirty="0"/>
          </a:p>
          <a:p>
            <a:pPr lvl="1"/>
            <a:r>
              <a:rPr lang="en-GB" dirty="0" err="1"/>
              <a:t>Preprocessing</a:t>
            </a:r>
            <a:r>
              <a:rPr lang="en-GB" dirty="0"/>
              <a:t> directives defined by C99 are </a:t>
            </a:r>
            <a:r>
              <a:rPr lang="en-GB" dirty="0" smtClean="0"/>
              <a:t>supported (#include etc.)</a:t>
            </a:r>
            <a:endParaRPr lang="en-GB" dirty="0"/>
          </a:p>
          <a:p>
            <a:r>
              <a:rPr lang="en-GB" dirty="0"/>
              <a:t>Built-in data types</a:t>
            </a:r>
            <a:endParaRPr lang="en-GB" dirty="0"/>
          </a:p>
          <a:p>
            <a:pPr lvl="1"/>
            <a:r>
              <a:rPr lang="en-GB" dirty="0"/>
              <a:t>Scalar and vector data types, pointers</a:t>
            </a:r>
            <a:endParaRPr lang="en-GB" dirty="0"/>
          </a:p>
          <a:p>
            <a:pPr lvl="1"/>
            <a:r>
              <a:rPr lang="en-GB" dirty="0"/>
              <a:t>Data-type conversion functions:</a:t>
            </a:r>
            <a:endParaRPr lang="en-GB" dirty="0"/>
          </a:p>
          <a:p>
            <a:pPr lvl="2"/>
            <a:r>
              <a:rPr lang="en-GB" dirty="0" err="1"/>
              <a:t>convert_type</a:t>
            </a:r>
            <a:r>
              <a:rPr lang="en-GB" dirty="0"/>
              <a:t>&lt;_sat&gt;&lt;_</a:t>
            </a:r>
            <a:r>
              <a:rPr lang="en-GB" dirty="0" err="1"/>
              <a:t>roundingmode</a:t>
            </a:r>
            <a:r>
              <a:rPr lang="en-GB" dirty="0"/>
              <a:t>&gt; </a:t>
            </a:r>
            <a:endParaRPr lang="en-GB" dirty="0"/>
          </a:p>
          <a:p>
            <a:pPr lvl="1"/>
            <a:r>
              <a:rPr lang="en-GB" dirty="0"/>
              <a:t>Image </a:t>
            </a:r>
            <a:r>
              <a:rPr lang="en-GB" dirty="0" smtClean="0"/>
              <a:t>types:</a:t>
            </a:r>
            <a:endParaRPr lang="en-GB" dirty="0" smtClean="0"/>
          </a:p>
          <a:p>
            <a:pPr lvl="2"/>
            <a:r>
              <a:rPr lang="en-GB" dirty="0" smtClean="0"/>
              <a:t>image2d_t</a:t>
            </a:r>
            <a:r>
              <a:rPr lang="en-GB" dirty="0"/>
              <a:t>, image3d_t and </a:t>
            </a:r>
            <a:r>
              <a:rPr lang="en-GB" dirty="0" err="1" smtClean="0"/>
              <a:t>sampler_t</a:t>
            </a:r>
            <a:endParaRPr lang="en-GB"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fontScale="92500"/>
          </a:bodyPr>
          <a:lstStyle/>
          <a:p>
            <a:r>
              <a:rPr lang="en-GB" dirty="0" smtClean="0"/>
              <a:t>Built</a:t>
            </a:r>
            <a:r>
              <a:rPr lang="en-GB" dirty="0"/>
              <a:t>-in functions — </a:t>
            </a:r>
            <a:r>
              <a:rPr lang="en-GB" b="1" i="1" dirty="0">
                <a:solidFill>
                  <a:schemeClr val="accent2"/>
                </a:solidFill>
              </a:rPr>
              <a:t>mandatory</a:t>
            </a:r>
            <a:endParaRPr lang="en-GB" b="1" i="1" dirty="0">
              <a:solidFill>
                <a:schemeClr val="accent2"/>
              </a:solidFill>
            </a:endParaRPr>
          </a:p>
          <a:p>
            <a:pPr lvl="1"/>
            <a:r>
              <a:rPr lang="en-GB" dirty="0"/>
              <a:t>Work-Item functions, </a:t>
            </a:r>
            <a:r>
              <a:rPr lang="en-GB" dirty="0" err="1"/>
              <a:t>math.h</a:t>
            </a:r>
            <a:r>
              <a:rPr lang="en-GB" dirty="0"/>
              <a:t>, read and write image</a:t>
            </a:r>
            <a:endParaRPr lang="en-GB" dirty="0"/>
          </a:p>
          <a:p>
            <a:pPr lvl="1"/>
            <a:r>
              <a:rPr lang="en-GB" dirty="0"/>
              <a:t>Relational, geometric functions, synchronization functions</a:t>
            </a:r>
            <a:endParaRPr lang="en-GB" dirty="0"/>
          </a:p>
          <a:p>
            <a:pPr lvl="1"/>
            <a:r>
              <a:rPr lang="en-GB" dirty="0" err="1"/>
              <a:t>printf</a:t>
            </a:r>
            <a:r>
              <a:rPr lang="en-GB" dirty="0"/>
              <a:t> (v1.2 only, so not currently for </a:t>
            </a:r>
            <a:r>
              <a:rPr lang="en-GB" dirty="0" smtClean="0"/>
              <a:t>NVIDIA GPUs</a:t>
            </a:r>
            <a:r>
              <a:rPr lang="en-GB" dirty="0"/>
              <a:t>)</a:t>
            </a:r>
            <a:endParaRPr lang="en-GB" dirty="0"/>
          </a:p>
          <a:p>
            <a:r>
              <a:rPr lang="en-GB" dirty="0"/>
              <a:t>Built-in functions — </a:t>
            </a:r>
            <a:r>
              <a:rPr lang="en-GB" b="1" i="1" dirty="0">
                <a:solidFill>
                  <a:schemeClr val="accent4"/>
                </a:solidFill>
              </a:rPr>
              <a:t>optional</a:t>
            </a:r>
            <a:r>
              <a:rPr lang="en-GB" dirty="0">
                <a:solidFill>
                  <a:schemeClr val="accent4"/>
                </a:solidFill>
              </a:rPr>
              <a:t> (called “extensions”)</a:t>
            </a:r>
            <a:endParaRPr lang="en-GB" dirty="0">
              <a:solidFill>
                <a:schemeClr val="accent4"/>
              </a:solidFill>
            </a:endParaRPr>
          </a:p>
          <a:p>
            <a:pPr lvl="1"/>
            <a:r>
              <a:rPr lang="en-GB" dirty="0"/>
              <a:t>Double precision, atomics to global and local memory</a:t>
            </a:r>
            <a:endParaRPr lang="en-GB" dirty="0"/>
          </a:p>
          <a:p>
            <a:pPr lvl="1"/>
            <a:r>
              <a:rPr lang="en-GB" dirty="0"/>
              <a:t>Selection of rounding mode, writes to image3d_t surface</a:t>
            </a:r>
            <a:endParaRPr lang="en-GB" dirty="0"/>
          </a:p>
          <a:p>
            <a:endParaRPr lang="en-GB"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Highlights</a:t>
            </a:r>
            <a:endParaRPr lang="en-GB" dirty="0"/>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r>
              <a:rPr lang="en-GB" dirty="0"/>
              <a:t>Function qualifiers</a:t>
            </a:r>
            <a:endParaRPr lang="en-GB" dirty="0"/>
          </a:p>
          <a:p>
            <a:pPr lvl="1"/>
            <a:r>
              <a:rPr lang="en-GB" b="1" dirty="0" smtClean="0">
                <a:solidFill>
                  <a:schemeClr val="accent4">
                    <a:lumMod val="75000"/>
                  </a:schemeClr>
                </a:solidFill>
              </a:rPr>
              <a:t>__kernel</a:t>
            </a:r>
            <a:r>
              <a:rPr lang="en-GB" dirty="0" smtClean="0"/>
              <a:t> </a:t>
            </a:r>
            <a:r>
              <a:rPr lang="en-GB" dirty="0"/>
              <a:t>qualifier declares a function as a kernel</a:t>
            </a:r>
            <a:endParaRPr lang="en-GB" dirty="0"/>
          </a:p>
          <a:p>
            <a:pPr lvl="2"/>
            <a:r>
              <a:rPr lang="en-GB" dirty="0"/>
              <a:t>I.e. makes it visible to host code so it can be </a:t>
            </a:r>
            <a:r>
              <a:rPr lang="en-GB" dirty="0" err="1"/>
              <a:t>enqueued</a:t>
            </a:r>
            <a:endParaRPr lang="en-GB" dirty="0"/>
          </a:p>
          <a:p>
            <a:pPr lvl="1"/>
            <a:r>
              <a:rPr lang="en-GB" dirty="0"/>
              <a:t>Kernels can call other kernel-side functions</a:t>
            </a:r>
            <a:endParaRPr lang="en-GB" dirty="0"/>
          </a:p>
          <a:p>
            <a:r>
              <a:rPr lang="en-GB" dirty="0"/>
              <a:t>Address space qualifiers</a:t>
            </a:r>
            <a:endParaRPr lang="en-GB" dirty="0"/>
          </a:p>
          <a:p>
            <a:pPr lvl="1"/>
            <a:r>
              <a:rPr lang="en-GB" b="1" dirty="0" smtClean="0">
                <a:solidFill>
                  <a:schemeClr val="accent4">
                    <a:lumMod val="75000"/>
                  </a:schemeClr>
                </a:solidFill>
              </a:rPr>
              <a:t>__global</a:t>
            </a:r>
            <a:r>
              <a:rPr lang="en-GB" b="1" dirty="0">
                <a:solidFill>
                  <a:schemeClr val="accent4">
                    <a:lumMod val="75000"/>
                  </a:schemeClr>
                </a:solidFill>
              </a:rPr>
              <a:t>, __local, __constant, __private</a:t>
            </a:r>
            <a:endParaRPr lang="en-GB" b="1" dirty="0">
              <a:solidFill>
                <a:schemeClr val="accent4">
                  <a:lumMod val="75000"/>
                </a:schemeClr>
              </a:solidFill>
            </a:endParaRPr>
          </a:p>
          <a:p>
            <a:pPr lvl="1"/>
            <a:r>
              <a:rPr lang="en-GB" dirty="0"/>
              <a:t>Pointer kernel arguments must be declared with an address space qualifier</a:t>
            </a:r>
            <a:endParaRPr lang="en-GB" dirty="0"/>
          </a:p>
          <a:p>
            <a:r>
              <a:rPr lang="en-GB" dirty="0"/>
              <a:t>Work-item functions</a:t>
            </a:r>
            <a:endParaRPr lang="en-GB" dirty="0"/>
          </a:p>
          <a:p>
            <a:pPr lvl="1"/>
            <a:r>
              <a:rPr lang="en-GB" dirty="0" err="1" smtClean="0">
                <a:solidFill>
                  <a:schemeClr val="accent4">
                    <a:lumMod val="75000"/>
                  </a:schemeClr>
                </a:solidFill>
              </a:rPr>
              <a:t>get_work_dim</a:t>
            </a:r>
            <a:r>
              <a:rPr lang="en-GB" dirty="0">
                <a:solidFill>
                  <a:schemeClr val="accent4">
                    <a:lumMod val="75000"/>
                  </a:schemeClr>
                </a:solidFill>
              </a:rPr>
              <a:t>(),  </a:t>
            </a:r>
            <a:r>
              <a:rPr lang="en-GB" dirty="0" err="1">
                <a:solidFill>
                  <a:schemeClr val="accent4">
                    <a:lumMod val="75000"/>
                  </a:schemeClr>
                </a:solidFill>
              </a:rPr>
              <a:t>get_global_id</a:t>
            </a:r>
            <a:r>
              <a:rPr lang="en-GB" dirty="0" smtClean="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a:t>
            </a:r>
            <a:endParaRPr lang="en-GB" dirty="0">
              <a:solidFill>
                <a:schemeClr val="accent4">
                  <a:lumMod val="75000"/>
                </a:schemeClr>
              </a:solidFill>
            </a:endParaRPr>
          </a:p>
          <a:p>
            <a:r>
              <a:rPr lang="en-GB" dirty="0"/>
              <a:t>Synchronization functions</a:t>
            </a:r>
            <a:endParaRPr lang="en-GB" dirty="0"/>
          </a:p>
          <a:p>
            <a:pPr lvl="1"/>
            <a:r>
              <a:rPr lang="en-GB" b="1" dirty="0" smtClean="0">
                <a:solidFill>
                  <a:schemeClr val="accent1"/>
                </a:solidFill>
              </a:rPr>
              <a:t>Barriers</a:t>
            </a:r>
            <a:r>
              <a:rPr lang="en-GB" dirty="0" smtClean="0"/>
              <a:t> </a:t>
            </a:r>
            <a:r>
              <a:rPr lang="en-GB" dirty="0"/>
              <a:t>- all work-items within a work-group must execute </a:t>
            </a:r>
            <a:r>
              <a:rPr lang="en-GB" dirty="0" smtClean="0"/>
              <a:t>the barrier </a:t>
            </a:r>
            <a:r>
              <a:rPr lang="en-GB" dirty="0"/>
              <a:t>function before any work-item can continue</a:t>
            </a:r>
            <a:endParaRPr lang="en-GB" dirty="0"/>
          </a:p>
          <a:p>
            <a:pPr lvl="1"/>
            <a:r>
              <a:rPr lang="en-GB" b="1" dirty="0" smtClean="0">
                <a:solidFill>
                  <a:schemeClr val="accent1"/>
                </a:solidFill>
              </a:rPr>
              <a:t>Memory </a:t>
            </a:r>
            <a:r>
              <a:rPr lang="en-GB" b="1" dirty="0">
                <a:solidFill>
                  <a:schemeClr val="accent1"/>
                </a:solidFill>
              </a:rPr>
              <a:t>fences </a:t>
            </a:r>
            <a:r>
              <a:rPr lang="en-GB" dirty="0"/>
              <a:t>- provides ordering between memory operations</a:t>
            </a:r>
            <a:endParaRPr lang="en-GB"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Restrictions</a:t>
            </a:r>
            <a:endParaRPr lang="en-GB" dirty="0"/>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endParaRPr lang="en-GB" dirty="0"/>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endParaRPr lang="en-GB" dirty="0"/>
          </a:p>
          <a:p>
            <a:r>
              <a:rPr lang="en-GB" dirty="0"/>
              <a:t>Bit-fields are not supported</a:t>
            </a:r>
            <a:endParaRPr lang="en-GB" dirty="0"/>
          </a:p>
          <a:p>
            <a:r>
              <a:rPr lang="en-GB" dirty="0"/>
              <a:t>Variable length arrays and structures are not supported</a:t>
            </a:r>
            <a:endParaRPr lang="en-GB" dirty="0"/>
          </a:p>
          <a:p>
            <a:r>
              <a:rPr lang="en-GB" dirty="0"/>
              <a:t>Recursion is not supported (yet!)</a:t>
            </a:r>
            <a:endParaRPr lang="en-GB" dirty="0"/>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a:t>
            </a:r>
            <a:r>
              <a:rPr lang="en-GB" dirty="0" smtClean="0"/>
              <a:t>reserved</a:t>
            </a:r>
            <a:endParaRPr lang="en-GB" dirty="0" smtClean="0"/>
          </a:p>
          <a:p>
            <a:pPr marL="0" indent="0">
              <a:buNone/>
            </a:pPr>
            <a:r>
              <a:rPr lang="en-GB" dirty="0" smtClean="0">
                <a:solidFill>
                  <a:schemeClr val="accent1">
                    <a:lumMod val="75000"/>
                  </a:schemeClr>
                </a:solidFill>
              </a:rPr>
              <a:t>   (note</a:t>
            </a:r>
            <a:r>
              <a:rPr lang="en-GB" dirty="0">
                <a:solidFill>
                  <a:schemeClr val="accent1">
                    <a:lumMod val="75000"/>
                  </a:schemeClr>
                </a:solidFill>
              </a:rPr>
              <a:t>: most implementations support double)</a:t>
            </a:r>
            <a:endParaRPr lang="en-GB"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p:nvPr/>
        </p:nvGraphicFramePr>
        <p:xfrm>
          <a:off x="2244726" y="5160771"/>
          <a:ext cx="4321175" cy="1397000"/>
        </p:xfrm>
        <a:graphic>
          <a:graphicData uri="http://schemas.openxmlformats.org/drawingml/2006/table">
            <a:tbl>
              <a:tblPr/>
              <a:tblGrid>
                <a:gridCol w="720725"/>
                <a:gridCol w="717550"/>
                <a:gridCol w="720725"/>
                <a:gridCol w="720725"/>
                <a:gridCol w="742950"/>
                <a:gridCol w="698500"/>
              </a:tblGrid>
              <a:tr h="473604">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1</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 2</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 1</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mn-lt"/>
                        </a:rPr>
                        <a:t>x</a:t>
                      </a:r>
                      <a:endParaRPr kumimoji="0" lang="en-US" sz="20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1</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mn-lt"/>
                        </a:rPr>
                        <a:t>1</a:t>
                      </a:r>
                      <a:endParaRPr kumimoji="0" lang="en-US" sz="2000" b="0" i="0" u="none" strike="noStrike" cap="none" normalizeH="0" baseline="0" smtClean="0">
                        <a:ln>
                          <a:noFill/>
                        </a:ln>
                        <a:solidFill>
                          <a:schemeClr val="tx1"/>
                        </a:solidFill>
                        <a:effectLst/>
                        <a:latin typeface="+mn-lt"/>
                      </a:endParaRP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 3</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mn-lt"/>
                        </a:rPr>
                        <a:t> 3</a:t>
                      </a:r>
                      <a:endParaRPr kumimoji="0" lang="en-US" sz="20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y</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smtClean="0">
                          <a:ln>
                            <a:noFill/>
                          </a:ln>
                          <a:solidFill>
                            <a:schemeClr val="tx1"/>
                          </a:solidFill>
                          <a:effectLst/>
                          <a:latin typeface="+mn-lt"/>
                        </a:rPr>
                        <a:t>=</a:t>
                      </a:r>
                      <a:endParaRPr kumimoji="0" lang="en-US" sz="20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2</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1</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 1</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 4</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z</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endParaRPr kumimoji="0" lang="en-US" sz="20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000" b="0" i="0" u="none" strike="noStrike" cap="none" normalizeH="0" baseline="0" dirty="0" smtClean="0">
                          <a:ln>
                            <a:noFill/>
                          </a:ln>
                          <a:solidFill>
                            <a:schemeClr val="tx1"/>
                          </a:solidFill>
                          <a:effectLst/>
                          <a:latin typeface="+mn-lt"/>
                        </a:rPr>
                        <a:t>6</a:t>
                      </a: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smtClean="0"/>
              <a:t>Worked example: Linear Algebra</a:t>
            </a:r>
            <a:endParaRPr lang="en-GB" dirty="0"/>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endParaRPr lang="en-GB" dirty="0">
              <a:solidFill>
                <a:schemeClr val="accent2"/>
              </a:solidFill>
            </a:endParaRPr>
          </a:p>
          <a:p>
            <a:pPr lvl="1"/>
            <a:r>
              <a:rPr lang="en-GB" dirty="0"/>
              <a:t>The branch of mathematics concerned with the study of vectors, vector spaces, linear transformations and systems of linear equations. </a:t>
            </a:r>
            <a:endParaRPr lang="en-GB" dirty="0"/>
          </a:p>
          <a:p>
            <a:r>
              <a:rPr lang="en-GB" dirty="0">
                <a:solidFill>
                  <a:schemeClr val="accent2"/>
                </a:solidFill>
              </a:rPr>
              <a:t>Example: </a:t>
            </a:r>
            <a:r>
              <a:rPr lang="en-GB" dirty="0"/>
              <a:t>Consider the following system of linear equations</a:t>
            </a:r>
            <a:endParaRPr lang="en-GB" dirty="0"/>
          </a:p>
          <a:p>
            <a:pPr marL="0" indent="0">
              <a:buNone/>
            </a:pPr>
            <a:r>
              <a:rPr lang="en-GB" dirty="0"/>
              <a:t> </a:t>
            </a:r>
            <a:r>
              <a:rPr lang="en-GB" dirty="0" smtClean="0"/>
              <a:t>			x </a:t>
            </a:r>
            <a:r>
              <a:rPr lang="en-GB" dirty="0"/>
              <a:t>+ 2y +  z  = 1</a:t>
            </a:r>
            <a:endParaRPr lang="en-GB" dirty="0"/>
          </a:p>
          <a:p>
            <a:pPr marL="0" indent="0">
              <a:buNone/>
            </a:pPr>
            <a:r>
              <a:rPr lang="en-GB" dirty="0"/>
              <a:t> </a:t>
            </a:r>
            <a:r>
              <a:rPr lang="en-GB" dirty="0" smtClean="0"/>
              <a:t>			x </a:t>
            </a:r>
            <a:r>
              <a:rPr lang="en-GB" dirty="0"/>
              <a:t>+ 3y + 3z = 2</a:t>
            </a:r>
            <a:endParaRPr lang="en-GB" dirty="0"/>
          </a:p>
          <a:p>
            <a:pPr marL="0" indent="0">
              <a:buNone/>
            </a:pPr>
            <a:r>
              <a:rPr lang="en-GB" dirty="0"/>
              <a:t> </a:t>
            </a:r>
            <a:r>
              <a:rPr lang="en-GB" dirty="0" smtClean="0"/>
              <a:t>			x </a:t>
            </a:r>
            <a:r>
              <a:rPr lang="en-GB" dirty="0"/>
              <a:t>+  y +  4z = 6</a:t>
            </a:r>
            <a:endParaRPr lang="en-GB" dirty="0"/>
          </a:p>
          <a:p>
            <a:pPr lvl="1"/>
            <a:r>
              <a:rPr lang="en-GB" dirty="0"/>
              <a:t>This system can be represented in terms of vectors and a matrix as the classic “</a:t>
            </a:r>
            <a:r>
              <a:rPr lang="en-GB" dirty="0" err="1"/>
              <a:t>Ax</a:t>
            </a:r>
            <a:r>
              <a:rPr lang="en-GB" dirty="0"/>
              <a:t> = b” problem.</a:t>
            </a:r>
            <a:endParaRPr lang="en-GB" dirty="0"/>
          </a:p>
          <a:p>
            <a:endParaRPr lang="en-GB" dirty="0"/>
          </a:p>
          <a:p>
            <a:endParaRPr lang="en-GB" dirty="0"/>
          </a:p>
        </p:txBody>
      </p:sp>
      <p:sp>
        <p:nvSpPr>
          <p:cNvPr id="14" name="AutoShape 33"/>
          <p:cNvSpPr/>
          <p:nvPr/>
        </p:nvSpPr>
        <p:spPr bwMode="auto">
          <a:xfrm>
            <a:off x="2162295" y="5124862"/>
            <a:ext cx="88900" cy="1354667"/>
          </a:xfrm>
          <a:prstGeom prst="leftBracket">
            <a:avLst>
              <a:gd name="adj" fmla="val 152381"/>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
        <p:nvSpPr>
          <p:cNvPr id="15" name="AutoShape 34"/>
          <p:cNvSpPr/>
          <p:nvPr/>
        </p:nvSpPr>
        <p:spPr bwMode="auto">
          <a:xfrm>
            <a:off x="4346695" y="5155287"/>
            <a:ext cx="88900" cy="1354667"/>
          </a:xfrm>
          <a:prstGeom prst="leftBracket">
            <a:avLst>
              <a:gd name="adj" fmla="val 152381"/>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
        <p:nvSpPr>
          <p:cNvPr id="16" name="AutoShape 35"/>
          <p:cNvSpPr/>
          <p:nvPr/>
        </p:nvSpPr>
        <p:spPr bwMode="auto">
          <a:xfrm>
            <a:off x="5805607" y="5138092"/>
            <a:ext cx="88900" cy="1354667"/>
          </a:xfrm>
          <a:prstGeom prst="leftBracket">
            <a:avLst>
              <a:gd name="adj" fmla="val 152381"/>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
        <p:nvSpPr>
          <p:cNvPr id="17" name="AutoShape 36"/>
          <p:cNvSpPr/>
          <p:nvPr/>
        </p:nvSpPr>
        <p:spPr bwMode="auto">
          <a:xfrm>
            <a:off x="6140581" y="5138092"/>
            <a:ext cx="115887" cy="1354667"/>
          </a:xfrm>
          <a:prstGeom prst="rightBracket">
            <a:avLst>
              <a:gd name="adj" fmla="val 116895"/>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
        <p:nvSpPr>
          <p:cNvPr id="18" name="AutoShape 37"/>
          <p:cNvSpPr/>
          <p:nvPr/>
        </p:nvSpPr>
        <p:spPr bwMode="auto">
          <a:xfrm>
            <a:off x="4653082" y="5157932"/>
            <a:ext cx="115888" cy="1354667"/>
          </a:xfrm>
          <a:prstGeom prst="rightBracket">
            <a:avLst>
              <a:gd name="adj" fmla="val 116894"/>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
        <p:nvSpPr>
          <p:cNvPr id="19" name="AutoShape 38"/>
          <p:cNvSpPr/>
          <p:nvPr/>
        </p:nvSpPr>
        <p:spPr bwMode="auto">
          <a:xfrm>
            <a:off x="4006984" y="5127507"/>
            <a:ext cx="115887" cy="1354667"/>
          </a:xfrm>
          <a:prstGeom prst="rightBracket">
            <a:avLst>
              <a:gd name="adj" fmla="val 116895"/>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p:nvPr/>
        </p:nvGraphicFramePr>
        <p:xfrm>
          <a:off x="603365" y="3020826"/>
          <a:ext cx="7924800" cy="1397000"/>
        </p:xfrm>
        <a:graphic>
          <a:graphicData uri="http://schemas.openxmlformats.org/drawingml/2006/table">
            <a:tbl>
              <a:tblPr>
                <a:effectLst/>
              </a:tblPr>
              <a:tblGrid>
                <a:gridCol w="720725"/>
                <a:gridCol w="711200"/>
                <a:gridCol w="730250"/>
                <a:gridCol w="720725"/>
                <a:gridCol w="720725"/>
                <a:gridCol w="720725"/>
                <a:gridCol w="720725"/>
                <a:gridCol w="720725"/>
                <a:gridCol w="720725"/>
                <a:gridCol w="717550"/>
                <a:gridCol w="720725"/>
              </a:tblGrid>
              <a:tr h="473604">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1</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0</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0</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1</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2</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 1</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1</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 2</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  1</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1</a:t>
                      </a:r>
                      <a:endParaRPr kumimoji="0" lang="en-US" sz="2400" b="0" i="0" u="none" strike="noStrike" cap="none" normalizeH="0" baseline="0" smtClean="0">
                        <a:ln>
                          <a:noFill/>
                        </a:ln>
                        <a:solidFill>
                          <a:schemeClr val="tx1"/>
                        </a:solidFill>
                        <a:effectLst/>
                        <a:latin typeface="+mn-lt"/>
                      </a:endParaRP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1</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0</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1" i="0" u="none" strike="noStrike" cap="none" normalizeH="0" baseline="0" dirty="0" smtClean="0">
                          <a:ln>
                            <a:noFill/>
                          </a:ln>
                          <a:solidFill>
                            <a:schemeClr val="tx1"/>
                          </a:solidFill>
                          <a:effectLst/>
                          <a:latin typeface="+mn-lt"/>
                        </a:rPr>
                        <a:t> </a:t>
                      </a:r>
                      <a:endParaRPr kumimoji="0" lang="en-US" sz="2400" b="1"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0</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1</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 2</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1</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 3</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  3</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1</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-1</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1</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0</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smtClean="0">
                          <a:ln>
                            <a:noFill/>
                          </a:ln>
                          <a:solidFill>
                            <a:schemeClr val="tx1"/>
                          </a:solidFill>
                          <a:effectLst/>
                          <a:latin typeface="+mn-lt"/>
                        </a:rPr>
                        <a:t>0</a:t>
                      </a: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 5</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1</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 2</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MS PGothic"/>
                          <a:cs typeface="Arial" panose="020B0604020202020204"/>
                        </a:defRPr>
                      </a:lvl1pPr>
                      <a:lvl2pPr marL="457200" algn="l" defTabSz="914400" rtl="0" eaLnBrk="1" latinLnBrk="0" hangingPunct="1">
                        <a:defRPr sz="1800" kern="1200">
                          <a:solidFill>
                            <a:schemeClr val="tx1"/>
                          </a:solidFill>
                          <a:latin typeface="Arial" panose="020B0604020202020204"/>
                          <a:ea typeface="MS PGothic"/>
                          <a:cs typeface="Arial" panose="020B0604020202020204"/>
                        </a:defRPr>
                      </a:lvl2pPr>
                      <a:lvl3pPr marL="914400" algn="l" defTabSz="914400" rtl="0" eaLnBrk="1" latinLnBrk="0" hangingPunct="1">
                        <a:defRPr sz="1800" kern="1200">
                          <a:solidFill>
                            <a:schemeClr val="tx1"/>
                          </a:solidFill>
                          <a:latin typeface="Arial" panose="020B0604020202020204"/>
                          <a:ea typeface="MS PGothic"/>
                          <a:cs typeface="Arial" panose="020B0604020202020204"/>
                        </a:defRPr>
                      </a:lvl3pPr>
                      <a:lvl4pPr marL="1371600" algn="l" defTabSz="914400" rtl="0" eaLnBrk="1" latinLnBrk="0" hangingPunct="1">
                        <a:defRPr sz="1800" kern="1200">
                          <a:solidFill>
                            <a:schemeClr val="tx1"/>
                          </a:solidFill>
                          <a:latin typeface="Arial" panose="020B0604020202020204"/>
                          <a:ea typeface="MS PGothic"/>
                          <a:cs typeface="Arial" panose="020B0604020202020204"/>
                        </a:defRPr>
                      </a:lvl4pPr>
                      <a:lvl5pPr marL="1828800" algn="l" defTabSz="914400" rtl="0" eaLnBrk="1" latinLnBrk="0" hangingPunct="1">
                        <a:defRPr sz="1800" kern="1200">
                          <a:solidFill>
                            <a:schemeClr val="tx1"/>
                          </a:solidFill>
                          <a:latin typeface="Arial" panose="020B0604020202020204"/>
                          <a:ea typeface="MS PGothic"/>
                          <a:cs typeface="Arial" panose="020B0604020202020204"/>
                        </a:defRPr>
                      </a:lvl5pPr>
                      <a:lvl6pPr marL="2286000" algn="l" defTabSz="914400" rtl="0" eaLnBrk="1" latinLnBrk="0" hangingPunct="1">
                        <a:defRPr sz="1800" kern="1200">
                          <a:solidFill>
                            <a:schemeClr val="tx1"/>
                          </a:solidFill>
                          <a:latin typeface="Arial" panose="020B0604020202020204"/>
                          <a:ea typeface="MS PGothic"/>
                          <a:cs typeface="Arial" panose="020B0604020202020204"/>
                        </a:defRPr>
                      </a:lvl6pPr>
                      <a:lvl7pPr marL="2743200" algn="l" defTabSz="914400" rtl="0" eaLnBrk="1" latinLnBrk="0" hangingPunct="1">
                        <a:defRPr sz="1800" kern="1200">
                          <a:solidFill>
                            <a:schemeClr val="tx1"/>
                          </a:solidFill>
                          <a:latin typeface="Arial" panose="020B0604020202020204"/>
                          <a:ea typeface="MS PGothic"/>
                          <a:cs typeface="Arial" panose="020B0604020202020204"/>
                        </a:defRPr>
                      </a:lvl7pPr>
                      <a:lvl8pPr marL="3200400" algn="l" defTabSz="914400" rtl="0" eaLnBrk="1" latinLnBrk="0" hangingPunct="1">
                        <a:defRPr sz="1800" kern="1200">
                          <a:solidFill>
                            <a:schemeClr val="tx1"/>
                          </a:solidFill>
                          <a:latin typeface="Arial" panose="020B0604020202020204"/>
                          <a:ea typeface="MS PGothic"/>
                          <a:cs typeface="Arial" panose="020B0604020202020204"/>
                        </a:defRPr>
                      </a:lvl8pPr>
                      <a:lvl9pPr marL="3657600" algn="l" defTabSz="914400" rtl="0" eaLnBrk="1" latinLnBrk="0" hangingPunct="1">
                        <a:defRPr sz="1800" kern="1200">
                          <a:solidFill>
                            <a:schemeClr val="tx1"/>
                          </a:solidFill>
                          <a:latin typeface="Arial" panose="020B0604020202020204"/>
                          <a:ea typeface="MS PGothic"/>
                          <a:cs typeface="Arial" panose="020B0604020202020204"/>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mn-lt"/>
                        </a:rPr>
                        <a:t>  4</a:t>
                      </a: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p:txBody>
          <a:bodyPr/>
          <a:lstStyle/>
          <a:p>
            <a:r>
              <a:rPr lang="en-GB" dirty="0" smtClean="0"/>
              <a:t>Solving </a:t>
            </a:r>
            <a:r>
              <a:rPr lang="en-GB" dirty="0" err="1" smtClean="0"/>
              <a:t>Ax</a:t>
            </a:r>
            <a:r>
              <a:rPr lang="en-GB" dirty="0" smtClean="0"/>
              <a:t>=b</a:t>
            </a:r>
            <a:endParaRPr lang="en-GB" dirty="0"/>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smtClean="0"/>
              <a:t>LU Decomposition:</a:t>
            </a:r>
            <a:endParaRPr lang="en-GB" dirty="0" smtClean="0"/>
          </a:p>
          <a:p>
            <a:pPr lvl="1"/>
            <a:r>
              <a:rPr lang="en-GB" dirty="0"/>
              <a:t>transform a matrix into the product of a lower triangular and upper triangular matrix.  It is used to solve a linear system of equations. </a:t>
            </a:r>
            <a:endParaRPr lang="en-GB" dirty="0"/>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panose="020B0604020202020204"/>
                <a:ea typeface="MS PGothic"/>
                <a:cs typeface="Arial" panose="020B0604020202020204"/>
                <a:sym typeface="Myriad Set Text" charset="0"/>
              </a:rPr>
              <a:t>L</a:t>
            </a:r>
            <a:endParaRPr lang="en-US" sz="3200" dirty="0" smtClean="0">
              <a:solidFill>
                <a:srgbClr val="FFFFFF"/>
              </a:solidFill>
              <a:latin typeface="Arial" panose="020B0604020202020204"/>
              <a:ea typeface="MS PGothic"/>
              <a:cs typeface="Arial" panose="020B0604020202020204"/>
              <a:sym typeface="Myriad Set Text" charset="0"/>
            </a:endParaRP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ln>
          <a:effectLst/>
        </p:spPr>
        <p:txBody>
          <a:bodyPr>
            <a:spAutoFit/>
          </a:bodyPr>
          <a:lstStyle/>
          <a:p>
            <a:pPr algn="ctr" eaLnBrk="0" fontAlgn="base" hangingPunct="0">
              <a:spcBef>
                <a:spcPct val="50000"/>
              </a:spcBef>
              <a:spcAft>
                <a:spcPct val="0"/>
              </a:spcAft>
            </a:pPr>
            <a:r>
              <a:rPr lang="en-US" sz="3200" smtClean="0">
                <a:solidFill>
                  <a:srgbClr val="FFFFFF"/>
                </a:solidFill>
                <a:latin typeface="Arial" panose="020B0604020202020204"/>
                <a:ea typeface="MS PGothic"/>
                <a:cs typeface="Arial" panose="020B0604020202020204"/>
                <a:sym typeface="Myriad Set Text" charset="0"/>
              </a:rPr>
              <a:t>A</a:t>
            </a:r>
            <a:endParaRPr lang="en-US" sz="3200" smtClean="0">
              <a:solidFill>
                <a:srgbClr val="FFFFFF"/>
              </a:solidFill>
              <a:latin typeface="Arial" panose="020B0604020202020204"/>
              <a:ea typeface="MS PGothic"/>
              <a:cs typeface="Arial" panose="020B0604020202020204"/>
              <a:sym typeface="Myriad Set Text" charset="0"/>
            </a:endParaRP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panose="020B0604020202020204"/>
                <a:ea typeface="MS PGothic"/>
                <a:cs typeface="Arial" panose="020B0604020202020204"/>
                <a:sym typeface="Myriad Set Text" charset="0"/>
              </a:rPr>
              <a:t>U</a:t>
            </a:r>
            <a:endParaRPr lang="en-US" sz="3200" dirty="0" smtClean="0">
              <a:solidFill>
                <a:srgbClr val="FFFFFF"/>
              </a:solidFill>
              <a:latin typeface="Arial" panose="020B0604020202020204"/>
              <a:ea typeface="MS PGothic"/>
              <a:cs typeface="Arial" panose="020B0604020202020204"/>
              <a:sym typeface="Myriad Set Text" charset="0"/>
            </a:endParaRP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Times" panose="00000500000000020000" pitchFamily="18" charset="0"/>
                <a:ea typeface="MS PGothic"/>
                <a:cs typeface="Arial" panose="020B0604020202020204"/>
                <a:sym typeface="Myriad Set Text" charset="0"/>
              </a:rPr>
              <a:t>=</a:t>
            </a:r>
            <a:endParaRPr lang="en-US" sz="3200" dirty="0" smtClean="0">
              <a:solidFill>
                <a:srgbClr val="FFFFFF"/>
              </a:solidFill>
              <a:latin typeface="Times" panose="00000500000000020000" pitchFamily="18" charset="0"/>
              <a:ea typeface="MS PGothic"/>
              <a:cs typeface="Arial" panose="020B0604020202020204"/>
              <a:sym typeface="Myriad Set Text" charset="0"/>
            </a:endParaRP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
        <p:nvSpPr>
          <p:cNvPr id="46" name="Content Placeholder 2"/>
          <p:cNvSpPr txBox="1"/>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smtClean="0"/>
              <a:t>We solve for x, given a problem </a:t>
            </a:r>
            <a:r>
              <a:rPr lang="en-GB" dirty="0" err="1" smtClean="0"/>
              <a:t>Ax</a:t>
            </a:r>
            <a:r>
              <a:rPr lang="en-GB" dirty="0" smtClean="0"/>
              <a:t>=b</a:t>
            </a:r>
            <a:endParaRPr lang="en-GB" dirty="0" smtClean="0"/>
          </a:p>
          <a:p>
            <a:pPr lvl="1"/>
            <a:r>
              <a:rPr lang="pl-PL" dirty="0"/>
              <a:t>Ax=b                   LUx=b</a:t>
            </a:r>
            <a:endParaRPr lang="pl-PL" dirty="0"/>
          </a:p>
          <a:p>
            <a:pPr lvl="1"/>
            <a:r>
              <a:rPr lang="pl-PL" dirty="0"/>
              <a:t>Ux=(L</a:t>
            </a:r>
            <a:r>
              <a:rPr lang="pl-PL" baseline="30000" dirty="0"/>
              <a:t>-1</a:t>
            </a:r>
            <a:r>
              <a:rPr lang="pl-PL" dirty="0"/>
              <a:t>)b             x = (U</a:t>
            </a:r>
            <a:r>
              <a:rPr lang="pl-PL" baseline="30000" dirty="0"/>
              <a:t>-1</a:t>
            </a:r>
            <a:r>
              <a:rPr lang="pl-PL" dirty="0" smtClean="0"/>
              <a:t>)</a:t>
            </a:r>
            <a:r>
              <a:rPr lang="en-GB" dirty="0" smtClean="0"/>
              <a:t>(</a:t>
            </a:r>
            <a:r>
              <a:rPr lang="pl-PL" dirty="0" smtClean="0"/>
              <a:t>L</a:t>
            </a:r>
            <a:r>
              <a:rPr lang="pl-PL" baseline="30000" dirty="0" smtClean="0"/>
              <a:t>-1</a:t>
            </a:r>
            <a:r>
              <a:rPr lang="en-GB" baseline="30000" dirty="0" smtClean="0"/>
              <a:t>)</a:t>
            </a:r>
            <a:r>
              <a:rPr lang="pl-PL" dirty="0" smtClean="0"/>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smtClean="0">
                <a:solidFill>
                  <a:schemeClr val="accent4"/>
                </a:solidFill>
              </a:rPr>
              <a:t>So we need to be able to do matrix multiplication</a:t>
            </a:r>
            <a:endParaRPr lang="en-GB" dirty="0">
              <a:solidFill>
                <a:schemeClr val="accent4"/>
              </a:solidFill>
            </a:endParaRPr>
          </a:p>
        </p:txBody>
      </p:sp>
      <p:sp>
        <p:nvSpPr>
          <p:cNvPr id="19" name="AutoShape 33"/>
          <p:cNvSpPr/>
          <p:nvPr/>
        </p:nvSpPr>
        <p:spPr bwMode="auto">
          <a:xfrm>
            <a:off x="567071" y="3064542"/>
            <a:ext cx="88900" cy="1354667"/>
          </a:xfrm>
          <a:prstGeom prst="leftBracket">
            <a:avLst>
              <a:gd name="adj" fmla="val 152381"/>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
        <p:nvSpPr>
          <p:cNvPr id="20" name="AutoShape 38"/>
          <p:cNvSpPr/>
          <p:nvPr/>
        </p:nvSpPr>
        <p:spPr bwMode="auto">
          <a:xfrm>
            <a:off x="2411760" y="3064542"/>
            <a:ext cx="115887" cy="1354667"/>
          </a:xfrm>
          <a:prstGeom prst="rightBracket">
            <a:avLst>
              <a:gd name="adj" fmla="val 116895"/>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
        <p:nvSpPr>
          <p:cNvPr id="21" name="AutoShape 33"/>
          <p:cNvSpPr/>
          <p:nvPr/>
        </p:nvSpPr>
        <p:spPr bwMode="auto">
          <a:xfrm>
            <a:off x="3447391" y="3064542"/>
            <a:ext cx="88900" cy="1354667"/>
          </a:xfrm>
          <a:prstGeom prst="leftBracket">
            <a:avLst>
              <a:gd name="adj" fmla="val 152381"/>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
        <p:nvSpPr>
          <p:cNvPr id="22" name="AutoShape 38"/>
          <p:cNvSpPr/>
          <p:nvPr/>
        </p:nvSpPr>
        <p:spPr bwMode="auto">
          <a:xfrm>
            <a:off x="5292080" y="3064542"/>
            <a:ext cx="115887" cy="1354667"/>
          </a:xfrm>
          <a:prstGeom prst="rightBracket">
            <a:avLst>
              <a:gd name="adj" fmla="val 116895"/>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
        <p:nvSpPr>
          <p:cNvPr id="23" name="AutoShape 33"/>
          <p:cNvSpPr/>
          <p:nvPr/>
        </p:nvSpPr>
        <p:spPr bwMode="auto">
          <a:xfrm>
            <a:off x="6327711" y="3064542"/>
            <a:ext cx="88900" cy="1354667"/>
          </a:xfrm>
          <a:prstGeom prst="leftBracket">
            <a:avLst>
              <a:gd name="adj" fmla="val 152381"/>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
        <p:nvSpPr>
          <p:cNvPr id="24" name="AutoShape 38"/>
          <p:cNvSpPr/>
          <p:nvPr/>
        </p:nvSpPr>
        <p:spPr bwMode="auto">
          <a:xfrm>
            <a:off x="8244408" y="3064542"/>
            <a:ext cx="115887" cy="1354667"/>
          </a:xfrm>
          <a:prstGeom prst="rightBracket">
            <a:avLst>
              <a:gd name="adj" fmla="val 116895"/>
            </a:avLst>
          </a:prstGeom>
          <a:noFill/>
          <a:ln w="38100">
            <a:solidFill>
              <a:schemeClr val="tx1"/>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anose="00000500000000020000" pitchFamily="18" charset="0"/>
              <a:ea typeface="MS PGothic"/>
              <a:cs typeface="Arial" panose="020B0604020202020204"/>
              <a:sym typeface="Myriad Set Text"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smtClean="0">
                <a:solidFill>
                  <a:schemeClr val="accent2"/>
                </a:solidFill>
                <a:latin typeface="Courier New Bold" panose="02070309020205020404"/>
              </a:rPr>
              <a:t>void</a:t>
            </a:r>
            <a:r>
              <a:rPr lang="en-GB" b="1" dirty="0" smtClean="0">
                <a:latin typeface="Courier New Bold" panose="02070309020205020404"/>
              </a:rPr>
              <a:t> </a:t>
            </a:r>
            <a:r>
              <a:rPr lang="en-GB" b="1" dirty="0" err="1" smtClean="0">
                <a:solidFill>
                  <a:schemeClr val="tx2">
                    <a:lumMod val="75000"/>
                  </a:schemeClr>
                </a:solidFill>
                <a:latin typeface="Courier New Bold" panose="02070309020205020404"/>
              </a:rPr>
              <a:t>mat_mul</a:t>
            </a:r>
            <a:r>
              <a:rPr lang="en-GB" b="1" dirty="0" smtClean="0">
                <a:latin typeface="Courier New Bold" panose="02070309020205020404"/>
              </a:rPr>
              <a:t>(</a:t>
            </a:r>
            <a:r>
              <a:rPr lang="en-GB" b="1" dirty="0" err="1" smtClean="0">
                <a:solidFill>
                  <a:schemeClr val="accent2"/>
                </a:solidFill>
                <a:latin typeface="Courier New Bold" panose="02070309020205020404"/>
              </a:rPr>
              <a:t>int</a:t>
            </a:r>
            <a:r>
              <a:rPr lang="en-GB" b="1" dirty="0" smtClean="0">
                <a:latin typeface="Courier New Bold" panose="02070309020205020404"/>
              </a:rPr>
              <a:t> N,</a:t>
            </a:r>
            <a:r>
              <a:rPr lang="en-GB" b="1" dirty="0" smtClean="0">
                <a:solidFill>
                  <a:schemeClr val="accent2"/>
                </a:solidFill>
                <a:latin typeface="Courier New Bold" panose="02070309020205020404"/>
              </a:rPr>
              <a:t> float</a:t>
            </a:r>
            <a:r>
              <a:rPr lang="en-GB" b="1" dirty="0" smtClean="0">
                <a:latin typeface="Courier New Bold" panose="02070309020205020404"/>
              </a:rPr>
              <a:t> *A, </a:t>
            </a:r>
            <a:r>
              <a:rPr lang="en-GB" b="1" dirty="0" smtClean="0">
                <a:solidFill>
                  <a:schemeClr val="accent2"/>
                </a:solidFill>
                <a:latin typeface="Courier New Bold" panose="02070309020205020404"/>
              </a:rPr>
              <a:t>float</a:t>
            </a:r>
            <a:r>
              <a:rPr lang="en-GB" b="1" dirty="0" smtClean="0">
                <a:latin typeface="Courier New Bold" panose="02070309020205020404"/>
              </a:rPr>
              <a:t> *B, </a:t>
            </a:r>
            <a:r>
              <a:rPr lang="en-GB" b="1" dirty="0" smtClean="0">
                <a:solidFill>
                  <a:schemeClr val="accent2"/>
                </a:solidFill>
                <a:latin typeface="Courier New Bold" panose="02070309020205020404"/>
              </a:rPr>
              <a:t>float</a:t>
            </a:r>
            <a:r>
              <a:rPr lang="en-GB" b="1" dirty="0" smtClean="0">
                <a:latin typeface="Courier New Bold" panose="02070309020205020404"/>
              </a:rPr>
              <a:t> *C)</a:t>
            </a:r>
            <a:endParaRPr lang="en-GB" b="1" dirty="0" smtClean="0">
              <a:latin typeface="Courier New Bold" panose="02070309020205020404"/>
            </a:endParaRPr>
          </a:p>
          <a:p>
            <a:pPr marL="0" indent="0">
              <a:buNone/>
            </a:pPr>
            <a:r>
              <a:rPr lang="en-GB" b="1" dirty="0" smtClean="0">
                <a:latin typeface="Courier New Bold" panose="02070309020205020404"/>
              </a:rPr>
              <a:t>{</a:t>
            </a:r>
            <a:endParaRPr lang="en-GB" b="1" dirty="0" smtClean="0">
              <a:latin typeface="Courier New Bold" panose="02070309020205020404"/>
            </a:endParaRPr>
          </a:p>
          <a:p>
            <a:pPr marL="0" indent="0">
              <a:buNone/>
            </a:pPr>
            <a:r>
              <a:rPr lang="en-GB" b="1" dirty="0" smtClean="0">
                <a:latin typeface="Courier New Bold" panose="02070309020205020404"/>
              </a:rPr>
              <a:t>    </a:t>
            </a:r>
            <a:r>
              <a:rPr lang="en-GB" b="1" dirty="0" err="1" smtClean="0">
                <a:solidFill>
                  <a:schemeClr val="accent2"/>
                </a:solidFill>
                <a:latin typeface="Courier New Bold" panose="02070309020205020404"/>
              </a:rPr>
              <a:t>int</a:t>
            </a:r>
            <a:r>
              <a:rPr lang="en-GB" b="1" dirty="0" smtClean="0">
                <a:solidFill>
                  <a:schemeClr val="accent2"/>
                </a:solidFill>
                <a:latin typeface="Courier New Bold" panose="02070309020205020404"/>
              </a:rPr>
              <a:t> </a:t>
            </a:r>
            <a:r>
              <a:rPr lang="en-GB" b="1" dirty="0" err="1" smtClean="0">
                <a:latin typeface="Courier New Bold" panose="02070309020205020404"/>
              </a:rPr>
              <a:t>i</a:t>
            </a:r>
            <a:r>
              <a:rPr lang="en-GB" b="1" dirty="0" smtClean="0">
                <a:latin typeface="Courier New Bold" panose="02070309020205020404"/>
              </a:rPr>
              <a:t>, j, k;</a:t>
            </a:r>
            <a:endParaRPr lang="en-GB" b="1" dirty="0" smtClean="0">
              <a:latin typeface="Courier New Bold" panose="02070309020205020404"/>
            </a:endParaRPr>
          </a:p>
          <a:p>
            <a:pPr marL="0" indent="0">
              <a:buNone/>
            </a:pPr>
            <a:r>
              <a:rPr lang="en-GB" b="1" dirty="0">
                <a:latin typeface="Courier New Bold" panose="02070309020205020404"/>
              </a:rPr>
              <a:t> </a:t>
            </a:r>
            <a:r>
              <a:rPr lang="en-GB" b="1" dirty="0" smtClean="0">
                <a:latin typeface="Courier New Bold" panose="02070309020205020404"/>
              </a:rPr>
              <a:t>   </a:t>
            </a:r>
            <a:r>
              <a:rPr lang="en-GB" b="1" dirty="0" smtClean="0">
                <a:solidFill>
                  <a:schemeClr val="accent1"/>
                </a:solidFill>
                <a:latin typeface="Courier New Bold" panose="02070309020205020404"/>
              </a:rPr>
              <a:t>for</a:t>
            </a:r>
            <a:r>
              <a:rPr lang="en-GB" b="1" dirty="0" smtClean="0">
                <a:latin typeface="Courier New Bold" panose="02070309020205020404"/>
              </a:rPr>
              <a:t> (</a:t>
            </a:r>
            <a:r>
              <a:rPr lang="en-GB" b="1" dirty="0" err="1" smtClean="0">
                <a:latin typeface="Courier New Bold" panose="02070309020205020404"/>
              </a:rPr>
              <a:t>i</a:t>
            </a:r>
            <a:r>
              <a:rPr lang="en-GB" b="1" dirty="0" smtClean="0">
                <a:latin typeface="Courier New Bold" panose="02070309020205020404"/>
              </a:rPr>
              <a:t> = 0; </a:t>
            </a:r>
            <a:r>
              <a:rPr lang="en-GB" b="1" dirty="0" err="1" smtClean="0">
                <a:latin typeface="Courier New Bold" panose="02070309020205020404"/>
              </a:rPr>
              <a:t>i</a:t>
            </a:r>
            <a:r>
              <a:rPr lang="en-GB" b="1" dirty="0" smtClean="0">
                <a:latin typeface="Courier New Bold" panose="02070309020205020404"/>
              </a:rPr>
              <a:t> &lt; N; </a:t>
            </a:r>
            <a:r>
              <a:rPr lang="en-GB" b="1" dirty="0" err="1" smtClean="0">
                <a:latin typeface="Courier New Bold" panose="02070309020205020404"/>
              </a:rPr>
              <a:t>i</a:t>
            </a:r>
            <a:r>
              <a:rPr lang="en-GB" b="1" dirty="0" smtClean="0">
                <a:latin typeface="Courier New Bold" panose="02070309020205020404"/>
              </a:rPr>
              <a:t>++) {</a:t>
            </a:r>
            <a:endParaRPr lang="en-GB" b="1" dirty="0" smtClean="0">
              <a:latin typeface="Courier New Bold" panose="02070309020205020404"/>
            </a:endParaRPr>
          </a:p>
          <a:p>
            <a:pPr marL="0" indent="0">
              <a:buNone/>
            </a:pPr>
            <a:r>
              <a:rPr lang="en-GB" b="1" dirty="0" smtClean="0">
                <a:latin typeface="Courier New Bold" panose="02070309020205020404"/>
              </a:rPr>
              <a:t>        </a:t>
            </a:r>
            <a:r>
              <a:rPr lang="en-GB" b="1" dirty="0" smtClean="0">
                <a:solidFill>
                  <a:schemeClr val="accent1"/>
                </a:solidFill>
                <a:latin typeface="Courier New Bold" panose="02070309020205020404"/>
              </a:rPr>
              <a:t>for</a:t>
            </a:r>
            <a:r>
              <a:rPr lang="en-GB" b="1" dirty="0" smtClean="0">
                <a:latin typeface="Courier New Bold" panose="02070309020205020404"/>
              </a:rPr>
              <a:t> (j = 0; j &lt; </a:t>
            </a:r>
            <a:r>
              <a:rPr lang="en-GB" b="1" dirty="0">
                <a:latin typeface="Courier New Bold" panose="02070309020205020404"/>
              </a:rPr>
              <a:t>N</a:t>
            </a:r>
            <a:r>
              <a:rPr lang="en-GB" b="1" dirty="0" smtClean="0">
                <a:latin typeface="Courier New Bold" panose="02070309020205020404"/>
              </a:rPr>
              <a:t>; j++) {</a:t>
            </a:r>
            <a:endParaRPr lang="en-GB" b="1" dirty="0" smtClean="0">
              <a:latin typeface="Courier New Bold" panose="02070309020205020404"/>
            </a:endParaRPr>
          </a:p>
          <a:p>
            <a:pPr marL="0" indent="0">
              <a:buNone/>
            </a:pPr>
            <a:r>
              <a:rPr lang="en-GB" b="1" dirty="0">
                <a:latin typeface="Courier New Bold" panose="02070309020205020404"/>
              </a:rPr>
              <a:t> </a:t>
            </a:r>
            <a:r>
              <a:rPr lang="en-GB" b="1" dirty="0" smtClean="0">
                <a:latin typeface="Courier New Bold" panose="02070309020205020404"/>
              </a:rPr>
              <a:t>           </a:t>
            </a:r>
            <a:r>
              <a:rPr lang="en-GB" b="1" dirty="0">
                <a:latin typeface="Courier New Bold" panose="02070309020205020404"/>
              </a:rPr>
              <a:t>C[</a:t>
            </a:r>
            <a:r>
              <a:rPr lang="en-GB" b="1" dirty="0" err="1">
                <a:latin typeface="Courier New Bold" panose="02070309020205020404"/>
              </a:rPr>
              <a:t>i</a:t>
            </a:r>
            <a:r>
              <a:rPr lang="en-GB" b="1" dirty="0">
                <a:latin typeface="Courier New Bold" panose="02070309020205020404"/>
              </a:rPr>
              <a:t>*</a:t>
            </a:r>
            <a:r>
              <a:rPr lang="en-GB" b="1" dirty="0" err="1">
                <a:latin typeface="Courier New Bold" panose="02070309020205020404"/>
              </a:rPr>
              <a:t>N+j</a:t>
            </a:r>
            <a:r>
              <a:rPr lang="en-GB" b="1" dirty="0" smtClean="0">
                <a:latin typeface="Courier New Bold" panose="02070309020205020404"/>
              </a:rPr>
              <a:t>] = 0.0f;</a:t>
            </a:r>
            <a:endParaRPr lang="en-GB" b="1" dirty="0" smtClean="0">
              <a:latin typeface="Courier New Bold" panose="02070309020205020404"/>
            </a:endParaRPr>
          </a:p>
          <a:p>
            <a:pPr marL="0" indent="0">
              <a:buNone/>
            </a:pPr>
            <a:r>
              <a:rPr lang="en-GB" b="1" dirty="0">
                <a:latin typeface="Courier New Bold" panose="02070309020205020404"/>
              </a:rPr>
              <a:t> </a:t>
            </a:r>
            <a:r>
              <a:rPr lang="en-GB" b="1" dirty="0" smtClean="0">
                <a:latin typeface="Courier New Bold" panose="02070309020205020404"/>
              </a:rPr>
              <a:t>           </a:t>
            </a:r>
            <a:r>
              <a:rPr lang="en-GB" b="1" dirty="0" smtClean="0">
                <a:solidFill>
                  <a:schemeClr val="accent1"/>
                </a:solidFill>
                <a:latin typeface="Courier New Bold" panose="02070309020205020404"/>
              </a:rPr>
              <a:t>for</a:t>
            </a:r>
            <a:r>
              <a:rPr lang="en-GB" b="1" dirty="0" smtClean="0">
                <a:latin typeface="Courier New Bold" panose="02070309020205020404"/>
              </a:rPr>
              <a:t> (k = 0; k &lt; </a:t>
            </a:r>
            <a:r>
              <a:rPr lang="en-GB" b="1" dirty="0">
                <a:latin typeface="Courier New Bold" panose="02070309020205020404"/>
              </a:rPr>
              <a:t>N</a:t>
            </a:r>
            <a:r>
              <a:rPr lang="en-GB" b="1" dirty="0" smtClean="0">
                <a:latin typeface="Courier New Bold" panose="02070309020205020404"/>
              </a:rPr>
              <a:t>; k++) { </a:t>
            </a:r>
            <a:endParaRPr lang="en-GB" b="1" dirty="0" smtClean="0">
              <a:latin typeface="Courier New Bold" panose="02070309020205020404"/>
            </a:endParaRPr>
          </a:p>
          <a:p>
            <a:pPr marL="0" indent="0">
              <a:buNone/>
            </a:pPr>
            <a:r>
              <a:rPr lang="en-GB" b="1" dirty="0">
                <a:solidFill>
                  <a:schemeClr val="tx1">
                    <a:lumMod val="85000"/>
                  </a:schemeClr>
                </a:solidFill>
                <a:latin typeface="Courier New Bold" panose="02070309020205020404"/>
              </a:rPr>
              <a:t> </a:t>
            </a:r>
            <a:r>
              <a:rPr lang="en-GB" b="1" dirty="0" smtClean="0">
                <a:solidFill>
                  <a:schemeClr val="tx1">
                    <a:lumMod val="85000"/>
                  </a:schemeClr>
                </a:solidFill>
                <a:latin typeface="Courier New Bold" panose="02070309020205020404"/>
              </a:rPr>
              <a:t>               // C(</a:t>
            </a:r>
            <a:r>
              <a:rPr lang="en-GB" b="1" dirty="0" err="1" smtClean="0">
                <a:solidFill>
                  <a:schemeClr val="tx1">
                    <a:lumMod val="85000"/>
                  </a:schemeClr>
                </a:solidFill>
                <a:latin typeface="Courier New Bold" panose="02070309020205020404"/>
              </a:rPr>
              <a:t>i</a:t>
            </a:r>
            <a:r>
              <a:rPr lang="en-GB" b="1" dirty="0" smtClean="0">
                <a:solidFill>
                  <a:schemeClr val="tx1">
                    <a:lumMod val="85000"/>
                  </a:schemeClr>
                </a:solidFill>
                <a:latin typeface="Courier New Bold" panose="02070309020205020404"/>
              </a:rPr>
              <a:t>, j) = sum(over k) A(</a:t>
            </a:r>
            <a:r>
              <a:rPr lang="en-GB" b="1" dirty="0" err="1">
                <a:solidFill>
                  <a:schemeClr val="tx1">
                    <a:lumMod val="85000"/>
                  </a:schemeClr>
                </a:solidFill>
                <a:latin typeface="Courier New Bold" panose="02070309020205020404"/>
              </a:rPr>
              <a:t>i</a:t>
            </a:r>
            <a:r>
              <a:rPr lang="en-GB" b="1" dirty="0" err="1" smtClean="0">
                <a:solidFill>
                  <a:schemeClr val="tx1">
                    <a:lumMod val="85000"/>
                  </a:schemeClr>
                </a:solidFill>
                <a:latin typeface="Courier New Bold" panose="02070309020205020404"/>
              </a:rPr>
              <a:t>,k</a:t>
            </a:r>
            <a:r>
              <a:rPr lang="en-GB" b="1" dirty="0" smtClean="0">
                <a:solidFill>
                  <a:schemeClr val="tx1">
                    <a:lumMod val="85000"/>
                  </a:schemeClr>
                </a:solidFill>
                <a:latin typeface="Courier New Bold" panose="02070309020205020404"/>
              </a:rPr>
              <a:t>) * B(</a:t>
            </a:r>
            <a:r>
              <a:rPr lang="en-GB" b="1" dirty="0" err="1" smtClean="0">
                <a:solidFill>
                  <a:schemeClr val="tx1">
                    <a:lumMod val="85000"/>
                  </a:schemeClr>
                </a:solidFill>
                <a:latin typeface="Courier New Bold" panose="02070309020205020404"/>
              </a:rPr>
              <a:t>k,j</a:t>
            </a:r>
            <a:r>
              <a:rPr lang="en-GB" b="1" dirty="0" smtClean="0">
                <a:solidFill>
                  <a:schemeClr val="tx1">
                    <a:lumMod val="85000"/>
                  </a:schemeClr>
                </a:solidFill>
                <a:latin typeface="Courier New Bold" panose="02070309020205020404"/>
              </a:rPr>
              <a:t>)</a:t>
            </a:r>
            <a:endParaRPr lang="en-GB" b="1" dirty="0" smtClean="0">
              <a:solidFill>
                <a:schemeClr val="tx1">
                  <a:lumMod val="85000"/>
                </a:schemeClr>
              </a:solidFill>
              <a:latin typeface="Courier New Bold" panose="02070309020205020404"/>
            </a:endParaRPr>
          </a:p>
          <a:p>
            <a:pPr marL="0" indent="0">
              <a:buNone/>
            </a:pPr>
            <a:r>
              <a:rPr lang="en-GB" b="1" dirty="0">
                <a:latin typeface="Courier New Bold" panose="02070309020205020404"/>
              </a:rPr>
              <a:t> </a:t>
            </a:r>
            <a:r>
              <a:rPr lang="en-GB" b="1" dirty="0" smtClean="0">
                <a:latin typeface="Courier New Bold" panose="02070309020205020404"/>
              </a:rPr>
              <a:t>               C[</a:t>
            </a:r>
            <a:r>
              <a:rPr lang="en-GB" b="1" dirty="0" err="1" smtClean="0">
                <a:latin typeface="Courier New Bold" panose="02070309020205020404"/>
              </a:rPr>
              <a:t>i</a:t>
            </a:r>
            <a:r>
              <a:rPr lang="en-GB" b="1" dirty="0" smtClean="0">
                <a:latin typeface="Courier New Bold" panose="02070309020205020404"/>
              </a:rPr>
              <a:t>*</a:t>
            </a:r>
            <a:r>
              <a:rPr lang="en-GB" b="1" dirty="0" err="1" smtClean="0">
                <a:latin typeface="Courier New Bold" panose="02070309020205020404"/>
              </a:rPr>
              <a:t>N+j</a:t>
            </a:r>
            <a:r>
              <a:rPr lang="en-GB" b="1" dirty="0" smtClean="0">
                <a:latin typeface="Courier New Bold" panose="02070309020205020404"/>
              </a:rPr>
              <a:t>] += A[</a:t>
            </a:r>
            <a:r>
              <a:rPr lang="en-GB" b="1" dirty="0" err="1" smtClean="0">
                <a:latin typeface="Courier New Bold" panose="02070309020205020404"/>
              </a:rPr>
              <a:t>i</a:t>
            </a:r>
            <a:r>
              <a:rPr lang="en-GB" b="1" dirty="0" smtClean="0">
                <a:latin typeface="Courier New Bold" panose="02070309020205020404"/>
              </a:rPr>
              <a:t>*</a:t>
            </a:r>
            <a:r>
              <a:rPr lang="en-GB" b="1" dirty="0" err="1" smtClean="0">
                <a:latin typeface="Courier New Bold" panose="02070309020205020404"/>
              </a:rPr>
              <a:t>N+k</a:t>
            </a:r>
            <a:r>
              <a:rPr lang="en-GB" b="1" dirty="0" smtClean="0">
                <a:latin typeface="Courier New Bold" panose="02070309020205020404"/>
              </a:rPr>
              <a:t>] * B[k*</a:t>
            </a:r>
            <a:r>
              <a:rPr lang="en-GB" b="1" dirty="0" err="1" smtClean="0">
                <a:latin typeface="Courier New Bold" panose="02070309020205020404"/>
              </a:rPr>
              <a:t>N+j</a:t>
            </a:r>
            <a:r>
              <a:rPr lang="en-GB" b="1" dirty="0" smtClean="0">
                <a:latin typeface="Courier New Bold" panose="02070309020205020404"/>
              </a:rPr>
              <a:t>];</a:t>
            </a:r>
            <a:endParaRPr lang="en-GB" b="1" dirty="0" smtClean="0">
              <a:latin typeface="Courier New Bold" panose="02070309020205020404"/>
            </a:endParaRPr>
          </a:p>
          <a:p>
            <a:pPr marL="0" indent="0">
              <a:buNone/>
            </a:pPr>
            <a:r>
              <a:rPr lang="en-GB" b="1" dirty="0" smtClean="0">
                <a:latin typeface="Courier New Bold" panose="02070309020205020404"/>
              </a:rPr>
              <a:t>            }</a:t>
            </a:r>
            <a:endParaRPr lang="en-GB" b="1" dirty="0" smtClean="0">
              <a:latin typeface="Courier New Bold" panose="02070309020205020404"/>
            </a:endParaRPr>
          </a:p>
          <a:p>
            <a:pPr marL="0" indent="0">
              <a:buNone/>
            </a:pPr>
            <a:r>
              <a:rPr lang="en-GB" b="1" dirty="0" smtClean="0">
                <a:latin typeface="Courier New Bold" panose="02070309020205020404"/>
              </a:rPr>
              <a:t>        }</a:t>
            </a:r>
            <a:endParaRPr lang="en-GB" b="1" dirty="0" smtClean="0">
              <a:latin typeface="Courier New Bold" panose="02070309020205020404"/>
            </a:endParaRPr>
          </a:p>
          <a:p>
            <a:pPr marL="0" indent="0">
              <a:buNone/>
            </a:pPr>
            <a:r>
              <a:rPr lang="en-GB" b="1" dirty="0" smtClean="0">
                <a:latin typeface="Courier New Bold" panose="02070309020205020404"/>
              </a:rPr>
              <a:t>    }</a:t>
            </a:r>
            <a:endParaRPr lang="en-GB" b="1" dirty="0" smtClean="0">
              <a:latin typeface="Courier New Bold" panose="02070309020205020404"/>
            </a:endParaRPr>
          </a:p>
          <a:p>
            <a:pPr marL="0" indent="0">
              <a:buNone/>
            </a:pPr>
            <a:r>
              <a:rPr lang="en-GB" b="1" dirty="0">
                <a:latin typeface="Courier New Bold" panose="02070309020205020404"/>
              </a:rPr>
              <a:t>}</a:t>
            </a:r>
            <a:endParaRPr lang="en-GB" b="1" dirty="0">
              <a:latin typeface="Courier New Bold" panose="02070309020205020404"/>
            </a:endParaRPr>
          </a:p>
        </p:txBody>
      </p:sp>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4" name="TextBox 3"/>
          <p:cNvSpPr txBox="1"/>
          <p:nvPr/>
        </p:nvSpPr>
        <p:spPr>
          <a:xfrm>
            <a:off x="971600" y="940078"/>
            <a:ext cx="6591418" cy="400110"/>
          </a:xfrm>
          <a:prstGeom prst="rect">
            <a:avLst/>
          </a:prstGeom>
          <a:noFill/>
        </p:spPr>
        <p:txBody>
          <a:bodyPr wrap="none" rtlCol="0">
            <a:spAutoFit/>
          </a:bodyPr>
          <a:lstStyle/>
          <a:p>
            <a:r>
              <a:rPr lang="en-GB" sz="2000" b="1" dirty="0" smtClean="0">
                <a:solidFill>
                  <a:schemeClr val="accent1"/>
                </a:solidFill>
                <a:latin typeface="+mj-lt"/>
              </a:rPr>
              <a:t>We </a:t>
            </a:r>
            <a:r>
              <a:rPr lang="en-GB" sz="2000" b="1" dirty="0">
                <a:solidFill>
                  <a:schemeClr val="accent1"/>
                </a:solidFill>
                <a:latin typeface="+mj-lt"/>
              </a:rPr>
              <a:t>calculate</a:t>
            </a:r>
            <a:r>
              <a:rPr lang="en-GB" sz="2000" b="1" dirty="0" smtClean="0">
                <a:solidFill>
                  <a:schemeClr val="accent1"/>
                </a:solidFill>
                <a:latin typeface="+mj-lt"/>
              </a:rPr>
              <a:t> C=AB, where all three matrices are </a:t>
            </a:r>
            <a:r>
              <a:rPr lang="en-GB" sz="2000" b="1" dirty="0" err="1" smtClean="0">
                <a:solidFill>
                  <a:schemeClr val="accent1"/>
                </a:solidFill>
                <a:latin typeface="+mj-lt"/>
              </a:rPr>
              <a:t>NxN</a:t>
            </a:r>
            <a:endParaRPr lang="en-GB" sz="2000" b="1"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ln>
          <a:effectLst/>
        </p:spPr>
        <p:txBody>
          <a:bodyPr wrap="none" anchor="ctr"/>
          <a:lstStyle/>
          <a:p>
            <a:pPr eaLnBrk="0" hangingPunct="0">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ln>
          <a:effectLst/>
        </p:spPr>
        <p:txBody>
          <a:bodyPr>
            <a:spAutoFit/>
          </a:bodyPr>
          <a:lstStyle/>
          <a:p>
            <a:pPr eaLnBrk="0" fontAlgn="base" hangingPunct="0">
              <a:spcBef>
                <a:spcPct val="50000"/>
              </a:spcBef>
              <a:spcAft>
                <a:spcPct val="0"/>
              </a:spcAft>
            </a:pPr>
            <a:r>
              <a:rPr lang="en-US" sz="2400" b="1" dirty="0" smtClean="0">
                <a:latin typeface="Arial" panose="020B0604020202020204" pitchFamily="34" charset="0"/>
                <a:ea typeface="MS PGothic"/>
                <a:cs typeface="Arial" panose="020B0604020202020204"/>
                <a:sym typeface="Myriad Set Text" charset="0"/>
              </a:rPr>
              <a:t>=</a:t>
            </a:r>
            <a:endParaRPr lang="en-US" sz="2400" b="1" dirty="0" smtClean="0">
              <a:latin typeface="Arial" panose="020B0604020202020204" pitchFamily="34" charset="0"/>
              <a:ea typeface="MS PGothic"/>
              <a:cs typeface="Arial" panose="020B0604020202020204"/>
              <a:sym typeface="Myriad Set Text" charset="0"/>
            </a:endParaRP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ln>
          <a:effectLst/>
        </p:spPr>
        <p:txBody>
          <a:bodyPr>
            <a:spAutoFit/>
          </a:bodyPr>
          <a:lstStyle/>
          <a:p>
            <a:pPr eaLnBrk="0" fontAlgn="base" hangingPunct="0">
              <a:spcBef>
                <a:spcPct val="50000"/>
              </a:spcBef>
              <a:spcAft>
                <a:spcPct val="0"/>
              </a:spcAft>
            </a:pPr>
            <a:r>
              <a:rPr lang="en-US" sz="2400" b="1" dirty="0" smtClean="0">
                <a:latin typeface="Arial" panose="020B0604020202020204" pitchFamily="34" charset="0"/>
                <a:ea typeface="MS PGothic"/>
                <a:cs typeface="Arial" panose="020B0604020202020204"/>
                <a:sym typeface="Myriad Set Text" charset="0"/>
              </a:rPr>
              <a:t>x</a:t>
            </a:r>
            <a:endParaRPr lang="en-US" sz="2400" b="1" dirty="0" smtClean="0">
              <a:latin typeface="Arial" panose="020B0604020202020204" pitchFamily="34" charset="0"/>
              <a:ea typeface="MS PGothic"/>
              <a:cs typeface="Arial" panose="020B0604020202020204"/>
              <a:sym typeface="Myriad Set Text" charset="0"/>
            </a:endParaRP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ln>
          <a:effectLst/>
        </p:spPr>
        <p:txBody>
          <a:bodyPr wrap="none" anchor="ctr"/>
          <a:lstStyle/>
          <a:p>
            <a:pPr eaLnBrk="0" hangingPunct="0">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ln>
          <a:effectLst/>
        </p:spPr>
        <p:txBody>
          <a:bodyPr>
            <a:spAutoFit/>
          </a:bodyPr>
          <a:lstStyle/>
          <a:p>
            <a:pPr eaLnBrk="0" fontAlgn="base" hangingPunct="0">
              <a:spcBef>
                <a:spcPct val="50000"/>
              </a:spcBef>
              <a:spcAft>
                <a:spcPct val="0"/>
              </a:spcAft>
            </a:pPr>
            <a:r>
              <a:rPr lang="en-US" sz="1400" smtClean="0">
                <a:latin typeface="+mj-lt"/>
                <a:ea typeface="MS PGothic"/>
                <a:cs typeface="Arial" panose="020B0604020202020204"/>
                <a:sym typeface="Myriad Set Text" charset="0"/>
              </a:rPr>
              <a:t>A(i,:)</a:t>
            </a:r>
            <a:endParaRPr lang="en-US" sz="1400" smtClean="0">
              <a:latin typeface="+mj-lt"/>
              <a:ea typeface="MS PGothic"/>
              <a:cs typeface="Arial" panose="020B0604020202020204"/>
              <a:sym typeface="Myriad Set Text" charset="0"/>
            </a:endParaRP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ln>
          <a:effectLst/>
        </p:spPr>
        <p:txBody>
          <a:bodyPr wrap="none" anchor="ctr"/>
          <a:lstStyle/>
          <a:p>
            <a:pPr eaLnBrk="0" hangingPunct="0">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ln>
          <a:effectLst/>
        </p:spPr>
        <p:txBody>
          <a:bodyPr wrap="none" anchor="ctr"/>
          <a:lstStyle/>
          <a:p>
            <a:pPr eaLnBrk="0" hangingPunct="0">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ln>
          <a:effectLst/>
        </p:spPr>
        <p:txBody>
          <a:bodyPr>
            <a:spAutoFit/>
          </a:bodyPr>
          <a:lstStyle/>
          <a:p>
            <a:pPr eaLnBrk="0" fontAlgn="base" hangingPunct="0">
              <a:spcBef>
                <a:spcPct val="50000"/>
              </a:spcBef>
              <a:spcAft>
                <a:spcPct val="0"/>
              </a:spcAft>
            </a:pPr>
            <a:r>
              <a:rPr lang="en-US" sz="1400" smtClean="0">
                <a:latin typeface="+mj-lt"/>
                <a:ea typeface="MS PGothic"/>
                <a:cs typeface="Arial" panose="020B0604020202020204"/>
                <a:sym typeface="Myriad Set Text" charset="0"/>
              </a:rPr>
              <a:t>B(:,j)</a:t>
            </a:r>
            <a:endParaRPr lang="en-US" sz="1400" smtClean="0">
              <a:latin typeface="+mj-lt"/>
              <a:ea typeface="MS PGothic"/>
              <a:cs typeface="Arial" panose="020B0604020202020204"/>
              <a:sym typeface="Myriad Set Text" charset="0"/>
            </a:endParaRP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ln>
          <a:effectLst/>
        </p:spPr>
        <p:txBody>
          <a:bodyPr wrap="none" anchor="ctr"/>
          <a:lstStyle/>
          <a:p>
            <a:pPr eaLnBrk="0" hangingPunct="0">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ln>
          <a:effectLst/>
        </p:spPr>
        <p:txBody>
          <a:bodyPr wrap="none" anchor="ctr"/>
          <a:lstStyle/>
          <a:p>
            <a:pPr eaLnBrk="0" hangingPunct="0">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panose="020B0604020202020204"/>
                <a:sym typeface="Myriad Set Text" charset="0"/>
              </a:rPr>
              <a:t>C(</a:t>
            </a:r>
            <a:r>
              <a:rPr lang="en-US" sz="1400" dirty="0" err="1" smtClean="0">
                <a:latin typeface="+mj-lt"/>
                <a:ea typeface="MS PGothic"/>
                <a:cs typeface="Arial" panose="020B0604020202020204"/>
                <a:sym typeface="Myriad Set Text" charset="0"/>
              </a:rPr>
              <a:t>i,j</a:t>
            </a:r>
            <a:r>
              <a:rPr lang="en-US" sz="1400" dirty="0" smtClean="0">
                <a:latin typeface="+mj-lt"/>
                <a:ea typeface="MS PGothic"/>
                <a:cs typeface="Arial" panose="020B0604020202020204"/>
                <a:sym typeface="Myriad Set Text" charset="0"/>
              </a:rPr>
              <a:t>)</a:t>
            </a:r>
            <a:endParaRPr lang="en-US" sz="1400" dirty="0" smtClean="0">
              <a:latin typeface="+mj-lt"/>
              <a:ea typeface="MS PGothic"/>
              <a:cs typeface="Arial" panose="020B0604020202020204"/>
              <a:sym typeface="Myriad Set Text" charset="0"/>
            </a:endParaRP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panose="020B0300000000000000" charset="-128"/>
                <a:cs typeface="Arial" panose="020B0604020202020204"/>
                <a:sym typeface="Myriad Set Text" charset="0"/>
              </a:rPr>
              <a:t>Dot product of a row of A and a column of B for each element of C</a:t>
            </a:r>
            <a:endParaRPr lang="en-US" sz="2000" b="1" dirty="0">
              <a:latin typeface="+mj-lt"/>
              <a:ea typeface="ヒラギノ角ゴ ProN W3" panose="020B0300000000000000" charset="-128"/>
              <a:cs typeface="Arial" panose="020B0604020202020204"/>
              <a:sym typeface="Myriad Set Text"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lstStyle/>
          <a:p>
            <a:r>
              <a:rPr lang="en-GB" dirty="0" smtClean="0"/>
              <a:t>Serial C code on CPU (single core).</a:t>
            </a:r>
            <a:endParaRPr lang="en-GB" dirty="0"/>
          </a:p>
        </p:txBody>
      </p:sp>
      <p:graphicFrame>
        <p:nvGraphicFramePr>
          <p:cNvPr id="5" name="Table 4"/>
          <p:cNvGraphicFramePr>
            <a:graphicFrameLocks noGrp="1"/>
          </p:cNvGraphicFramePr>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cPr/>
                </a:tc>
              </a:tr>
              <a:tr h="185420">
                <a:tc vMerge="1">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smtClean="0"/>
              <a:t>Device is Intel® Xeon® CPU, E5649 @ 2.53GHz using the </a:t>
            </a:r>
            <a:r>
              <a:rPr lang="en-GB" sz="2000" dirty="0" err="1" smtClean="0"/>
              <a:t>gcc</a:t>
            </a:r>
            <a:r>
              <a:rPr lang="en-GB" sz="2000" dirty="0" smtClean="0"/>
              <a:t> compiler.</a:t>
            </a:r>
            <a:endParaRPr lang="en-GB" sz="2000" dirty="0"/>
          </a:p>
        </p:txBody>
      </p:sp>
      <p:sp>
        <p:nvSpPr>
          <p:cNvPr id="7" name="Content Placeholder 7"/>
          <p:cNvSpPr txBox="1"/>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endParaRPr lang="en-GB" dirty="0">
              <a:solidFill>
                <a:schemeClr val="accent1"/>
              </a:solidFill>
            </a:endParaRPr>
          </a:p>
          <a:p>
            <a:endParaRPr lang="en-GB" dirty="0">
              <a:solidFill>
                <a:schemeClr val="accent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CPU</a:t>
            </a:r>
            <a:endParaRPr lang="en-GB" dirty="0"/>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smtClean="0"/>
              <a:t>Download the AMD APP SDK from their website</a:t>
            </a:r>
            <a:endParaRPr lang="en-GB" dirty="0" smtClean="0"/>
          </a:p>
          <a:p>
            <a:r>
              <a:rPr lang="en-GB" dirty="0" smtClean="0"/>
              <a:t>Extract with </a:t>
            </a:r>
            <a:r>
              <a:rPr lang="en-GB" b="1" dirty="0" smtClean="0">
                <a:solidFill>
                  <a:schemeClr val="accent6">
                    <a:lumMod val="75000"/>
                  </a:schemeClr>
                </a:solidFill>
                <a:latin typeface="Courier New Bold" panose="02070309020205020404"/>
                <a:cs typeface="Courier New Bold" panose="02070309020205020404"/>
              </a:rPr>
              <a:t>tar -</a:t>
            </a:r>
            <a:r>
              <a:rPr lang="en-GB" b="1" dirty="0" err="1" smtClean="0">
                <a:solidFill>
                  <a:schemeClr val="accent6">
                    <a:lumMod val="75000"/>
                  </a:schemeClr>
                </a:solidFill>
                <a:latin typeface="Courier New Bold" panose="02070309020205020404"/>
                <a:cs typeface="Courier New Bold" panose="02070309020205020404"/>
              </a:rPr>
              <a:t>zxf</a:t>
            </a:r>
            <a:r>
              <a:rPr lang="en-GB" b="1" dirty="0" smtClean="0">
                <a:solidFill>
                  <a:schemeClr val="accent6">
                    <a:lumMod val="75000"/>
                  </a:schemeClr>
                </a:solidFill>
                <a:latin typeface="Courier New Bold" panose="02070309020205020404"/>
                <a:cs typeface="Courier New Bold" panose="02070309020205020404"/>
              </a:rPr>
              <a:t> </a:t>
            </a:r>
            <a:r>
              <a:rPr lang="en-GB" b="1" dirty="0" err="1" smtClean="0">
                <a:solidFill>
                  <a:schemeClr val="accent6">
                    <a:lumMod val="75000"/>
                  </a:schemeClr>
                </a:solidFill>
                <a:latin typeface="Courier New Bold" panose="02070309020205020404"/>
                <a:cs typeface="Courier New Bold" panose="02070309020205020404"/>
              </a:rPr>
              <a:t>file.tar.gz</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Install with</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./Install*.sh</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Create symbolic links to the library and includes</a:t>
            </a:r>
            <a:endParaRPr lang="en-GB" dirty="0" smtClean="0"/>
          </a:p>
          <a:p>
            <a:pPr lvl="1"/>
            <a:r>
              <a:rPr lang="en-GB" sz="2400" b="1" dirty="0" err="1" smtClean="0">
                <a:solidFill>
                  <a:schemeClr val="accent6">
                    <a:lumMod val="75000"/>
                  </a:schemeClr>
                </a:solidFill>
                <a:latin typeface="Courier New Bold" panose="02070309020205020404"/>
                <a:cs typeface="Courier New Bold" panose="02070309020205020404"/>
              </a:rPr>
              <a:t>sudo</a:t>
            </a:r>
            <a:r>
              <a:rPr lang="en-GB" sz="2400" b="1" dirty="0" smtClean="0">
                <a:solidFill>
                  <a:schemeClr val="accent6">
                    <a:lumMod val="75000"/>
                  </a:schemeClr>
                </a:solidFill>
                <a:latin typeface="Courier New Bold" panose="02070309020205020404"/>
                <a:cs typeface="Courier New Bold" panose="02070309020205020404"/>
              </a:rPr>
              <a:t> </a:t>
            </a:r>
            <a:r>
              <a:rPr lang="en-GB" sz="2400" b="1" dirty="0" err="1" smtClean="0">
                <a:solidFill>
                  <a:schemeClr val="accent6">
                    <a:lumMod val="75000"/>
                  </a:schemeClr>
                </a:solidFill>
                <a:latin typeface="Courier New Bold" panose="02070309020205020404"/>
                <a:cs typeface="Courier New Bold" panose="02070309020205020404"/>
              </a:rPr>
              <a:t>ln</a:t>
            </a:r>
            <a:r>
              <a:rPr lang="en-GB" sz="2400" b="1" dirty="0" smtClean="0">
                <a:solidFill>
                  <a:schemeClr val="accent6">
                    <a:lumMod val="75000"/>
                  </a:schemeClr>
                </a:solidFill>
                <a:latin typeface="Courier New Bold" panose="02070309020205020404"/>
                <a:cs typeface="Courier New Bold" panose="02070309020205020404"/>
              </a:rPr>
              <a:t> –s /opt/AMDAPP/lib/x86_64/* /</a:t>
            </a:r>
            <a:r>
              <a:rPr lang="en-GB" sz="2400" b="1" dirty="0" err="1" smtClean="0">
                <a:solidFill>
                  <a:schemeClr val="accent6">
                    <a:lumMod val="75000"/>
                  </a:schemeClr>
                </a:solidFill>
                <a:latin typeface="Courier New Bold" panose="02070309020205020404"/>
                <a:cs typeface="Courier New Bold" panose="02070309020205020404"/>
              </a:rPr>
              <a:t>usr</a:t>
            </a:r>
            <a:r>
              <a:rPr lang="en-GB" sz="2400" b="1" dirty="0" smtClean="0">
                <a:solidFill>
                  <a:schemeClr val="accent6">
                    <a:lumMod val="75000"/>
                  </a:schemeClr>
                </a:solidFill>
                <a:latin typeface="Courier New Bold" panose="02070309020205020404"/>
                <a:cs typeface="Courier New Bold" panose="02070309020205020404"/>
              </a:rPr>
              <a:t>/local/lib</a:t>
            </a:r>
            <a:endParaRPr lang="en-GB" sz="2400" b="1" dirty="0" smtClean="0">
              <a:solidFill>
                <a:schemeClr val="accent6">
                  <a:lumMod val="75000"/>
                </a:schemeClr>
              </a:solidFill>
              <a:latin typeface="Courier New Bold" panose="02070309020205020404"/>
              <a:cs typeface="Courier New Bold" panose="02070309020205020404"/>
            </a:endParaRPr>
          </a:p>
          <a:p>
            <a:pPr lvl="1"/>
            <a:r>
              <a:rPr lang="en-GB" sz="2400" b="1" dirty="0" err="1" smtClean="0">
                <a:solidFill>
                  <a:schemeClr val="accent6">
                    <a:lumMod val="75000"/>
                  </a:schemeClr>
                </a:solidFill>
                <a:latin typeface="Courier New Bold" panose="02070309020205020404"/>
                <a:cs typeface="Courier New Bold" panose="02070309020205020404"/>
              </a:rPr>
              <a:t>sudo</a:t>
            </a:r>
            <a:r>
              <a:rPr lang="en-GB" sz="2400" b="1" dirty="0" smtClean="0">
                <a:solidFill>
                  <a:schemeClr val="accent6">
                    <a:lumMod val="75000"/>
                  </a:schemeClr>
                </a:solidFill>
                <a:latin typeface="Courier New Bold" panose="02070309020205020404"/>
                <a:cs typeface="Courier New Bold" panose="02070309020205020404"/>
              </a:rPr>
              <a:t> </a:t>
            </a:r>
            <a:r>
              <a:rPr lang="en-GB" sz="2400" b="1" dirty="0" err="1" smtClean="0">
                <a:solidFill>
                  <a:schemeClr val="accent6">
                    <a:lumMod val="75000"/>
                  </a:schemeClr>
                </a:solidFill>
                <a:latin typeface="Courier New Bold" panose="02070309020205020404"/>
                <a:cs typeface="Courier New Bold" panose="02070309020205020404"/>
              </a:rPr>
              <a:t>ln</a:t>
            </a:r>
            <a:r>
              <a:rPr lang="en-GB" sz="2400" b="1" dirty="0" smtClean="0">
                <a:solidFill>
                  <a:schemeClr val="accent6">
                    <a:lumMod val="75000"/>
                  </a:schemeClr>
                </a:solidFill>
                <a:latin typeface="Courier New Bold" panose="02070309020205020404"/>
                <a:cs typeface="Courier New Bold" panose="02070309020205020404"/>
              </a:rPr>
              <a:t> –s /opt/AMDAPP/include/* /</a:t>
            </a:r>
            <a:r>
              <a:rPr lang="en-GB" sz="2400" b="1" dirty="0" err="1" smtClean="0">
                <a:solidFill>
                  <a:schemeClr val="accent6">
                    <a:lumMod val="75000"/>
                  </a:schemeClr>
                </a:solidFill>
                <a:latin typeface="Courier New Bold" panose="02070309020205020404"/>
                <a:cs typeface="Courier New Bold" panose="02070309020205020404"/>
              </a:rPr>
              <a:t>usr</a:t>
            </a:r>
            <a:r>
              <a:rPr lang="en-GB" sz="2400" b="1" dirty="0" smtClean="0">
                <a:solidFill>
                  <a:schemeClr val="accent6">
                    <a:lumMod val="75000"/>
                  </a:schemeClr>
                </a:solidFill>
                <a:latin typeface="Courier New Bold" panose="02070309020205020404"/>
                <a:cs typeface="Courier New Bold" panose="02070309020205020404"/>
              </a:rPr>
              <a:t>/local/include</a:t>
            </a:r>
            <a:endParaRPr lang="en-GB" sz="2400" b="1" dirty="0" smtClean="0">
              <a:solidFill>
                <a:schemeClr val="accent6">
                  <a:lumMod val="75000"/>
                </a:schemeClr>
              </a:solidFill>
              <a:latin typeface="Courier New Bold" panose="02070309020205020404"/>
              <a:cs typeface="Courier New Bold" panose="02070309020205020404"/>
            </a:endParaRPr>
          </a:p>
          <a:p>
            <a:r>
              <a:rPr lang="en-GB" dirty="0" smtClean="0"/>
              <a:t>Update linker paths</a:t>
            </a:r>
            <a:endParaRPr lang="en-GB" dirty="0" smtClean="0"/>
          </a:p>
          <a:p>
            <a:pPr lvl="1"/>
            <a:r>
              <a:rPr lang="en-GB" b="1" dirty="0" err="1" smtClean="0">
                <a:solidFill>
                  <a:schemeClr val="accent6">
                    <a:lumMod val="75000"/>
                  </a:schemeClr>
                </a:solidFill>
                <a:latin typeface="Courier New Bold" panose="02070309020205020404"/>
                <a:cs typeface="Courier New Bold" panose="02070309020205020404"/>
              </a:rPr>
              <a:t>sudo</a:t>
            </a:r>
            <a:r>
              <a:rPr lang="en-GB" b="1" dirty="0" smtClean="0">
                <a:solidFill>
                  <a:schemeClr val="accent6">
                    <a:lumMod val="75000"/>
                  </a:schemeClr>
                </a:solidFill>
                <a:latin typeface="Courier New Bold" panose="02070309020205020404"/>
                <a:cs typeface="Courier New Bold" panose="02070309020205020404"/>
              </a:rPr>
              <a:t> </a:t>
            </a:r>
            <a:r>
              <a:rPr lang="en-GB" b="1" dirty="0" err="1" smtClean="0">
                <a:solidFill>
                  <a:schemeClr val="accent6">
                    <a:lumMod val="75000"/>
                  </a:schemeClr>
                </a:solidFill>
                <a:latin typeface="Courier New Bold" panose="02070309020205020404"/>
                <a:cs typeface="Courier New Bold" panose="02070309020205020404"/>
              </a:rPr>
              <a:t>ldconfig</a:t>
            </a:r>
            <a:endParaRPr lang="en-GB" b="1" dirty="0" smtClean="0">
              <a:solidFill>
                <a:schemeClr val="accent6">
                  <a:lumMod val="75000"/>
                </a:schemeClr>
              </a:solidFill>
              <a:latin typeface="Courier New Bold" panose="02070309020205020404"/>
              <a:cs typeface="Courier New Bold" panose="02070309020205020404"/>
            </a:endParaRPr>
          </a:p>
          <a:p>
            <a:r>
              <a:rPr lang="en-GB" dirty="0" smtClean="0"/>
              <a:t>Reboot and run </a:t>
            </a:r>
            <a:r>
              <a:rPr lang="en-GB" b="1" dirty="0" err="1" smtClean="0">
                <a:solidFill>
                  <a:schemeClr val="accent6">
                    <a:lumMod val="75000"/>
                  </a:schemeClr>
                </a:solidFill>
                <a:latin typeface="Courier New Bold" panose="02070309020205020404"/>
                <a:cs typeface="Courier New Bold" panose="02070309020205020404"/>
              </a:rPr>
              <a:t>clinfo</a:t>
            </a:r>
            <a:endParaRPr lang="en-GB" b="1" dirty="0" smtClean="0">
              <a:solidFill>
                <a:schemeClr val="accent6">
                  <a:lumMod val="75000"/>
                </a:schemeClr>
              </a:solidFill>
              <a:latin typeface="Courier New Bold" panose="02070309020205020404"/>
              <a:cs typeface="Courier New Bold" panose="02070309020205020404"/>
            </a:endParaRPr>
          </a:p>
          <a:p>
            <a:pPr lvl="1"/>
            <a:r>
              <a:rPr lang="en-GB" dirty="0" smtClean="0"/>
              <a:t>Your CPU should be listed</a:t>
            </a:r>
            <a:endParaRPr lang="en-GB"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107504" y="1700808"/>
            <a:ext cx="8928992" cy="4425355"/>
          </a:xfrm>
        </p:spPr>
        <p:txBody>
          <a:bodyPr>
            <a:noAutofit/>
          </a:bodyPr>
          <a:lstStyle/>
          <a:p>
            <a:pPr marL="0" indent="0">
              <a:buNone/>
            </a:pPr>
            <a:r>
              <a:rPr lang="en-GB" sz="2000" b="1" dirty="0" smtClean="0">
                <a:solidFill>
                  <a:schemeClr val="accent2"/>
                </a:solidFill>
                <a:latin typeface="Courier"/>
                <a:cs typeface="Courier"/>
              </a:rPr>
              <a:t>void</a:t>
            </a:r>
            <a:r>
              <a:rPr lang="en-GB" sz="2000" b="1" dirty="0" smtClean="0">
                <a:latin typeface="Courier"/>
                <a:cs typeface="Courier"/>
              </a:rPr>
              <a:t> </a:t>
            </a:r>
            <a:r>
              <a:rPr lang="en-GB" sz="2000" b="1" dirty="0" err="1" smtClean="0">
                <a:solidFill>
                  <a:schemeClr val="tx2">
                    <a:lumMod val="75000"/>
                  </a:schemeClr>
                </a:solidFill>
                <a:latin typeface="Courier"/>
                <a:cs typeface="Courier"/>
              </a:rPr>
              <a:t>mat_mul</a:t>
            </a:r>
            <a:r>
              <a:rPr lang="en-GB" sz="2000" b="1" dirty="0" smtClean="0">
                <a:latin typeface="Courier"/>
                <a:cs typeface="Courier"/>
              </a:rPr>
              <a:t>(</a:t>
            </a:r>
            <a:r>
              <a:rPr lang="en-GB" sz="2000" b="1" dirty="0" err="1" smtClean="0">
                <a:solidFill>
                  <a:schemeClr val="accent2"/>
                </a:solidFill>
                <a:latin typeface="Courier"/>
                <a:cs typeface="Courier"/>
              </a:rPr>
              <a:t>int</a:t>
            </a:r>
            <a:r>
              <a:rPr lang="en-GB" sz="2000" b="1" dirty="0" smtClean="0">
                <a:latin typeface="Courier"/>
                <a:cs typeface="Courier"/>
              </a:rPr>
              <a:t> N, </a:t>
            </a:r>
            <a:r>
              <a:rPr lang="en-GB" sz="2000" b="1" dirty="0" smtClean="0">
                <a:solidFill>
                  <a:schemeClr val="accent2"/>
                </a:solidFill>
                <a:latin typeface="Courier"/>
                <a:cs typeface="Courier"/>
              </a:rPr>
              <a:t>float</a:t>
            </a:r>
            <a:r>
              <a:rPr lang="en-GB" sz="2000" b="1" dirty="0" smtClean="0">
                <a:latin typeface="Courier"/>
                <a:cs typeface="Courier"/>
              </a:rPr>
              <a:t> *A, </a:t>
            </a:r>
            <a:r>
              <a:rPr lang="en-GB" sz="2000" b="1" dirty="0" smtClean="0">
                <a:solidFill>
                  <a:schemeClr val="accent2"/>
                </a:solidFill>
                <a:latin typeface="Courier"/>
                <a:cs typeface="Courier"/>
              </a:rPr>
              <a:t>float</a:t>
            </a:r>
            <a:r>
              <a:rPr lang="en-GB" sz="2000" b="1" dirty="0" smtClean="0">
                <a:latin typeface="Courier"/>
                <a:cs typeface="Courier"/>
              </a:rPr>
              <a:t> *B, </a:t>
            </a:r>
            <a:r>
              <a:rPr lang="en-GB" sz="2000" b="1" dirty="0" smtClean="0">
                <a:solidFill>
                  <a:schemeClr val="accent2"/>
                </a:solidFill>
                <a:latin typeface="Courier"/>
                <a:cs typeface="Courier"/>
              </a:rPr>
              <a:t>float</a:t>
            </a:r>
            <a:r>
              <a:rPr lang="en-GB" sz="2000" b="1" dirty="0" smtClean="0">
                <a:latin typeface="Courier"/>
                <a:cs typeface="Courier"/>
              </a:rPr>
              <a:t> *C)</a:t>
            </a:r>
            <a:endParaRPr lang="en-GB" sz="2000" b="1" dirty="0" smtClean="0">
              <a:latin typeface="Courier"/>
              <a:cs typeface="Courier"/>
            </a:endParaRPr>
          </a:p>
          <a:p>
            <a:pPr marL="0" indent="0">
              <a:buNone/>
            </a:pPr>
            <a:r>
              <a:rPr lang="en-GB" sz="2000" b="1" dirty="0" smtClean="0">
                <a:latin typeface="Courier"/>
                <a:cs typeface="Courier"/>
              </a:rPr>
              <a:t>{</a:t>
            </a:r>
            <a:endParaRPr lang="en-GB" sz="2000" b="1" dirty="0" smtClean="0">
              <a:latin typeface="Courier"/>
              <a:cs typeface="Courier"/>
            </a:endParaRPr>
          </a:p>
          <a:p>
            <a:pPr marL="0" indent="0">
              <a:buNone/>
            </a:pPr>
            <a:r>
              <a:rPr lang="en-GB" sz="2000" b="1" dirty="0" smtClean="0">
                <a:latin typeface="Courier"/>
                <a:cs typeface="Courier"/>
              </a:rPr>
              <a:t>    </a:t>
            </a:r>
            <a:r>
              <a:rPr lang="en-GB" sz="2000" b="1" dirty="0" err="1" smtClean="0">
                <a:solidFill>
                  <a:schemeClr val="accent2"/>
                </a:solidFill>
                <a:latin typeface="Courier"/>
                <a:cs typeface="Courier"/>
              </a:rPr>
              <a:t>int</a:t>
            </a:r>
            <a:r>
              <a:rPr lang="en-GB" sz="2000" b="1" dirty="0" smtClean="0">
                <a:solidFill>
                  <a:schemeClr val="accent2"/>
                </a:solidFill>
                <a:latin typeface="Courier"/>
                <a:cs typeface="Courier"/>
              </a:rPr>
              <a:t> </a:t>
            </a:r>
            <a:r>
              <a:rPr lang="en-GB" sz="2000" b="1" dirty="0" err="1" smtClean="0">
                <a:latin typeface="Courier"/>
                <a:cs typeface="Courier"/>
              </a:rPr>
              <a:t>i</a:t>
            </a:r>
            <a:r>
              <a:rPr lang="en-GB" sz="2000" b="1" dirty="0" smtClean="0">
                <a:latin typeface="Courier"/>
                <a:cs typeface="Courier"/>
              </a:rPr>
              <a:t>, j, k;</a:t>
            </a:r>
            <a:endParaRPr lang="en-GB" sz="2000" b="1" dirty="0" smtClean="0">
              <a:latin typeface="Courier"/>
              <a:cs typeface="Courier"/>
            </a:endParaRPr>
          </a:p>
          <a:p>
            <a:pPr marL="0" indent="0">
              <a:buNone/>
            </a:pPr>
            <a:r>
              <a:rPr lang="en-GB" sz="2000" b="1" dirty="0">
                <a:latin typeface="Courier"/>
                <a:cs typeface="Courier"/>
              </a:rPr>
              <a:t> </a:t>
            </a:r>
            <a:r>
              <a:rPr lang="en-GB" sz="2000" b="1" dirty="0" smtClean="0">
                <a:latin typeface="Courier"/>
                <a:cs typeface="Courier"/>
              </a:rPr>
              <a:t>   </a:t>
            </a:r>
            <a:r>
              <a:rPr lang="en-GB" sz="2000" b="1" dirty="0" smtClean="0">
                <a:solidFill>
                  <a:schemeClr val="accent1"/>
                </a:solidFill>
                <a:latin typeface="Courier"/>
                <a:cs typeface="Courier"/>
              </a:rPr>
              <a:t>for</a:t>
            </a:r>
            <a:r>
              <a:rPr lang="en-GB" sz="2000" b="1" dirty="0" smtClean="0">
                <a:latin typeface="Courier"/>
                <a:cs typeface="Courier"/>
              </a:rPr>
              <a:t> (i = 0; i &lt; N; i++) {</a:t>
            </a:r>
            <a:endParaRPr lang="en-GB" sz="2000" b="1" dirty="0" smtClean="0">
              <a:latin typeface="Courier"/>
              <a:cs typeface="Courier"/>
            </a:endParaRPr>
          </a:p>
          <a:p>
            <a:pPr marL="0" indent="0">
              <a:buNone/>
            </a:pPr>
            <a:r>
              <a:rPr lang="en-GB" sz="2000" b="1" dirty="0" smtClean="0">
                <a:latin typeface="Courier"/>
                <a:cs typeface="Courier"/>
              </a:rPr>
              <a:t>        </a:t>
            </a:r>
            <a:r>
              <a:rPr lang="en-GB" sz="2000" b="1" dirty="0" smtClean="0">
                <a:solidFill>
                  <a:schemeClr val="accent1"/>
                </a:solidFill>
                <a:latin typeface="Courier"/>
                <a:cs typeface="Courier"/>
              </a:rPr>
              <a:t>for</a:t>
            </a:r>
            <a:r>
              <a:rPr lang="en-GB" sz="2000" b="1" dirty="0" smtClean="0">
                <a:latin typeface="Courier"/>
                <a:cs typeface="Courier"/>
              </a:rPr>
              <a:t> (j = 0; j &lt; N; j++) {</a:t>
            </a:r>
            <a:endParaRPr lang="en-GB" sz="2000" b="1" dirty="0" smtClean="0">
              <a:latin typeface="Courier"/>
              <a:cs typeface="Courier"/>
            </a:endParaRPr>
          </a:p>
          <a:p>
            <a:pPr marL="0" indent="0">
              <a:buNone/>
            </a:pPr>
            <a:r>
              <a:rPr lang="en-GB" sz="2000" b="1" dirty="0">
                <a:latin typeface="Courier"/>
                <a:cs typeface="Courier"/>
              </a:rPr>
              <a:t> </a:t>
            </a:r>
            <a:r>
              <a:rPr lang="en-GB" sz="2000" b="1" dirty="0" smtClean="0">
                <a:latin typeface="Courier"/>
                <a:cs typeface="Courier"/>
              </a:rPr>
              <a:t>           </a:t>
            </a:r>
            <a:r>
              <a:rPr lang="en-GB" sz="2000" b="1" dirty="0">
                <a:latin typeface="Courier"/>
                <a:cs typeface="Courier"/>
              </a:rPr>
              <a:t>C[</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N+j</a:t>
            </a:r>
            <a:r>
              <a:rPr lang="en-GB" sz="2000" b="1" dirty="0">
                <a:latin typeface="Courier"/>
                <a:cs typeface="Courier"/>
              </a:rPr>
              <a:t>] = 0.0f;</a:t>
            </a:r>
            <a:endParaRPr lang="en-GB" sz="2000" b="1" dirty="0">
              <a:latin typeface="Courier"/>
              <a:cs typeface="Courier"/>
            </a:endParaRPr>
          </a:p>
          <a:p>
            <a:pPr marL="0" indent="0">
              <a:buNone/>
            </a:pPr>
            <a:r>
              <a:rPr lang="en-GB" sz="2000" b="1" dirty="0" smtClean="0">
                <a:latin typeface="Courier"/>
                <a:cs typeface="Courier"/>
              </a:rPr>
              <a:t>            </a:t>
            </a:r>
            <a:r>
              <a:rPr lang="en-GB" sz="2000" b="1" dirty="0" smtClean="0">
                <a:solidFill>
                  <a:schemeClr val="accent1"/>
                </a:solidFill>
                <a:latin typeface="Courier"/>
                <a:cs typeface="Courier"/>
              </a:rPr>
              <a:t>for</a:t>
            </a:r>
            <a:r>
              <a:rPr lang="en-GB" sz="2000" b="1" dirty="0" smtClean="0">
                <a:latin typeface="Courier"/>
                <a:cs typeface="Courier"/>
              </a:rPr>
              <a:t> (k = 0; k &lt; N; k++) { </a:t>
            </a:r>
            <a:endParaRPr lang="en-GB" sz="2000" b="1" dirty="0" smtClean="0">
              <a:latin typeface="Courier"/>
              <a:cs typeface="Courier"/>
            </a:endParaRPr>
          </a:p>
          <a:p>
            <a:pPr marL="0" indent="0">
              <a:buNone/>
            </a:pPr>
            <a:r>
              <a:rPr lang="en-GB" sz="2000" b="1" dirty="0">
                <a:solidFill>
                  <a:schemeClr val="tx1">
                    <a:lumMod val="85000"/>
                  </a:schemeClr>
                </a:solidFill>
                <a:latin typeface="Courier"/>
                <a:cs typeface="Courier"/>
              </a:rPr>
              <a:t> </a:t>
            </a:r>
            <a:r>
              <a:rPr lang="en-GB" sz="2000" b="1" dirty="0" smtClean="0">
                <a:solidFill>
                  <a:schemeClr val="tx1">
                    <a:lumMod val="85000"/>
                  </a:schemeClr>
                </a:solidFill>
                <a:latin typeface="Courier"/>
                <a:cs typeface="Courier"/>
              </a:rPr>
              <a:t>             // C(i, j) = sum(over k) A(</a:t>
            </a:r>
            <a:r>
              <a:rPr lang="en-GB" sz="2000" b="1" dirty="0" err="1">
                <a:solidFill>
                  <a:schemeClr val="tx1">
                    <a:lumMod val="85000"/>
                  </a:schemeClr>
                </a:solidFill>
                <a:latin typeface="Courier"/>
                <a:cs typeface="Courier"/>
              </a:rPr>
              <a:t>i</a:t>
            </a:r>
            <a:r>
              <a:rPr lang="en-GB" sz="2000" b="1" dirty="0" err="1" smtClean="0">
                <a:solidFill>
                  <a:schemeClr val="tx1">
                    <a:lumMod val="85000"/>
                  </a:schemeClr>
                </a:solidFill>
                <a:latin typeface="Courier"/>
                <a:cs typeface="Courier"/>
              </a:rPr>
              <a:t>,k</a:t>
            </a:r>
            <a:r>
              <a:rPr lang="en-GB" sz="2000" b="1" dirty="0" smtClean="0">
                <a:solidFill>
                  <a:schemeClr val="tx1">
                    <a:lumMod val="85000"/>
                  </a:schemeClr>
                </a:solidFill>
                <a:latin typeface="Courier"/>
                <a:cs typeface="Courier"/>
              </a:rPr>
              <a:t>) * B(</a:t>
            </a:r>
            <a:r>
              <a:rPr lang="en-GB" sz="2000" b="1" dirty="0" err="1" smtClean="0">
                <a:solidFill>
                  <a:schemeClr val="tx1">
                    <a:lumMod val="85000"/>
                  </a:schemeClr>
                </a:solidFill>
                <a:latin typeface="Courier"/>
                <a:cs typeface="Courier"/>
              </a:rPr>
              <a:t>k,j</a:t>
            </a:r>
            <a:r>
              <a:rPr lang="en-GB" sz="2000" b="1" dirty="0" smtClean="0">
                <a:solidFill>
                  <a:schemeClr val="tx1">
                    <a:lumMod val="85000"/>
                  </a:schemeClr>
                </a:solidFill>
                <a:latin typeface="Courier"/>
                <a:cs typeface="Courier"/>
              </a:rPr>
              <a:t>)</a:t>
            </a:r>
            <a:endParaRPr lang="en-GB" sz="2000" b="1" dirty="0" smtClean="0">
              <a:solidFill>
                <a:schemeClr val="tx1">
                  <a:lumMod val="85000"/>
                </a:schemeClr>
              </a:solidFill>
              <a:latin typeface="Courier"/>
              <a:cs typeface="Courier"/>
            </a:endParaRPr>
          </a:p>
          <a:p>
            <a:pPr marL="0" indent="0">
              <a:buNone/>
            </a:pPr>
            <a:r>
              <a:rPr lang="en-GB" sz="2000" b="1" dirty="0">
                <a:latin typeface="Courier"/>
                <a:cs typeface="Courier"/>
              </a:rPr>
              <a:t> </a:t>
            </a:r>
            <a:r>
              <a:rPr lang="en-GB" sz="2000" b="1" dirty="0" smtClean="0">
                <a:latin typeface="Courier"/>
                <a:cs typeface="Courier"/>
              </a:rPr>
              <a:t>             C[</a:t>
            </a:r>
            <a:r>
              <a:rPr lang="en-GB" sz="2000" b="1" dirty="0" err="1" smtClean="0">
                <a:latin typeface="Courier"/>
                <a:cs typeface="Courier"/>
              </a:rPr>
              <a:t>i</a:t>
            </a:r>
            <a:r>
              <a:rPr lang="en-GB" sz="2000" b="1" dirty="0" smtClean="0">
                <a:latin typeface="Courier"/>
                <a:cs typeface="Courier"/>
              </a:rPr>
              <a:t>*</a:t>
            </a:r>
            <a:r>
              <a:rPr lang="en-GB" sz="2000" b="1" dirty="0" err="1" smtClean="0">
                <a:latin typeface="Courier"/>
                <a:cs typeface="Courier"/>
              </a:rPr>
              <a:t>N+j</a:t>
            </a:r>
            <a:r>
              <a:rPr lang="en-GB" sz="2000" b="1" dirty="0" smtClean="0">
                <a:latin typeface="Courier"/>
                <a:cs typeface="Courier"/>
              </a:rPr>
              <a:t>] += A[</a:t>
            </a:r>
            <a:r>
              <a:rPr lang="en-GB" sz="2000" b="1" dirty="0" err="1" smtClean="0">
                <a:latin typeface="Courier"/>
                <a:cs typeface="Courier"/>
              </a:rPr>
              <a:t>i</a:t>
            </a:r>
            <a:r>
              <a:rPr lang="en-GB" sz="2000" b="1" dirty="0" smtClean="0">
                <a:latin typeface="Courier"/>
                <a:cs typeface="Courier"/>
              </a:rPr>
              <a:t>*</a:t>
            </a:r>
            <a:r>
              <a:rPr lang="en-GB" sz="2000" b="1" dirty="0" err="1" smtClean="0">
                <a:latin typeface="Courier"/>
                <a:cs typeface="Courier"/>
              </a:rPr>
              <a:t>N+k</a:t>
            </a:r>
            <a:r>
              <a:rPr lang="en-GB" sz="2000" b="1" dirty="0" smtClean="0">
                <a:latin typeface="Courier"/>
                <a:cs typeface="Courier"/>
              </a:rPr>
              <a:t>] * B[k*</a:t>
            </a:r>
            <a:r>
              <a:rPr lang="en-GB" sz="2000" b="1" dirty="0" err="1" smtClean="0">
                <a:latin typeface="Courier"/>
                <a:cs typeface="Courier"/>
              </a:rPr>
              <a:t>N+j</a:t>
            </a:r>
            <a:r>
              <a:rPr lang="en-GB" sz="2000" b="1" dirty="0" smtClean="0">
                <a:latin typeface="Courier"/>
                <a:cs typeface="Courier"/>
              </a:rPr>
              <a:t>];</a:t>
            </a:r>
            <a:endParaRPr lang="en-GB" sz="2000" b="1" dirty="0" smtClean="0">
              <a:latin typeface="Courier"/>
              <a:cs typeface="Courier"/>
            </a:endParaRPr>
          </a:p>
          <a:p>
            <a:pPr marL="0" indent="0">
              <a:buNone/>
            </a:pPr>
            <a:r>
              <a:rPr lang="en-GB" sz="2000" b="1" dirty="0" smtClean="0">
                <a:latin typeface="Courier"/>
                <a:cs typeface="Courier"/>
              </a:rPr>
              <a:t>            }</a:t>
            </a:r>
            <a:endParaRPr lang="en-GB" sz="2000" b="1" dirty="0" smtClean="0">
              <a:latin typeface="Courier"/>
              <a:cs typeface="Courier"/>
            </a:endParaRPr>
          </a:p>
          <a:p>
            <a:pPr marL="0" indent="0">
              <a:buNone/>
            </a:pPr>
            <a:r>
              <a:rPr lang="en-GB" sz="2000" b="1" dirty="0" smtClean="0">
                <a:latin typeface="Courier"/>
                <a:cs typeface="Courier"/>
              </a:rPr>
              <a:t>        }</a:t>
            </a:r>
            <a:endParaRPr lang="en-GB" sz="2000" b="1" dirty="0" smtClean="0">
              <a:latin typeface="Courier"/>
              <a:cs typeface="Courier"/>
            </a:endParaRPr>
          </a:p>
          <a:p>
            <a:pPr marL="0" indent="0">
              <a:buNone/>
            </a:pPr>
            <a:r>
              <a:rPr lang="en-GB" sz="2000" b="1" dirty="0" smtClean="0">
                <a:latin typeface="Courier"/>
                <a:cs typeface="Courier"/>
              </a:rPr>
              <a:t>    }</a:t>
            </a:r>
            <a:endParaRPr lang="en-GB" sz="2000" b="1" dirty="0" smtClean="0">
              <a:latin typeface="Courier"/>
              <a:cs typeface="Courier"/>
            </a:endParaRPr>
          </a:p>
          <a:p>
            <a:pPr marL="0" indent="0">
              <a:buNone/>
            </a:pPr>
            <a:r>
              <a:rPr lang="en-GB" sz="2000" b="1" dirty="0">
                <a:latin typeface="Courier"/>
                <a:cs typeface="Courier"/>
              </a:rPr>
              <a:t>}</a:t>
            </a:r>
            <a:endParaRPr lang="en-GB" sz="2000" b="1" dirty="0">
              <a:latin typeface="Courier"/>
              <a:cs typeface="Courier"/>
            </a:endParaRPr>
          </a:p>
        </p:txBody>
      </p:sp>
      <p:sp>
        <p:nvSpPr>
          <p:cNvPr id="4" name="TextBox 3"/>
          <p:cNvSpPr txBox="1"/>
          <p:nvPr/>
        </p:nvSpPr>
        <p:spPr>
          <a:xfrm>
            <a:off x="1475656" y="5940569"/>
            <a:ext cx="6796604" cy="584775"/>
          </a:xfrm>
          <a:prstGeom prst="rect">
            <a:avLst/>
          </a:prstGeom>
          <a:noFill/>
        </p:spPr>
        <p:txBody>
          <a:bodyPr wrap="none" rtlCol="0">
            <a:spAutoFit/>
          </a:bodyPr>
          <a:lstStyle/>
          <a:p>
            <a:r>
              <a:rPr lang="en-GB" sz="3200" dirty="0" smtClean="0">
                <a:solidFill>
                  <a:schemeClr val="accent3"/>
                </a:solidFill>
                <a:latin typeface="+mj-lt"/>
              </a:rPr>
              <a:t>We turn this into an OpenCL kernel!</a:t>
            </a:r>
            <a:endParaRPr lang="en-GB" sz="3200" dirty="0">
              <a:solidFill>
                <a:schemeClr val="accent3"/>
              </a:solidFill>
              <a:latin typeface="+mj-lt"/>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(1/2)</a:t>
            </a:r>
            <a:endParaRPr lang="en-GB" sz="3200" dirty="0"/>
          </a:p>
        </p:txBody>
      </p:sp>
      <p:sp>
        <p:nvSpPr>
          <p:cNvPr id="3" name="Content Placeholder 2"/>
          <p:cNvSpPr>
            <a:spLocks noGrp="1"/>
          </p:cNvSpPr>
          <p:nvPr>
            <p:ph idx="1"/>
          </p:nvPr>
        </p:nvSpPr>
        <p:spPr>
          <a:xfrm>
            <a:off x="107504" y="1700808"/>
            <a:ext cx="9036496" cy="4425355"/>
          </a:xfrm>
        </p:spPr>
        <p:txBody>
          <a:bodyPr>
            <a:normAutofit fontScale="70000" lnSpcReduction="20000"/>
          </a:bodyPr>
          <a:lstStyle/>
          <a:p>
            <a:pPr marL="0" indent="0">
              <a:buNone/>
            </a:pPr>
            <a:r>
              <a:rPr lang="en-GB" b="1" dirty="0" smtClean="0">
                <a:solidFill>
                  <a:schemeClr val="accent2"/>
                </a:solidFill>
                <a:latin typeface="Courier New Bold" panose="02070309020205020404"/>
              </a:rPr>
              <a:t>void</a:t>
            </a:r>
            <a:r>
              <a:rPr lang="en-GB" b="1" dirty="0" smtClean="0">
                <a:latin typeface="Courier New Bold" panose="02070309020205020404"/>
              </a:rPr>
              <a:t> </a:t>
            </a:r>
            <a:r>
              <a:rPr lang="en-GB" b="1" dirty="0" err="1" smtClean="0">
                <a:solidFill>
                  <a:schemeClr val="tx2">
                    <a:lumMod val="75000"/>
                  </a:schemeClr>
                </a:solidFill>
                <a:latin typeface="Courier New Bold" panose="02070309020205020404"/>
              </a:rPr>
              <a:t>mat_mul</a:t>
            </a:r>
            <a:r>
              <a:rPr lang="en-GB" b="1" dirty="0" smtClean="0">
                <a:latin typeface="Courier New Bold" panose="02070309020205020404"/>
              </a:rPr>
              <a:t>(</a:t>
            </a:r>
            <a:r>
              <a:rPr lang="en-GB" b="1" dirty="0" err="1" smtClean="0">
                <a:solidFill>
                  <a:schemeClr val="accent2"/>
                </a:solidFill>
                <a:latin typeface="Courier New Bold" panose="02070309020205020404"/>
              </a:rPr>
              <a:t>int</a:t>
            </a:r>
            <a:r>
              <a:rPr lang="en-GB" b="1" dirty="0" smtClean="0">
                <a:latin typeface="Courier New Bold" panose="02070309020205020404"/>
              </a:rPr>
              <a:t> </a:t>
            </a:r>
            <a:r>
              <a:rPr lang="en-GB" b="1" dirty="0" smtClean="0">
                <a:latin typeface="Courier New Bold" panose="02070309020205020404"/>
              </a:rPr>
              <a:t>N,</a:t>
            </a:r>
            <a:r>
              <a:rPr lang="en-GB" b="1" dirty="0">
                <a:latin typeface="Courier New Bold" panose="02070309020205020404"/>
              </a:rPr>
              <a:t> </a:t>
            </a:r>
            <a:r>
              <a:rPr lang="en-GB" b="1" dirty="0" smtClean="0">
                <a:solidFill>
                  <a:schemeClr val="accent2"/>
                </a:solidFill>
                <a:latin typeface="Courier New Bold" panose="02070309020205020404"/>
              </a:rPr>
              <a:t>float</a:t>
            </a:r>
            <a:r>
              <a:rPr lang="en-GB" b="1" dirty="0" smtClean="0">
                <a:latin typeface="Courier New Bold" panose="02070309020205020404"/>
              </a:rPr>
              <a:t> </a:t>
            </a:r>
            <a:r>
              <a:rPr lang="en-GB" b="1" dirty="0" smtClean="0">
                <a:latin typeface="Courier New Bold" panose="02070309020205020404"/>
              </a:rPr>
              <a:t>*A, </a:t>
            </a:r>
            <a:r>
              <a:rPr lang="en-GB" b="1" dirty="0" smtClean="0">
                <a:solidFill>
                  <a:schemeClr val="accent2"/>
                </a:solidFill>
                <a:latin typeface="Courier New Bold" panose="02070309020205020404"/>
              </a:rPr>
              <a:t>float</a:t>
            </a:r>
            <a:r>
              <a:rPr lang="en-GB" b="1" dirty="0" smtClean="0">
                <a:latin typeface="Courier New Bold" panose="02070309020205020404"/>
              </a:rPr>
              <a:t> *B, </a:t>
            </a:r>
            <a:r>
              <a:rPr lang="en-GB" b="1" dirty="0" smtClean="0">
                <a:solidFill>
                  <a:schemeClr val="accent2"/>
                </a:solidFill>
                <a:latin typeface="Courier New Bold" panose="02070309020205020404"/>
              </a:rPr>
              <a:t>float</a:t>
            </a:r>
            <a:r>
              <a:rPr lang="en-GB" b="1" dirty="0" smtClean="0">
                <a:latin typeface="Courier New Bold" panose="02070309020205020404"/>
              </a:rPr>
              <a:t> *C)</a:t>
            </a:r>
            <a:endParaRPr lang="en-GB" b="1" dirty="0" smtClean="0">
              <a:latin typeface="Courier New Bold" panose="02070309020205020404"/>
            </a:endParaRPr>
          </a:p>
          <a:p>
            <a:pPr marL="0" indent="0">
              <a:buNone/>
            </a:pPr>
            <a:r>
              <a:rPr lang="en-GB" b="1" dirty="0" smtClean="0">
                <a:latin typeface="Courier New Bold" panose="02070309020205020404"/>
              </a:rPr>
              <a:t>{</a:t>
            </a:r>
            <a:endParaRPr lang="en-GB" b="1" dirty="0" smtClean="0">
              <a:latin typeface="Courier New Bold" panose="02070309020205020404"/>
            </a:endParaRPr>
          </a:p>
          <a:p>
            <a:pPr marL="0" indent="0">
              <a:buNone/>
            </a:pPr>
            <a:r>
              <a:rPr lang="en-GB" b="1" dirty="0" smtClean="0">
                <a:latin typeface="Courier New Bold" panose="02070309020205020404"/>
              </a:rPr>
              <a:t>    </a:t>
            </a:r>
            <a:r>
              <a:rPr lang="en-GB" b="1" dirty="0" err="1" smtClean="0">
                <a:solidFill>
                  <a:schemeClr val="accent2"/>
                </a:solidFill>
                <a:latin typeface="Courier New Bold" panose="02070309020205020404"/>
              </a:rPr>
              <a:t>int</a:t>
            </a:r>
            <a:r>
              <a:rPr lang="en-GB" b="1" dirty="0" smtClean="0">
                <a:solidFill>
                  <a:schemeClr val="accent2"/>
                </a:solidFill>
                <a:latin typeface="Courier New Bold" panose="02070309020205020404"/>
              </a:rPr>
              <a:t> </a:t>
            </a:r>
            <a:r>
              <a:rPr lang="en-GB" b="1" dirty="0" err="1" smtClean="0">
                <a:latin typeface="Courier New Bold" panose="02070309020205020404"/>
              </a:rPr>
              <a:t>i</a:t>
            </a:r>
            <a:r>
              <a:rPr lang="en-GB" b="1" dirty="0" smtClean="0">
                <a:latin typeface="Courier New Bold" panose="02070309020205020404"/>
              </a:rPr>
              <a:t>, j, k;</a:t>
            </a:r>
            <a:endParaRPr lang="en-GB" b="1" dirty="0" smtClean="0">
              <a:latin typeface="Courier New Bold" panose="02070309020205020404"/>
            </a:endParaRPr>
          </a:p>
          <a:p>
            <a:pPr marL="0" indent="0">
              <a:buNone/>
            </a:pPr>
            <a:r>
              <a:rPr lang="en-GB" b="1" dirty="0">
                <a:latin typeface="Courier New Bold" panose="02070309020205020404"/>
              </a:rPr>
              <a:t> </a:t>
            </a:r>
            <a:r>
              <a:rPr lang="en-GB" b="1" dirty="0" smtClean="0">
                <a:latin typeface="Courier New Bold" panose="02070309020205020404"/>
              </a:rPr>
              <a:t>   </a:t>
            </a:r>
            <a:r>
              <a:rPr lang="en-GB" b="1" dirty="0" smtClean="0">
                <a:solidFill>
                  <a:schemeClr val="accent1"/>
                </a:solidFill>
                <a:latin typeface="Courier New Bold" panose="02070309020205020404"/>
              </a:rPr>
              <a:t>for</a:t>
            </a:r>
            <a:r>
              <a:rPr lang="en-GB" b="1" dirty="0" smtClean="0">
                <a:latin typeface="Courier New Bold" panose="02070309020205020404"/>
              </a:rPr>
              <a:t> (</a:t>
            </a:r>
            <a:r>
              <a:rPr lang="en-GB" b="1" dirty="0" err="1" smtClean="0">
                <a:latin typeface="Courier New Bold" panose="02070309020205020404"/>
              </a:rPr>
              <a:t>i</a:t>
            </a:r>
            <a:r>
              <a:rPr lang="en-GB" b="1" dirty="0" smtClean="0">
                <a:latin typeface="Courier New Bold" panose="02070309020205020404"/>
              </a:rPr>
              <a:t> = 0; </a:t>
            </a:r>
            <a:r>
              <a:rPr lang="en-GB" b="1" dirty="0" err="1" smtClean="0">
                <a:latin typeface="Courier New Bold" panose="02070309020205020404"/>
              </a:rPr>
              <a:t>i</a:t>
            </a:r>
            <a:r>
              <a:rPr lang="en-GB" b="1" dirty="0" smtClean="0">
                <a:latin typeface="Courier New Bold" panose="02070309020205020404"/>
              </a:rPr>
              <a:t> &lt; </a:t>
            </a:r>
            <a:r>
              <a:rPr lang="en-GB" b="1" dirty="0" smtClean="0">
                <a:latin typeface="Courier New Bold" panose="02070309020205020404"/>
              </a:rPr>
              <a:t>N; </a:t>
            </a:r>
            <a:r>
              <a:rPr lang="en-GB" b="1" dirty="0" err="1" smtClean="0">
                <a:latin typeface="Courier New Bold" panose="02070309020205020404"/>
              </a:rPr>
              <a:t>i</a:t>
            </a:r>
            <a:r>
              <a:rPr lang="en-GB" b="1" dirty="0" smtClean="0">
                <a:latin typeface="Courier New Bold" panose="02070309020205020404"/>
              </a:rPr>
              <a:t>++) {</a:t>
            </a:r>
            <a:endParaRPr lang="en-GB" b="1" dirty="0" smtClean="0">
              <a:latin typeface="Courier New Bold" panose="02070309020205020404"/>
            </a:endParaRPr>
          </a:p>
          <a:p>
            <a:pPr marL="0" indent="0">
              <a:buNone/>
            </a:pPr>
            <a:r>
              <a:rPr lang="en-GB" b="1" dirty="0" smtClean="0">
                <a:latin typeface="Courier New Bold" panose="02070309020205020404"/>
              </a:rPr>
              <a:t>      </a:t>
            </a:r>
            <a:r>
              <a:rPr lang="en-GB" b="1" dirty="0" smtClean="0">
                <a:solidFill>
                  <a:schemeClr val="accent1"/>
                </a:solidFill>
                <a:latin typeface="Courier New Bold" panose="02070309020205020404"/>
              </a:rPr>
              <a:t>for</a:t>
            </a:r>
            <a:r>
              <a:rPr lang="en-GB" b="1" dirty="0" smtClean="0">
                <a:latin typeface="Courier New Bold" panose="02070309020205020404"/>
              </a:rPr>
              <a:t> </a:t>
            </a:r>
            <a:r>
              <a:rPr lang="en-GB" b="1" dirty="0" smtClean="0">
                <a:latin typeface="Courier New Bold" panose="02070309020205020404"/>
              </a:rPr>
              <a:t>(j = 0; j &lt; </a:t>
            </a:r>
            <a:r>
              <a:rPr lang="en-GB" b="1" dirty="0">
                <a:latin typeface="Courier New Bold" panose="02070309020205020404"/>
              </a:rPr>
              <a:t>N</a:t>
            </a:r>
            <a:r>
              <a:rPr lang="en-GB" b="1" dirty="0" smtClean="0">
                <a:latin typeface="Courier New Bold" panose="02070309020205020404"/>
              </a:rPr>
              <a:t>; </a:t>
            </a:r>
            <a:r>
              <a:rPr lang="en-GB" b="1" dirty="0" smtClean="0">
                <a:latin typeface="Courier New Bold" panose="02070309020205020404"/>
              </a:rPr>
              <a:t>j++) {</a:t>
            </a:r>
            <a:endParaRPr lang="en-GB" b="1" dirty="0" smtClean="0">
              <a:latin typeface="Courier New Bold" panose="02070309020205020404"/>
            </a:endParaRPr>
          </a:p>
          <a:p>
            <a:pPr marL="0" indent="0">
              <a:buNone/>
            </a:pPr>
            <a:r>
              <a:rPr lang="en-GB" b="1" dirty="0">
                <a:latin typeface="Courier New Bold" panose="02070309020205020404"/>
              </a:rPr>
              <a:t> </a:t>
            </a:r>
            <a:r>
              <a:rPr lang="en-GB" b="1" dirty="0" smtClean="0">
                <a:latin typeface="Courier New Bold" panose="02070309020205020404"/>
              </a:rPr>
              <a:t>       </a:t>
            </a:r>
            <a:r>
              <a:rPr lang="en-GB" b="1" dirty="0" smtClean="0">
                <a:solidFill>
                  <a:schemeClr val="tx1">
                    <a:lumMod val="85000"/>
                  </a:schemeClr>
                </a:solidFill>
                <a:latin typeface="Courier New Bold" panose="02070309020205020404"/>
              </a:rPr>
              <a:t>/</a:t>
            </a:r>
            <a:r>
              <a:rPr lang="en-GB" b="1" dirty="0">
                <a:solidFill>
                  <a:schemeClr val="tx1">
                    <a:lumMod val="85000"/>
                  </a:schemeClr>
                </a:solidFill>
                <a:latin typeface="Courier New Bold" panose="02070309020205020404"/>
              </a:rPr>
              <a:t>/ C(</a:t>
            </a:r>
            <a:r>
              <a:rPr lang="en-GB" b="1" dirty="0" err="1">
                <a:solidFill>
                  <a:schemeClr val="tx1">
                    <a:lumMod val="85000"/>
                  </a:schemeClr>
                </a:solidFill>
                <a:latin typeface="Courier New Bold" panose="02070309020205020404"/>
              </a:rPr>
              <a:t>i</a:t>
            </a:r>
            <a:r>
              <a:rPr lang="en-GB" b="1" dirty="0">
                <a:solidFill>
                  <a:schemeClr val="tx1">
                    <a:lumMod val="85000"/>
                  </a:schemeClr>
                </a:solidFill>
                <a:latin typeface="Courier New Bold" panose="02070309020205020404"/>
              </a:rPr>
              <a:t>, j) = sum(over k) A(</a:t>
            </a:r>
            <a:r>
              <a:rPr lang="en-GB" b="1" dirty="0" err="1">
                <a:solidFill>
                  <a:schemeClr val="tx1">
                    <a:lumMod val="85000"/>
                  </a:schemeClr>
                </a:solidFill>
                <a:latin typeface="Courier New Bold" panose="02070309020205020404"/>
              </a:rPr>
              <a:t>i,k</a:t>
            </a:r>
            <a:r>
              <a:rPr lang="en-GB" b="1" dirty="0">
                <a:solidFill>
                  <a:schemeClr val="tx1">
                    <a:lumMod val="85000"/>
                  </a:schemeClr>
                </a:solidFill>
                <a:latin typeface="Courier New Bold" panose="02070309020205020404"/>
              </a:rPr>
              <a:t>) * B(</a:t>
            </a:r>
            <a:r>
              <a:rPr lang="en-GB" b="1" dirty="0" err="1">
                <a:solidFill>
                  <a:schemeClr val="tx1">
                    <a:lumMod val="85000"/>
                  </a:schemeClr>
                </a:solidFill>
                <a:latin typeface="Courier New Bold" panose="02070309020205020404"/>
              </a:rPr>
              <a:t>k,j</a:t>
            </a:r>
            <a:r>
              <a:rPr lang="en-GB" b="1" dirty="0">
                <a:solidFill>
                  <a:schemeClr val="tx1">
                    <a:lumMod val="85000"/>
                  </a:schemeClr>
                </a:solidFill>
                <a:latin typeface="Courier New Bold" panose="02070309020205020404"/>
              </a:rPr>
              <a:t>)</a:t>
            </a:r>
            <a:endParaRPr lang="en-GB" b="1" dirty="0" smtClean="0">
              <a:latin typeface="Courier New Bold" panose="02070309020205020404"/>
            </a:endParaRPr>
          </a:p>
          <a:p>
            <a:pPr marL="0" indent="0">
              <a:buNone/>
            </a:pPr>
            <a:r>
              <a:rPr lang="en-GB" b="1" dirty="0">
                <a:latin typeface="Courier New Bold" panose="02070309020205020404"/>
              </a:rPr>
              <a:t> </a:t>
            </a:r>
            <a:r>
              <a:rPr lang="en-GB" b="1" dirty="0" smtClean="0">
                <a:latin typeface="Courier New Bold" panose="02070309020205020404"/>
              </a:rPr>
              <a:t>       </a:t>
            </a:r>
            <a:r>
              <a:rPr lang="en-GB" b="1" dirty="0" smtClean="0">
                <a:solidFill>
                  <a:schemeClr val="accent1"/>
                </a:solidFill>
                <a:latin typeface="Courier New Bold" panose="02070309020205020404"/>
              </a:rPr>
              <a:t>for</a:t>
            </a:r>
            <a:r>
              <a:rPr lang="en-GB" b="1" dirty="0" smtClean="0">
                <a:latin typeface="Courier New Bold" panose="02070309020205020404"/>
              </a:rPr>
              <a:t> </a:t>
            </a:r>
            <a:r>
              <a:rPr lang="en-GB" b="1" dirty="0" smtClean="0">
                <a:latin typeface="Courier New Bold" panose="02070309020205020404"/>
              </a:rPr>
              <a:t>(k = 0; k &lt; </a:t>
            </a:r>
            <a:r>
              <a:rPr lang="en-GB" b="1" dirty="0">
                <a:latin typeface="Courier New Bold" panose="02070309020205020404"/>
              </a:rPr>
              <a:t>N</a:t>
            </a:r>
            <a:r>
              <a:rPr lang="en-GB" b="1" dirty="0" smtClean="0">
                <a:latin typeface="Courier New Bold" panose="02070309020205020404"/>
              </a:rPr>
              <a:t>; </a:t>
            </a:r>
            <a:r>
              <a:rPr lang="en-GB" b="1" dirty="0" smtClean="0">
                <a:latin typeface="Courier New Bold" panose="02070309020205020404"/>
              </a:rPr>
              <a:t>k++) {  </a:t>
            </a:r>
            <a:endParaRPr lang="en-GB" b="1" dirty="0" smtClean="0">
              <a:solidFill>
                <a:schemeClr val="tx1">
                  <a:lumMod val="85000"/>
                </a:schemeClr>
              </a:solidFill>
              <a:latin typeface="Courier New Bold" panose="02070309020205020404"/>
            </a:endParaRPr>
          </a:p>
          <a:p>
            <a:pPr marL="0" indent="0">
              <a:buNone/>
            </a:pPr>
            <a:r>
              <a:rPr lang="en-GB" b="1" dirty="0">
                <a:latin typeface="Courier New Bold" panose="02070309020205020404"/>
              </a:rPr>
              <a:t> </a:t>
            </a:r>
            <a:r>
              <a:rPr lang="en-GB" b="1" dirty="0" smtClean="0">
                <a:latin typeface="Courier New Bold" panose="02070309020205020404"/>
              </a:rPr>
              <a:t>       </a:t>
            </a:r>
            <a:r>
              <a:rPr lang="en-GB" b="1" dirty="0">
                <a:latin typeface="Courier New Bold" panose="02070309020205020404"/>
              </a:rPr>
              <a:t> </a:t>
            </a:r>
            <a:r>
              <a:rPr lang="en-GB" b="1" dirty="0" smtClean="0">
                <a:latin typeface="Courier New Bold" panose="02070309020205020404"/>
              </a:rPr>
              <a:t> </a:t>
            </a:r>
            <a:r>
              <a:rPr lang="en-GB" b="1" dirty="0" smtClean="0">
                <a:latin typeface="Courier New Bold" panose="02070309020205020404"/>
              </a:rPr>
              <a:t>C</a:t>
            </a:r>
            <a:r>
              <a:rPr lang="en-GB" b="1" dirty="0" smtClean="0">
                <a:latin typeface="Courier New Bold" panose="02070309020205020404"/>
              </a:rPr>
              <a:t>[</a:t>
            </a:r>
            <a:r>
              <a:rPr lang="en-GB" b="1" dirty="0" err="1" smtClean="0">
                <a:latin typeface="Courier New Bold" panose="02070309020205020404"/>
              </a:rPr>
              <a:t>i</a:t>
            </a:r>
            <a:r>
              <a:rPr lang="en-GB" b="1" dirty="0" smtClean="0">
                <a:latin typeface="Courier New Bold" panose="02070309020205020404"/>
              </a:rPr>
              <a:t>*</a:t>
            </a:r>
            <a:r>
              <a:rPr lang="en-GB" b="1" dirty="0" err="1" smtClean="0">
                <a:latin typeface="Courier New Bold" panose="02070309020205020404"/>
              </a:rPr>
              <a:t>N+</a:t>
            </a:r>
            <a:r>
              <a:rPr lang="en-GB" b="1" dirty="0" err="1" smtClean="0">
                <a:latin typeface="Courier New Bold" panose="02070309020205020404"/>
              </a:rPr>
              <a:t>j</a:t>
            </a:r>
            <a:r>
              <a:rPr lang="en-GB" b="1" dirty="0" smtClean="0">
                <a:latin typeface="Courier New Bold" panose="02070309020205020404"/>
              </a:rPr>
              <a:t>] += A[</a:t>
            </a:r>
            <a:r>
              <a:rPr lang="en-GB" b="1" dirty="0" err="1" smtClean="0">
                <a:latin typeface="Courier New Bold" panose="02070309020205020404"/>
              </a:rPr>
              <a:t>i</a:t>
            </a:r>
            <a:r>
              <a:rPr lang="en-GB" b="1" dirty="0" smtClean="0">
                <a:latin typeface="Courier New Bold" panose="02070309020205020404"/>
              </a:rPr>
              <a:t>*</a:t>
            </a:r>
            <a:r>
              <a:rPr lang="en-GB" b="1" dirty="0" err="1" smtClean="0">
                <a:latin typeface="Courier New Bold" panose="02070309020205020404"/>
              </a:rPr>
              <a:t>N+</a:t>
            </a:r>
            <a:r>
              <a:rPr lang="en-GB" b="1" dirty="0" err="1" smtClean="0">
                <a:latin typeface="Courier New Bold" panose="02070309020205020404"/>
              </a:rPr>
              <a:t>k</a:t>
            </a:r>
            <a:r>
              <a:rPr lang="en-GB" b="1" dirty="0" smtClean="0">
                <a:latin typeface="Courier New Bold" panose="02070309020205020404"/>
              </a:rPr>
              <a:t>] * B[k</a:t>
            </a:r>
            <a:r>
              <a:rPr lang="en-GB" b="1" dirty="0" smtClean="0">
                <a:latin typeface="Courier New Bold" panose="02070309020205020404"/>
              </a:rPr>
              <a:t>*</a:t>
            </a:r>
            <a:r>
              <a:rPr lang="en-GB" b="1" dirty="0" err="1">
                <a:latin typeface="Courier New Bold" panose="02070309020205020404"/>
              </a:rPr>
              <a:t>N</a:t>
            </a:r>
            <a:r>
              <a:rPr lang="en-GB" b="1" dirty="0" err="1" smtClean="0">
                <a:latin typeface="Courier New Bold" panose="02070309020205020404"/>
              </a:rPr>
              <a:t>+</a:t>
            </a:r>
            <a:r>
              <a:rPr lang="en-GB" b="1" dirty="0" err="1" smtClean="0">
                <a:latin typeface="Courier New Bold" panose="02070309020205020404"/>
              </a:rPr>
              <a:t>j</a:t>
            </a:r>
            <a:r>
              <a:rPr lang="en-GB" b="1" dirty="0" smtClean="0">
                <a:latin typeface="Courier New Bold" panose="02070309020205020404"/>
              </a:rPr>
              <a:t>];</a:t>
            </a:r>
            <a:endParaRPr lang="en-GB" b="1" dirty="0" smtClean="0">
              <a:latin typeface="Courier New Bold" panose="02070309020205020404"/>
            </a:endParaRPr>
          </a:p>
          <a:p>
            <a:pPr marL="0" indent="0">
              <a:buNone/>
            </a:pPr>
            <a:r>
              <a:rPr lang="en-GB" b="1" dirty="0" smtClean="0">
                <a:latin typeface="Courier New Bold" panose="02070309020205020404"/>
              </a:rPr>
              <a:t>            }</a:t>
            </a:r>
            <a:endParaRPr lang="en-GB" b="1" dirty="0" smtClean="0">
              <a:latin typeface="Courier New Bold" panose="02070309020205020404"/>
            </a:endParaRPr>
          </a:p>
          <a:p>
            <a:pPr marL="0" indent="0">
              <a:buNone/>
            </a:pPr>
            <a:r>
              <a:rPr lang="en-GB" b="1" dirty="0" smtClean="0">
                <a:latin typeface="Courier New Bold" panose="02070309020205020404"/>
              </a:rPr>
              <a:t>        }</a:t>
            </a:r>
            <a:endParaRPr lang="en-GB" b="1" dirty="0" smtClean="0">
              <a:latin typeface="Courier New Bold" panose="02070309020205020404"/>
            </a:endParaRPr>
          </a:p>
          <a:p>
            <a:pPr marL="0" indent="0">
              <a:buNone/>
            </a:pPr>
            <a:r>
              <a:rPr lang="en-GB" b="1" dirty="0" smtClean="0">
                <a:latin typeface="Courier New Bold" panose="02070309020205020404"/>
              </a:rPr>
              <a:t>    }</a:t>
            </a:r>
            <a:endParaRPr lang="en-GB" b="1" dirty="0" smtClean="0">
              <a:latin typeface="Courier New Bold" panose="02070309020205020404"/>
            </a:endParaRPr>
          </a:p>
          <a:p>
            <a:pPr marL="0" indent="0">
              <a:buNone/>
            </a:pPr>
            <a:r>
              <a:rPr lang="en-GB" b="1" dirty="0">
                <a:latin typeface="Courier New Bold" panose="02070309020205020404"/>
              </a:rPr>
              <a:t>}</a:t>
            </a:r>
            <a:endParaRPr lang="en-GB" b="1" dirty="0">
              <a:latin typeface="Courier New Bold" panose="02070309020205020404"/>
            </a:endParaRPr>
          </a:p>
        </p:txBody>
      </p:sp>
      <p:sp>
        <p:nvSpPr>
          <p:cNvPr id="6" name="TextBox 5"/>
          <p:cNvSpPr txBox="1"/>
          <p:nvPr/>
        </p:nvSpPr>
        <p:spPr>
          <a:xfrm>
            <a:off x="10958" y="1052736"/>
            <a:ext cx="8964488" cy="1015663"/>
          </a:xfrm>
          <a:prstGeom prst="rect">
            <a:avLst/>
          </a:prstGeom>
          <a:solidFill>
            <a:schemeClr val="bg1"/>
          </a:solidFill>
          <a:ln>
            <a:solidFill>
              <a:schemeClr val="accent4"/>
            </a:solidFill>
          </a:ln>
        </p:spPr>
        <p:txBody>
          <a:bodyPr wrap="square" rtlCol="0">
            <a:spAutoFit/>
          </a:bodyPr>
          <a:lstStyle/>
          <a:p>
            <a:r>
              <a:rPr lang="en-GB" sz="2000" b="1" dirty="0" smtClean="0">
                <a:solidFill>
                  <a:schemeClr val="accent4"/>
                </a:solidFill>
                <a:latin typeface="Courier New Bold" panose="02070309020205020404"/>
              </a:rPr>
              <a:t>__kernel </a:t>
            </a:r>
            <a:r>
              <a:rPr lang="en-GB" sz="2000" b="1" dirty="0" smtClean="0">
                <a:solidFill>
                  <a:schemeClr val="accent2"/>
                </a:solidFill>
                <a:latin typeface="Courier New Bold" panose="02070309020205020404"/>
              </a:rPr>
              <a:t>void</a:t>
            </a:r>
            <a:r>
              <a:rPr lang="en-GB" sz="2000" b="1" dirty="0" smtClean="0">
                <a:latin typeface="Courier New Bold" panose="02070309020205020404"/>
              </a:rPr>
              <a:t> </a:t>
            </a:r>
            <a:r>
              <a:rPr lang="en-GB" sz="2000" b="1" dirty="0" err="1" smtClean="0">
                <a:solidFill>
                  <a:schemeClr val="tx2">
                    <a:lumMod val="75000"/>
                  </a:schemeClr>
                </a:solidFill>
                <a:latin typeface="Courier New Bold" panose="02070309020205020404"/>
              </a:rPr>
              <a:t>mat_mul</a:t>
            </a:r>
            <a:r>
              <a:rPr lang="en-GB" sz="2000" b="1" dirty="0" smtClean="0">
                <a:latin typeface="Courier New Bold" panose="02070309020205020404"/>
              </a:rPr>
              <a:t>(</a:t>
            </a:r>
            <a:endParaRPr lang="en-GB" sz="2000" b="1" dirty="0" smtClean="0">
              <a:latin typeface="Courier New Bold" panose="02070309020205020404"/>
            </a:endParaRPr>
          </a:p>
          <a:p>
            <a:r>
              <a:rPr lang="en-GB" sz="2000" b="1" dirty="0" smtClean="0">
                <a:solidFill>
                  <a:schemeClr val="accent2"/>
                </a:solidFill>
                <a:latin typeface="Courier New Bold" panose="02070309020205020404"/>
              </a:rPr>
              <a:t> </a:t>
            </a:r>
            <a:r>
              <a:rPr lang="en-GB" sz="2000" b="1" dirty="0" err="1" smtClean="0">
                <a:solidFill>
                  <a:schemeClr val="accent2"/>
                </a:solidFill>
                <a:latin typeface="Courier New Bold" panose="02070309020205020404"/>
              </a:rPr>
              <a:t>const</a:t>
            </a:r>
            <a:r>
              <a:rPr lang="en-GB" sz="2000" b="1" dirty="0" smtClean="0">
                <a:solidFill>
                  <a:schemeClr val="accent2"/>
                </a:solidFill>
                <a:latin typeface="Courier New Bold" panose="02070309020205020404"/>
              </a:rPr>
              <a:t> </a:t>
            </a:r>
            <a:r>
              <a:rPr lang="en-GB" sz="2000" b="1" dirty="0" err="1" smtClean="0">
                <a:solidFill>
                  <a:schemeClr val="accent2"/>
                </a:solidFill>
                <a:latin typeface="Courier New Bold" panose="02070309020205020404"/>
              </a:rPr>
              <a:t>int</a:t>
            </a:r>
            <a:r>
              <a:rPr lang="en-GB" sz="2000" b="1" dirty="0" smtClean="0">
                <a:solidFill>
                  <a:schemeClr val="accent2"/>
                </a:solidFill>
                <a:latin typeface="Courier New Bold" panose="02070309020205020404"/>
              </a:rPr>
              <a:t> </a:t>
            </a:r>
            <a:r>
              <a:rPr lang="en-GB" sz="2000" b="1" dirty="0" smtClean="0">
                <a:latin typeface="Courier New Bold" panose="02070309020205020404"/>
              </a:rPr>
              <a:t>N,</a:t>
            </a:r>
            <a:endParaRPr lang="en-GB" sz="2000" b="1" dirty="0" smtClean="0">
              <a:latin typeface="Courier New Bold" panose="02070309020205020404"/>
            </a:endParaRPr>
          </a:p>
          <a:p>
            <a:r>
              <a:rPr lang="en-GB" sz="2000" b="1" dirty="0" smtClean="0">
                <a:solidFill>
                  <a:schemeClr val="accent4"/>
                </a:solidFill>
                <a:latin typeface="Courier New Bold" panose="02070309020205020404"/>
              </a:rPr>
              <a:t>__global </a:t>
            </a:r>
            <a:r>
              <a:rPr lang="en-GB" sz="2000" b="1" dirty="0" smtClean="0">
                <a:solidFill>
                  <a:schemeClr val="accent2"/>
                </a:solidFill>
                <a:latin typeface="Courier New Bold" panose="02070309020205020404"/>
              </a:rPr>
              <a:t>float</a:t>
            </a:r>
            <a:r>
              <a:rPr lang="en-GB" sz="2000" b="1" dirty="0" smtClean="0">
                <a:latin typeface="Courier New Bold" panose="02070309020205020404"/>
              </a:rPr>
              <a:t> *A, </a:t>
            </a:r>
            <a:r>
              <a:rPr lang="en-GB" sz="2000" b="1" dirty="0" smtClean="0">
                <a:solidFill>
                  <a:schemeClr val="accent4"/>
                </a:solidFill>
                <a:latin typeface="Courier New Bold" panose="02070309020205020404"/>
              </a:rPr>
              <a:t>__global </a:t>
            </a:r>
            <a:r>
              <a:rPr lang="en-GB" sz="2000" b="1" dirty="0" smtClean="0">
                <a:solidFill>
                  <a:schemeClr val="accent2"/>
                </a:solidFill>
                <a:latin typeface="Courier New Bold" panose="02070309020205020404"/>
              </a:rPr>
              <a:t>float</a:t>
            </a:r>
            <a:r>
              <a:rPr lang="en-GB" sz="2000" b="1" dirty="0" smtClean="0">
                <a:latin typeface="Courier New Bold" panose="02070309020205020404"/>
              </a:rPr>
              <a:t> *B, </a:t>
            </a:r>
            <a:r>
              <a:rPr lang="en-GB" sz="2000" b="1" dirty="0" smtClean="0">
                <a:solidFill>
                  <a:schemeClr val="accent4"/>
                </a:solidFill>
                <a:latin typeface="Courier New Bold" panose="02070309020205020404"/>
              </a:rPr>
              <a:t>__global </a:t>
            </a:r>
            <a:r>
              <a:rPr lang="en-GB" sz="2000" b="1" dirty="0" smtClean="0">
                <a:solidFill>
                  <a:schemeClr val="accent2"/>
                </a:solidFill>
                <a:latin typeface="Courier New Bold" panose="02070309020205020404"/>
              </a:rPr>
              <a:t>float</a:t>
            </a:r>
            <a:r>
              <a:rPr lang="en-GB" sz="2000" b="1" dirty="0" smtClean="0">
                <a:latin typeface="Courier New Bold" panose="02070309020205020404"/>
              </a:rPr>
              <a:t> *C)</a:t>
            </a:r>
            <a:endParaRPr lang="en-GB" sz="2000" b="1" dirty="0">
              <a:latin typeface="Courier New Bold" panose="02070309020205020404"/>
            </a:endParaRP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smtClean="0">
                <a:solidFill>
                  <a:schemeClr val="accent2"/>
                </a:solidFill>
                <a:latin typeface="+mj-lt"/>
              </a:rPr>
              <a:t>Mark as a kernel function and specify memory qualifiers</a:t>
            </a:r>
            <a:endParaRPr lang="en-GB" sz="2000" b="1" dirty="0">
              <a:solidFill>
                <a:schemeClr val="accent2"/>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4" y="1194454"/>
            <a:ext cx="9144000" cy="5114866"/>
          </a:xfrm>
        </p:spPr>
        <p:txBody>
          <a:bodyPr>
            <a:noAutofit/>
          </a:bodyPr>
          <a:lstStyle/>
          <a:p>
            <a:pPr marL="0" indent="0">
              <a:buNone/>
            </a:pPr>
            <a:r>
              <a:rPr lang="en-GB" sz="2000" b="1" dirty="0">
                <a:solidFill>
                  <a:schemeClr val="accent4"/>
                </a:solidFill>
                <a:latin typeface="Courier New Bold" panose="02070309020205020404"/>
              </a:rPr>
              <a:t>__kernel </a:t>
            </a:r>
            <a:r>
              <a:rPr lang="en-GB" sz="2000" b="1" dirty="0">
                <a:solidFill>
                  <a:schemeClr val="accent2"/>
                </a:solidFill>
                <a:latin typeface="Courier New Bold" panose="02070309020205020404"/>
              </a:rPr>
              <a:t>void</a:t>
            </a:r>
            <a:r>
              <a:rPr lang="en-GB" sz="2000" b="1" dirty="0">
                <a:latin typeface="Courier New Bold" panose="02070309020205020404"/>
              </a:rPr>
              <a:t> </a:t>
            </a:r>
            <a:r>
              <a:rPr lang="en-GB" sz="2000" b="1" dirty="0" err="1" smtClean="0">
                <a:solidFill>
                  <a:schemeClr val="tx2">
                    <a:lumMod val="75000"/>
                  </a:schemeClr>
                </a:solidFill>
                <a:latin typeface="Courier New Bold" panose="02070309020205020404"/>
              </a:rPr>
              <a:t>mat_mul</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a:solidFill>
                  <a:schemeClr val="accent2"/>
                </a:solidFill>
                <a:latin typeface="Courier New Bold" panose="02070309020205020404"/>
              </a:rPr>
              <a:t> </a:t>
            </a:r>
            <a:r>
              <a:rPr lang="en-GB" sz="2000" b="1" dirty="0" smtClean="0">
                <a:solidFill>
                  <a:schemeClr val="accent2"/>
                </a:solidFill>
                <a:latin typeface="Courier New Bold" panose="02070309020205020404"/>
              </a:rPr>
              <a:t> </a:t>
            </a:r>
            <a:r>
              <a:rPr lang="en-GB" sz="2000" b="1" dirty="0" err="1" smtClean="0">
                <a:solidFill>
                  <a:schemeClr val="accent2"/>
                </a:solidFill>
                <a:latin typeface="Courier New Bold" panose="02070309020205020404"/>
              </a:rPr>
              <a:t>const</a:t>
            </a:r>
            <a:r>
              <a:rPr lang="en-GB" sz="2000" b="1" dirty="0" smtClean="0">
                <a:solidFill>
                  <a:schemeClr val="accent2"/>
                </a:solidFill>
                <a:latin typeface="Courier New Bold" panose="02070309020205020404"/>
              </a:rPr>
              <a:t> </a:t>
            </a:r>
            <a:r>
              <a:rPr lang="en-GB" sz="2000" b="1" dirty="0" err="1">
                <a:solidFill>
                  <a:schemeClr val="accent2"/>
                </a:solidFill>
                <a:latin typeface="Courier New Bold" panose="02070309020205020404"/>
              </a:rPr>
              <a:t>int</a:t>
            </a:r>
            <a:r>
              <a:rPr lang="en-GB" sz="2000" b="1" dirty="0">
                <a:solidFill>
                  <a:schemeClr val="accent2"/>
                </a:solidFill>
                <a:latin typeface="Courier New Bold" panose="02070309020205020404"/>
              </a:rPr>
              <a:t> </a:t>
            </a:r>
            <a:r>
              <a:rPr lang="en-GB" sz="2000" b="1" dirty="0" smtClean="0">
                <a:latin typeface="Courier New Bold" panose="02070309020205020404"/>
              </a:rPr>
              <a:t>N,</a:t>
            </a:r>
            <a:endParaRPr lang="en-GB" sz="2000" b="1" dirty="0">
              <a:latin typeface="Courier New Bold" panose="02070309020205020404"/>
            </a:endParaRPr>
          </a:p>
          <a:p>
            <a:pPr marL="0" indent="0">
              <a:buNone/>
            </a:pPr>
            <a:r>
              <a:rPr lang="en-GB" sz="2000" b="1" dirty="0">
                <a:solidFill>
                  <a:schemeClr val="accent4"/>
                </a:solidFill>
                <a:latin typeface="Courier New Bold" panose="02070309020205020404"/>
              </a:rPr>
              <a:t>  </a:t>
            </a:r>
            <a:r>
              <a:rPr lang="en-GB" sz="2000" b="1" dirty="0" smtClean="0">
                <a:solidFill>
                  <a:schemeClr val="accent4"/>
                </a:solidFill>
                <a:latin typeface="Courier New Bold" panose="02070309020205020404"/>
              </a:rPr>
              <a:t>__global </a:t>
            </a:r>
            <a:r>
              <a:rPr lang="en-GB" sz="2000" b="1" dirty="0">
                <a:solidFill>
                  <a:schemeClr val="accent2"/>
                </a:solidFill>
                <a:latin typeface="Courier New Bold" panose="02070309020205020404"/>
              </a:rPr>
              <a:t>float</a:t>
            </a:r>
            <a:r>
              <a:rPr lang="en-GB" sz="2000" b="1" dirty="0">
                <a:latin typeface="Courier New Bold" panose="02070309020205020404"/>
              </a:rPr>
              <a:t> *A, </a:t>
            </a:r>
            <a:r>
              <a:rPr lang="en-GB" sz="2000" b="1" dirty="0">
                <a:solidFill>
                  <a:schemeClr val="accent4"/>
                </a:solidFill>
                <a:latin typeface="Courier New Bold" panose="02070309020205020404"/>
              </a:rPr>
              <a:t>__global </a:t>
            </a:r>
            <a:r>
              <a:rPr lang="en-GB" sz="2000" b="1" dirty="0">
                <a:solidFill>
                  <a:schemeClr val="accent2"/>
                </a:solidFill>
                <a:latin typeface="Courier New Bold" panose="02070309020205020404"/>
              </a:rPr>
              <a:t>float</a:t>
            </a:r>
            <a:r>
              <a:rPr lang="en-GB" sz="2000" b="1" dirty="0">
                <a:latin typeface="Courier New Bold" panose="02070309020205020404"/>
              </a:rPr>
              <a:t> *B, </a:t>
            </a:r>
            <a:r>
              <a:rPr lang="en-GB" sz="2000" b="1" dirty="0">
                <a:solidFill>
                  <a:schemeClr val="accent4"/>
                </a:solidFill>
                <a:latin typeface="Courier New Bold" panose="02070309020205020404"/>
              </a:rPr>
              <a:t>__global </a:t>
            </a:r>
            <a:r>
              <a:rPr lang="en-GB" sz="2000" b="1" dirty="0">
                <a:solidFill>
                  <a:schemeClr val="accent2"/>
                </a:solidFill>
                <a:latin typeface="Courier New Bold" panose="02070309020205020404"/>
              </a:rPr>
              <a:t>float</a:t>
            </a:r>
            <a:r>
              <a:rPr lang="en-GB" sz="2000" b="1" dirty="0">
                <a:latin typeface="Courier New Bold" panose="02070309020205020404"/>
              </a:rPr>
              <a:t> *C)</a:t>
            </a:r>
            <a:endParaRPr lang="en-GB" sz="2000" b="1" dirty="0">
              <a:latin typeface="Courier New Bold" panose="02070309020205020404"/>
            </a:endParaRPr>
          </a:p>
          <a:p>
            <a:pPr marL="0" indent="0">
              <a:buNone/>
            </a:pP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smtClean="0">
                <a:latin typeface="Courier New Bold" panose="02070309020205020404"/>
              </a:rPr>
              <a:t>    </a:t>
            </a:r>
            <a:r>
              <a:rPr lang="en-GB" sz="2000" b="1" dirty="0" err="1" smtClean="0">
                <a:solidFill>
                  <a:schemeClr val="accent2"/>
                </a:solidFill>
                <a:latin typeface="Courier New Bold" panose="02070309020205020404"/>
              </a:rPr>
              <a:t>int</a:t>
            </a:r>
            <a:r>
              <a:rPr lang="en-GB" sz="2000" b="1" dirty="0" smtClean="0">
                <a:solidFill>
                  <a:schemeClr val="accent2"/>
                </a:solidFill>
                <a:latin typeface="Courier New Bold" panose="02070309020205020404"/>
              </a:rPr>
              <a:t> </a:t>
            </a:r>
            <a:r>
              <a:rPr lang="en-GB" sz="2000" b="1" dirty="0" err="1" smtClean="0">
                <a:latin typeface="Courier New Bold" panose="02070309020205020404"/>
              </a:rPr>
              <a:t>i</a:t>
            </a:r>
            <a:r>
              <a:rPr lang="en-GB" sz="2000" b="1" dirty="0" smtClean="0">
                <a:latin typeface="Courier New Bold" panose="02070309020205020404"/>
              </a:rPr>
              <a:t>, j, k;</a:t>
            </a:r>
            <a:endParaRPr lang="en-GB" sz="2000" b="1" dirty="0" smtClean="0">
              <a:latin typeface="Courier New Bold" panose="02070309020205020404"/>
            </a:endParaRPr>
          </a:p>
          <a:p>
            <a:pPr marL="0" indent="0">
              <a:buNone/>
            </a:pPr>
            <a:r>
              <a:rPr lang="en-GB" sz="2000" b="1" dirty="0">
                <a:latin typeface="Courier New Bold" panose="02070309020205020404"/>
              </a:rPr>
              <a:t> </a:t>
            </a:r>
            <a:r>
              <a:rPr lang="en-GB" sz="2000" b="1" dirty="0" smtClean="0">
                <a:latin typeface="Courier New Bold" panose="02070309020205020404"/>
              </a:rPr>
              <a:t>   </a:t>
            </a:r>
            <a:r>
              <a:rPr lang="en-GB" sz="2000" b="1" dirty="0" smtClean="0">
                <a:solidFill>
                  <a:schemeClr val="accent1"/>
                </a:solidFill>
                <a:latin typeface="Courier New Bold" panose="02070309020205020404"/>
              </a:rPr>
              <a:t>for</a:t>
            </a:r>
            <a:r>
              <a:rPr lang="en-GB" sz="2000" b="1" dirty="0" smtClean="0">
                <a:latin typeface="Courier New Bold" panose="02070309020205020404"/>
              </a:rPr>
              <a:t> (</a:t>
            </a:r>
            <a:r>
              <a:rPr lang="en-GB" sz="2000" b="1" dirty="0" err="1" smtClean="0">
                <a:latin typeface="Courier New Bold" panose="02070309020205020404"/>
              </a:rPr>
              <a:t>i</a:t>
            </a:r>
            <a:r>
              <a:rPr lang="en-GB" sz="2000" b="1" dirty="0" smtClean="0">
                <a:latin typeface="Courier New Bold" panose="02070309020205020404"/>
              </a:rPr>
              <a:t> = 0; </a:t>
            </a:r>
            <a:r>
              <a:rPr lang="en-GB" sz="2000" b="1" dirty="0" err="1" smtClean="0">
                <a:latin typeface="Courier New Bold" panose="02070309020205020404"/>
              </a:rPr>
              <a:t>i</a:t>
            </a:r>
            <a:r>
              <a:rPr lang="en-GB" sz="2000" b="1" dirty="0" smtClean="0">
                <a:latin typeface="Courier New Bold" panose="02070309020205020404"/>
              </a:rPr>
              <a:t> &lt; </a:t>
            </a:r>
            <a:r>
              <a:rPr lang="en-GB" sz="2000" b="1" dirty="0" smtClean="0">
                <a:latin typeface="Courier New Bold" panose="02070309020205020404"/>
              </a:rPr>
              <a:t>N; </a:t>
            </a:r>
            <a:r>
              <a:rPr lang="en-GB" sz="2000" b="1" dirty="0" err="1" smtClean="0">
                <a:latin typeface="Courier New Bold" panose="02070309020205020404"/>
              </a:rPr>
              <a:t>i</a:t>
            </a:r>
            <a:r>
              <a:rPr lang="en-GB" sz="2000" b="1" dirty="0" smtClean="0">
                <a:latin typeface="Courier New Bold" panose="02070309020205020404"/>
              </a:rPr>
              <a:t>++) {</a:t>
            </a:r>
            <a:endParaRPr lang="en-GB" sz="2000" b="1" dirty="0" smtClean="0">
              <a:latin typeface="Courier New Bold" panose="02070309020205020404"/>
            </a:endParaRPr>
          </a:p>
          <a:p>
            <a:pPr marL="0" indent="0">
              <a:buNone/>
            </a:pPr>
            <a:r>
              <a:rPr lang="en-GB" sz="2000" b="1" dirty="0" smtClean="0">
                <a:latin typeface="Courier New Bold" panose="02070309020205020404"/>
              </a:rPr>
              <a:t>        </a:t>
            </a:r>
            <a:r>
              <a:rPr lang="en-GB" sz="2000" b="1" dirty="0" smtClean="0">
                <a:solidFill>
                  <a:schemeClr val="accent1"/>
                </a:solidFill>
                <a:latin typeface="Courier New Bold" panose="02070309020205020404"/>
              </a:rPr>
              <a:t>for</a:t>
            </a:r>
            <a:r>
              <a:rPr lang="en-GB" sz="2000" b="1" dirty="0" smtClean="0">
                <a:latin typeface="Courier New Bold" panose="02070309020205020404"/>
              </a:rPr>
              <a:t> (j = 0; j &lt; </a:t>
            </a:r>
            <a:r>
              <a:rPr lang="en-GB" sz="2000" b="1" dirty="0">
                <a:latin typeface="Courier New Bold" panose="02070309020205020404"/>
              </a:rPr>
              <a:t>N</a:t>
            </a:r>
            <a:r>
              <a:rPr lang="en-GB" sz="2000" b="1" dirty="0" smtClean="0">
                <a:latin typeface="Courier New Bold" panose="02070309020205020404"/>
              </a:rPr>
              <a:t>; </a:t>
            </a:r>
            <a:r>
              <a:rPr lang="en-GB" sz="2000" b="1" dirty="0" smtClean="0">
                <a:latin typeface="Courier New Bold" panose="02070309020205020404"/>
              </a:rPr>
              <a:t>j++) {</a:t>
            </a:r>
            <a:endParaRPr lang="en-GB" sz="2000" b="1" dirty="0" smtClean="0">
              <a:latin typeface="Courier New Bold" panose="02070309020205020404"/>
            </a:endParaRPr>
          </a:p>
          <a:p>
            <a:pPr marL="0" indent="0">
              <a:buNone/>
            </a:pPr>
            <a:r>
              <a:rPr lang="en-GB" sz="2000" b="1" dirty="0">
                <a:latin typeface="Courier New Bold" panose="02070309020205020404"/>
              </a:rPr>
              <a:t> </a:t>
            </a:r>
            <a:r>
              <a:rPr lang="en-GB" sz="2000" b="1" dirty="0" smtClean="0">
                <a:latin typeface="Courier New Bold" panose="02070309020205020404"/>
              </a:rPr>
              <a:t>           </a:t>
            </a:r>
            <a:r>
              <a:rPr lang="en-GB" sz="2000" b="1" dirty="0" smtClean="0">
                <a:solidFill>
                  <a:schemeClr val="accent1"/>
                </a:solidFill>
                <a:latin typeface="Courier New Bold" panose="02070309020205020404"/>
              </a:rPr>
              <a:t>for</a:t>
            </a:r>
            <a:r>
              <a:rPr lang="en-GB" sz="2000" b="1" dirty="0" smtClean="0">
                <a:latin typeface="Courier New Bold" panose="02070309020205020404"/>
              </a:rPr>
              <a:t> (k = 0; k &lt; </a:t>
            </a:r>
            <a:r>
              <a:rPr lang="en-GB" sz="2000" b="1" dirty="0" smtClean="0">
                <a:latin typeface="Courier New Bold" panose="02070309020205020404"/>
              </a:rPr>
              <a:t>N</a:t>
            </a:r>
            <a:r>
              <a:rPr lang="en-GB" sz="2000" b="1" dirty="0" smtClean="0">
                <a:latin typeface="Courier New Bold" panose="02070309020205020404"/>
              </a:rPr>
              <a:t>; </a:t>
            </a:r>
            <a:r>
              <a:rPr lang="en-GB" sz="2000" b="1" dirty="0" smtClean="0">
                <a:latin typeface="Courier New Bold" panose="02070309020205020404"/>
              </a:rPr>
              <a:t>k++) { </a:t>
            </a:r>
            <a:endParaRPr lang="en-GB" sz="2000" b="1" dirty="0" smtClean="0">
              <a:latin typeface="Courier New Bold" panose="02070309020205020404"/>
            </a:endParaRPr>
          </a:p>
          <a:p>
            <a:pPr marL="0" indent="0">
              <a:buNone/>
            </a:pPr>
            <a:r>
              <a:rPr lang="en-GB" sz="2000" b="1" dirty="0">
                <a:solidFill>
                  <a:schemeClr val="tx1">
                    <a:lumMod val="85000"/>
                  </a:schemeClr>
                </a:solidFill>
                <a:latin typeface="Courier New Bold" panose="02070309020205020404"/>
              </a:rPr>
              <a:t> </a:t>
            </a:r>
            <a:r>
              <a:rPr lang="en-GB" sz="2000" b="1" dirty="0" smtClean="0">
                <a:solidFill>
                  <a:schemeClr val="tx1">
                    <a:lumMod val="85000"/>
                  </a:schemeClr>
                </a:solidFill>
                <a:latin typeface="Courier New Bold" panose="02070309020205020404"/>
              </a:rPr>
              <a:t>               // C(</a:t>
            </a:r>
            <a:r>
              <a:rPr lang="en-GB" sz="2000" b="1" dirty="0" err="1" smtClean="0">
                <a:solidFill>
                  <a:schemeClr val="tx1">
                    <a:lumMod val="85000"/>
                  </a:schemeClr>
                </a:solidFill>
                <a:latin typeface="Courier New Bold" panose="02070309020205020404"/>
              </a:rPr>
              <a:t>i</a:t>
            </a:r>
            <a:r>
              <a:rPr lang="en-GB" sz="2000" b="1" dirty="0" smtClean="0">
                <a:solidFill>
                  <a:schemeClr val="tx1">
                    <a:lumMod val="85000"/>
                  </a:schemeClr>
                </a:solidFill>
                <a:latin typeface="Courier New Bold" panose="02070309020205020404"/>
              </a:rPr>
              <a:t>, j) = sum(over k) A(</a:t>
            </a:r>
            <a:r>
              <a:rPr lang="en-GB" sz="2000" b="1" dirty="0" err="1">
                <a:solidFill>
                  <a:schemeClr val="tx1">
                    <a:lumMod val="85000"/>
                  </a:schemeClr>
                </a:solidFill>
                <a:latin typeface="Courier New Bold" panose="02070309020205020404"/>
              </a:rPr>
              <a:t>i</a:t>
            </a:r>
            <a:r>
              <a:rPr lang="en-GB" sz="2000" b="1" dirty="0" err="1" smtClean="0">
                <a:solidFill>
                  <a:schemeClr val="tx1">
                    <a:lumMod val="85000"/>
                  </a:schemeClr>
                </a:solidFill>
                <a:latin typeface="Courier New Bold" panose="02070309020205020404"/>
              </a:rPr>
              <a:t>,k</a:t>
            </a:r>
            <a:r>
              <a:rPr lang="en-GB" sz="2000" b="1" dirty="0" smtClean="0">
                <a:solidFill>
                  <a:schemeClr val="tx1">
                    <a:lumMod val="85000"/>
                  </a:schemeClr>
                </a:solidFill>
                <a:latin typeface="Courier New Bold" panose="02070309020205020404"/>
              </a:rPr>
              <a:t>) * B(</a:t>
            </a:r>
            <a:r>
              <a:rPr lang="en-GB" sz="2000" b="1" dirty="0" err="1" smtClean="0">
                <a:solidFill>
                  <a:schemeClr val="tx1">
                    <a:lumMod val="85000"/>
                  </a:schemeClr>
                </a:solidFill>
                <a:latin typeface="Courier New Bold" panose="02070309020205020404"/>
              </a:rPr>
              <a:t>k,j</a:t>
            </a:r>
            <a:r>
              <a:rPr lang="en-GB" sz="2000" b="1" dirty="0" smtClean="0">
                <a:solidFill>
                  <a:schemeClr val="tx1">
                    <a:lumMod val="85000"/>
                  </a:schemeClr>
                </a:solidFill>
                <a:latin typeface="Courier New Bold" panose="02070309020205020404"/>
              </a:rPr>
              <a:t>)</a:t>
            </a:r>
            <a:endParaRPr lang="en-GB" sz="2000" b="1" dirty="0" smtClean="0">
              <a:solidFill>
                <a:schemeClr val="tx1">
                  <a:lumMod val="85000"/>
                </a:schemeClr>
              </a:solidFill>
              <a:latin typeface="Courier New Bold" panose="02070309020205020404"/>
            </a:endParaRPr>
          </a:p>
          <a:p>
            <a:pPr marL="0" indent="0">
              <a:buNone/>
            </a:pPr>
            <a:r>
              <a:rPr lang="en-GB" sz="2000" b="1" dirty="0">
                <a:latin typeface="Courier New Bold" panose="02070309020205020404"/>
              </a:rPr>
              <a:t> </a:t>
            </a:r>
            <a:r>
              <a:rPr lang="en-GB" sz="2000" b="1" dirty="0" smtClean="0">
                <a:latin typeface="Courier New Bold" panose="02070309020205020404"/>
              </a:rPr>
              <a:t>               C[</a:t>
            </a:r>
            <a:r>
              <a:rPr lang="en-GB" sz="2000" b="1" dirty="0" err="1" smtClean="0">
                <a:latin typeface="Courier New Bold" panose="02070309020205020404"/>
              </a:rPr>
              <a:t>i</a:t>
            </a:r>
            <a:r>
              <a:rPr lang="en-GB" sz="2000" b="1" dirty="0" smtClean="0">
                <a:latin typeface="Courier New Bold" panose="02070309020205020404"/>
              </a:rPr>
              <a:t>*</a:t>
            </a:r>
            <a:r>
              <a:rPr lang="en-GB" sz="2000" b="1" dirty="0" err="1" smtClean="0">
                <a:latin typeface="Courier New Bold" panose="02070309020205020404"/>
              </a:rPr>
              <a:t>N+</a:t>
            </a:r>
            <a:r>
              <a:rPr lang="en-GB" sz="2000" b="1" dirty="0" err="1" smtClean="0">
                <a:latin typeface="Courier New Bold" panose="02070309020205020404"/>
              </a:rPr>
              <a:t>j</a:t>
            </a:r>
            <a:r>
              <a:rPr lang="en-GB" sz="2000" b="1" dirty="0" smtClean="0">
                <a:latin typeface="Courier New Bold" panose="02070309020205020404"/>
              </a:rPr>
              <a:t>] += A[</a:t>
            </a:r>
            <a:r>
              <a:rPr lang="en-GB" sz="2000" b="1" dirty="0" err="1" smtClean="0">
                <a:latin typeface="Courier New Bold" panose="02070309020205020404"/>
              </a:rPr>
              <a:t>i</a:t>
            </a:r>
            <a:r>
              <a:rPr lang="en-GB" sz="2000" b="1" dirty="0" smtClean="0">
                <a:latin typeface="Courier New Bold" panose="02070309020205020404"/>
              </a:rPr>
              <a:t>*</a:t>
            </a:r>
            <a:r>
              <a:rPr lang="en-GB" sz="2000" b="1" dirty="0" err="1" smtClean="0">
                <a:latin typeface="Courier New Bold" panose="02070309020205020404"/>
              </a:rPr>
              <a:t>N+</a:t>
            </a:r>
            <a:r>
              <a:rPr lang="en-GB" sz="2000" b="1" dirty="0" err="1" smtClean="0">
                <a:latin typeface="Courier New Bold" panose="02070309020205020404"/>
              </a:rPr>
              <a:t>k</a:t>
            </a:r>
            <a:r>
              <a:rPr lang="en-GB" sz="2000" b="1" dirty="0" smtClean="0">
                <a:latin typeface="Courier New Bold" panose="02070309020205020404"/>
              </a:rPr>
              <a:t>] * B[k</a:t>
            </a:r>
            <a:r>
              <a:rPr lang="en-GB" sz="2000" b="1" dirty="0" smtClean="0">
                <a:latin typeface="Courier New Bold" panose="02070309020205020404"/>
              </a:rPr>
              <a:t>*</a:t>
            </a:r>
            <a:r>
              <a:rPr lang="en-GB" sz="2000" b="1" dirty="0" err="1">
                <a:latin typeface="Courier New Bold" panose="02070309020205020404"/>
              </a:rPr>
              <a:t>N</a:t>
            </a:r>
            <a:r>
              <a:rPr lang="en-GB" sz="2000" b="1" dirty="0" err="1" smtClean="0">
                <a:latin typeface="Courier New Bold" panose="02070309020205020404"/>
              </a:rPr>
              <a:t>+</a:t>
            </a:r>
            <a:r>
              <a:rPr lang="en-GB" sz="2000" b="1" dirty="0" err="1" smtClean="0">
                <a:latin typeface="Courier New Bold" panose="02070309020205020404"/>
              </a:rPr>
              <a:t>j</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smtClean="0">
                <a:latin typeface="Courier New Bold" panose="02070309020205020404"/>
              </a:rPr>
              <a:t>            }</a:t>
            </a:r>
            <a:endParaRPr lang="en-GB" sz="2000" b="1" dirty="0" smtClean="0">
              <a:latin typeface="Courier New Bold" panose="02070309020205020404"/>
            </a:endParaRPr>
          </a:p>
          <a:p>
            <a:pPr marL="0" indent="0">
              <a:buNone/>
            </a:pPr>
            <a:r>
              <a:rPr lang="en-GB" sz="2000" b="1" dirty="0" smtClean="0">
                <a:latin typeface="Courier New Bold" panose="02070309020205020404"/>
              </a:rPr>
              <a:t>        }</a:t>
            </a:r>
            <a:endParaRPr lang="en-GB" sz="2000" b="1" dirty="0" smtClean="0">
              <a:latin typeface="Courier New Bold" panose="02070309020205020404"/>
            </a:endParaRPr>
          </a:p>
          <a:p>
            <a:pPr marL="0" indent="0">
              <a:buNone/>
            </a:pPr>
            <a:r>
              <a:rPr lang="en-GB" sz="2000" b="1" dirty="0" smtClean="0">
                <a:latin typeface="Courier New Bold" panose="02070309020205020404"/>
              </a:rPr>
              <a:t>    }</a:t>
            </a:r>
            <a:endParaRPr lang="en-GB" sz="2000" b="1" dirty="0" smtClean="0">
              <a:latin typeface="Courier New Bold" panose="02070309020205020404"/>
            </a:endParaRPr>
          </a:p>
          <a:p>
            <a:pPr marL="0" indent="0">
              <a:buNone/>
            </a:pPr>
            <a:r>
              <a:rPr lang="en-GB" sz="2000" b="1" dirty="0">
                <a:latin typeface="Courier New Bold" panose="02070309020205020404"/>
              </a:rPr>
              <a:t>}</a:t>
            </a:r>
            <a:endParaRPr lang="en-GB" sz="2000" b="1" dirty="0">
              <a:latin typeface="Courier New Bold" panose="02070309020205020404"/>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(2/2)</a:t>
            </a:r>
            <a:endParaRPr lang="en-GB" sz="3200" dirty="0"/>
          </a:p>
        </p:txBody>
      </p:sp>
      <p:sp>
        <p:nvSpPr>
          <p:cNvPr id="6" name="TextBox 5"/>
          <p:cNvSpPr txBox="1"/>
          <p:nvPr/>
        </p:nvSpPr>
        <p:spPr>
          <a:xfrm>
            <a:off x="611560" y="3068960"/>
            <a:ext cx="4968552" cy="707886"/>
          </a:xfrm>
          <a:prstGeom prst="rect">
            <a:avLst/>
          </a:prstGeom>
          <a:solidFill>
            <a:schemeClr val="bg1"/>
          </a:solidFill>
          <a:ln>
            <a:solidFill>
              <a:schemeClr val="accent4"/>
            </a:solidFill>
          </a:ln>
        </p:spPr>
        <p:txBody>
          <a:bodyPr wrap="square" rtlCol="0">
            <a:spAutoFit/>
          </a:bodyPr>
          <a:lstStyle/>
          <a:p>
            <a:r>
              <a:rPr lang="en-GB" sz="2000" b="1" dirty="0">
                <a:latin typeface="Courier New Bold" panose="02070309020205020404"/>
              </a:rPr>
              <a:t>i</a:t>
            </a:r>
            <a:r>
              <a:rPr lang="en-GB" sz="2000" b="1" dirty="0" smtClean="0">
                <a:latin typeface="Courier New Bold" panose="02070309020205020404"/>
              </a:rPr>
              <a:t> = </a:t>
            </a:r>
            <a:r>
              <a:rPr lang="en-GB" sz="2000" b="1" dirty="0" err="1" smtClean="0">
                <a:solidFill>
                  <a:schemeClr val="tx2">
                    <a:lumMod val="75000"/>
                  </a:schemeClr>
                </a:solidFill>
                <a:latin typeface="Courier New Bold" panose="02070309020205020404"/>
              </a:rPr>
              <a:t>get_global_id</a:t>
            </a:r>
            <a:r>
              <a:rPr lang="en-GB" sz="2000" b="1" dirty="0" smtClean="0">
                <a:latin typeface="Courier New Bold" panose="02070309020205020404"/>
              </a:rPr>
              <a:t>(0);</a:t>
            </a:r>
            <a:endParaRPr lang="en-GB" sz="2000" b="1" dirty="0" smtClean="0">
              <a:latin typeface="Courier New Bold" panose="02070309020205020404"/>
            </a:endParaRPr>
          </a:p>
          <a:p>
            <a:r>
              <a:rPr lang="en-GB" sz="2000" b="1" dirty="0">
                <a:latin typeface="Courier New Bold" panose="02070309020205020404"/>
              </a:rPr>
              <a:t>j</a:t>
            </a:r>
            <a:r>
              <a:rPr lang="en-GB" sz="2000" b="1" dirty="0" smtClean="0">
                <a:latin typeface="Courier New Bold" panose="02070309020205020404"/>
              </a:rPr>
              <a:t> = </a:t>
            </a:r>
            <a:r>
              <a:rPr lang="en-GB" sz="2000" b="1" dirty="0" err="1" smtClean="0">
                <a:solidFill>
                  <a:schemeClr val="tx2">
                    <a:lumMod val="75000"/>
                  </a:schemeClr>
                </a:solidFill>
                <a:latin typeface="Courier New Bold" panose="02070309020205020404"/>
              </a:rPr>
              <a:t>get_global_id</a:t>
            </a:r>
            <a:r>
              <a:rPr lang="en-GB" sz="2000" b="1" dirty="0" smtClean="0">
                <a:latin typeface="Courier New Bold" panose="02070309020205020404"/>
              </a:rPr>
              <a:t>(1);</a:t>
            </a:r>
            <a:endParaRPr lang="en-GB" sz="2000" b="1" dirty="0">
              <a:latin typeface="Courier New Bold" panose="02070309020205020404"/>
            </a:endParaRPr>
          </a:p>
        </p:txBody>
      </p:sp>
      <p:sp>
        <p:nvSpPr>
          <p:cNvPr id="10" name="TextBox 9"/>
          <p:cNvSpPr txBox="1"/>
          <p:nvPr/>
        </p:nvSpPr>
        <p:spPr>
          <a:xfrm>
            <a:off x="5213394" y="5455120"/>
            <a:ext cx="3930606" cy="707886"/>
          </a:xfrm>
          <a:prstGeom prst="rect">
            <a:avLst/>
          </a:prstGeom>
          <a:noFill/>
        </p:spPr>
        <p:txBody>
          <a:bodyPr wrap="square" rtlCol="0">
            <a:spAutoFit/>
          </a:bodyPr>
          <a:lstStyle/>
          <a:p>
            <a:r>
              <a:rPr lang="en-GB" sz="2000" b="1" dirty="0" smtClean="0">
                <a:solidFill>
                  <a:schemeClr val="accent2"/>
                </a:solidFill>
                <a:latin typeface="+mj-lt"/>
              </a:rPr>
              <a:t>Remove outer loops and set work-item co-ordinates</a:t>
            </a:r>
            <a:endParaRPr lang="en-GB" sz="2000" b="1" dirty="0">
              <a:solidFill>
                <a:schemeClr val="accent2"/>
              </a:solidFill>
              <a:latin typeface="+mj-lt"/>
            </a:endParaRPr>
          </a:p>
        </p:txBody>
      </p:sp>
      <p:sp>
        <p:nvSpPr>
          <p:cNvPr id="7" name="TextBox 6"/>
          <p:cNvSpPr txBox="1"/>
          <p:nvPr/>
        </p:nvSpPr>
        <p:spPr>
          <a:xfrm>
            <a:off x="467544" y="5298910"/>
            <a:ext cx="1656184" cy="707886"/>
          </a:xfrm>
          <a:prstGeom prst="rect">
            <a:avLst/>
          </a:prstGeom>
          <a:solidFill>
            <a:schemeClr val="bg1"/>
          </a:solidFill>
          <a:ln>
            <a:noFill/>
          </a:ln>
        </p:spPr>
        <p:txBody>
          <a:bodyPr wrap="square" rtlCol="0">
            <a:spAutoFit/>
          </a:bodyPr>
          <a:lstStyle/>
          <a:p>
            <a:endParaRPr lang="en-GB" sz="2000" b="1" dirty="0" smtClean="0">
              <a:latin typeface="Courier New Bold" panose="02070309020205020404"/>
            </a:endParaRPr>
          </a:p>
          <a:p>
            <a:endParaRPr lang="en-GB" sz="2000" b="1" dirty="0">
              <a:latin typeface="Courier New Bold"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42"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8928992" cy="4425355"/>
          </a:xfrm>
        </p:spPr>
        <p:txBody>
          <a:bodyPr>
            <a:normAutofit/>
          </a:bodyPr>
          <a:lstStyle/>
          <a:p>
            <a:pPr marL="0" indent="0">
              <a:buNone/>
            </a:pPr>
            <a:r>
              <a:rPr lang="en-GB" sz="2000" b="1" dirty="0">
                <a:solidFill>
                  <a:schemeClr val="accent4"/>
                </a:solidFill>
                <a:latin typeface="Courier New Bold" panose="02070309020205020404"/>
              </a:rPr>
              <a:t>__kernel </a:t>
            </a:r>
            <a:r>
              <a:rPr lang="en-GB" sz="2000" b="1" dirty="0">
                <a:solidFill>
                  <a:schemeClr val="accent2"/>
                </a:solidFill>
                <a:latin typeface="Courier New Bold" panose="02070309020205020404"/>
              </a:rPr>
              <a:t>void</a:t>
            </a:r>
            <a:r>
              <a:rPr lang="en-GB" sz="2000" b="1" dirty="0">
                <a:latin typeface="Courier New Bold" panose="02070309020205020404"/>
              </a:rPr>
              <a:t> </a:t>
            </a:r>
            <a:r>
              <a:rPr lang="en-GB" sz="2000" b="1" dirty="0" err="1" smtClean="0">
                <a:solidFill>
                  <a:schemeClr val="tx2">
                    <a:lumMod val="75000"/>
                  </a:schemeClr>
                </a:solidFill>
                <a:latin typeface="Courier New Bold" panose="02070309020205020404"/>
              </a:rPr>
              <a:t>mat_mul</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a:solidFill>
                  <a:schemeClr val="accent2"/>
                </a:solidFill>
                <a:latin typeface="Courier New Bold" panose="02070309020205020404"/>
              </a:rPr>
              <a:t> </a:t>
            </a:r>
            <a:r>
              <a:rPr lang="en-GB" sz="2000" b="1" dirty="0" err="1" smtClean="0">
                <a:solidFill>
                  <a:schemeClr val="accent2"/>
                </a:solidFill>
                <a:latin typeface="Courier New Bold" panose="02070309020205020404"/>
              </a:rPr>
              <a:t>const</a:t>
            </a:r>
            <a:r>
              <a:rPr lang="en-GB" sz="2000" b="1" dirty="0" smtClean="0">
                <a:solidFill>
                  <a:schemeClr val="accent2"/>
                </a:solidFill>
                <a:latin typeface="Courier New Bold" panose="02070309020205020404"/>
              </a:rPr>
              <a:t> </a:t>
            </a:r>
            <a:r>
              <a:rPr lang="en-GB" sz="2000" b="1" dirty="0" err="1">
                <a:solidFill>
                  <a:schemeClr val="accent2"/>
                </a:solidFill>
                <a:latin typeface="Courier New Bold" panose="02070309020205020404"/>
              </a:rPr>
              <a:t>int</a:t>
            </a:r>
            <a:r>
              <a:rPr lang="en-GB" sz="2000" b="1" dirty="0">
                <a:solidFill>
                  <a:schemeClr val="accent2"/>
                </a:solidFill>
                <a:latin typeface="Courier New Bold" panose="02070309020205020404"/>
              </a:rPr>
              <a:t> </a:t>
            </a:r>
            <a:r>
              <a:rPr lang="en-GB" sz="2000" b="1" dirty="0" smtClean="0">
                <a:latin typeface="Courier New Bold" panose="02070309020205020404"/>
              </a:rPr>
              <a:t>N,</a:t>
            </a:r>
            <a:endParaRPr lang="en-GB" sz="2000" b="1" dirty="0">
              <a:latin typeface="Courier New Bold" panose="02070309020205020404"/>
            </a:endParaRPr>
          </a:p>
          <a:p>
            <a:pPr marL="0" indent="0">
              <a:buNone/>
            </a:pPr>
            <a:r>
              <a:rPr lang="en-GB" sz="2000" b="1" dirty="0" smtClean="0">
                <a:solidFill>
                  <a:schemeClr val="accent4"/>
                </a:solidFill>
                <a:latin typeface="Courier New Bold" panose="02070309020205020404"/>
              </a:rPr>
              <a:t> __global </a:t>
            </a:r>
            <a:r>
              <a:rPr lang="en-GB" sz="2000" b="1" dirty="0">
                <a:solidFill>
                  <a:schemeClr val="accent2"/>
                </a:solidFill>
                <a:latin typeface="Courier New Bold" panose="02070309020205020404"/>
              </a:rPr>
              <a:t>float</a:t>
            </a:r>
            <a:r>
              <a:rPr lang="en-GB" sz="2000" b="1" dirty="0">
                <a:latin typeface="Courier New Bold" panose="02070309020205020404"/>
              </a:rPr>
              <a:t> *A, </a:t>
            </a:r>
            <a:r>
              <a:rPr lang="en-GB" sz="2000" b="1" dirty="0">
                <a:solidFill>
                  <a:schemeClr val="accent4"/>
                </a:solidFill>
                <a:latin typeface="Courier New Bold" panose="02070309020205020404"/>
              </a:rPr>
              <a:t>__global </a:t>
            </a:r>
            <a:r>
              <a:rPr lang="en-GB" sz="2000" b="1" dirty="0">
                <a:solidFill>
                  <a:schemeClr val="accent2"/>
                </a:solidFill>
                <a:latin typeface="Courier New Bold" panose="02070309020205020404"/>
              </a:rPr>
              <a:t>float</a:t>
            </a:r>
            <a:r>
              <a:rPr lang="en-GB" sz="2000" b="1" dirty="0">
                <a:latin typeface="Courier New Bold" panose="02070309020205020404"/>
              </a:rPr>
              <a:t> *B, </a:t>
            </a:r>
            <a:r>
              <a:rPr lang="en-GB" sz="2000" b="1" dirty="0">
                <a:solidFill>
                  <a:schemeClr val="accent4"/>
                </a:solidFill>
                <a:latin typeface="Courier New Bold" panose="02070309020205020404"/>
              </a:rPr>
              <a:t>__global </a:t>
            </a:r>
            <a:r>
              <a:rPr lang="en-GB" sz="2000" b="1" dirty="0">
                <a:solidFill>
                  <a:schemeClr val="accent2"/>
                </a:solidFill>
                <a:latin typeface="Courier New Bold" panose="02070309020205020404"/>
              </a:rPr>
              <a:t>float</a:t>
            </a:r>
            <a:r>
              <a:rPr lang="en-GB" sz="2000" b="1" dirty="0">
                <a:latin typeface="Courier New Bold" panose="02070309020205020404"/>
              </a:rPr>
              <a:t> *C)</a:t>
            </a:r>
            <a:endParaRPr lang="en-GB" sz="2000" b="1" dirty="0">
              <a:latin typeface="Courier New Bold" panose="02070309020205020404"/>
            </a:endParaRPr>
          </a:p>
          <a:p>
            <a:pPr marL="0" indent="0">
              <a:buNone/>
            </a:pP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smtClean="0">
                <a:latin typeface="Courier New Bold" panose="02070309020205020404"/>
              </a:rPr>
              <a:t>    </a:t>
            </a:r>
            <a:r>
              <a:rPr lang="en-GB" sz="2000" b="1" dirty="0" err="1" smtClean="0">
                <a:solidFill>
                  <a:schemeClr val="accent2"/>
                </a:solidFill>
                <a:latin typeface="Courier New Bold" panose="02070309020205020404"/>
              </a:rPr>
              <a:t>int</a:t>
            </a:r>
            <a:r>
              <a:rPr lang="en-GB" sz="2000" b="1" dirty="0" smtClean="0">
                <a:solidFill>
                  <a:schemeClr val="accent2"/>
                </a:solidFill>
                <a:latin typeface="Courier New Bold" panose="02070309020205020404"/>
              </a:rPr>
              <a:t> </a:t>
            </a:r>
            <a:r>
              <a:rPr lang="en-GB" sz="2000" b="1" dirty="0" err="1" smtClean="0">
                <a:latin typeface="Courier New Bold" panose="02070309020205020404"/>
              </a:rPr>
              <a:t>i</a:t>
            </a:r>
            <a:r>
              <a:rPr lang="en-GB" sz="2000" b="1" dirty="0" smtClean="0">
                <a:latin typeface="Courier New Bold" panose="02070309020205020404"/>
              </a:rPr>
              <a:t>, j, k;</a:t>
            </a:r>
            <a:endParaRPr lang="en-GB" sz="2000" b="1" dirty="0" smtClean="0">
              <a:latin typeface="Courier New Bold" panose="02070309020205020404"/>
            </a:endParaRPr>
          </a:p>
          <a:p>
            <a:pPr marL="0" indent="0">
              <a:buNone/>
            </a:pPr>
            <a:r>
              <a:rPr lang="en-GB" sz="2000" b="1" dirty="0">
                <a:latin typeface="Courier New Bold" panose="02070309020205020404"/>
              </a:rPr>
              <a:t> </a:t>
            </a:r>
            <a:r>
              <a:rPr lang="en-GB" sz="2000" b="1" dirty="0" smtClean="0">
                <a:latin typeface="Courier New Bold" panose="02070309020205020404"/>
              </a:rPr>
              <a:t>   </a:t>
            </a:r>
            <a:r>
              <a:rPr lang="en-GB" sz="2000" b="1" dirty="0" err="1" smtClean="0">
                <a:latin typeface="Courier New Bold" panose="02070309020205020404"/>
              </a:rPr>
              <a:t>i</a:t>
            </a:r>
            <a:r>
              <a:rPr lang="en-GB" sz="2000" b="1" dirty="0" smtClean="0">
                <a:latin typeface="Courier New Bold" panose="02070309020205020404"/>
              </a:rPr>
              <a:t> = </a:t>
            </a:r>
            <a:r>
              <a:rPr lang="en-GB" sz="2000" b="1" dirty="0" err="1" smtClean="0">
                <a:solidFill>
                  <a:schemeClr val="tx2">
                    <a:lumMod val="75000"/>
                  </a:schemeClr>
                </a:solidFill>
                <a:latin typeface="Courier New Bold" panose="02070309020205020404"/>
              </a:rPr>
              <a:t>get_global_id</a:t>
            </a:r>
            <a:r>
              <a:rPr lang="en-GB" sz="2000" b="1" dirty="0" smtClean="0">
                <a:latin typeface="Courier New Bold" panose="02070309020205020404"/>
              </a:rPr>
              <a:t>(0);</a:t>
            </a:r>
            <a:endParaRPr lang="en-GB" sz="2000" b="1" dirty="0" smtClean="0">
              <a:latin typeface="Courier New Bold" panose="02070309020205020404"/>
            </a:endParaRPr>
          </a:p>
          <a:p>
            <a:pPr marL="0" indent="0">
              <a:buNone/>
            </a:pPr>
            <a:r>
              <a:rPr lang="en-GB" sz="2000" b="1" dirty="0">
                <a:latin typeface="Courier New Bold" panose="02070309020205020404"/>
              </a:rPr>
              <a:t> </a:t>
            </a:r>
            <a:r>
              <a:rPr lang="en-GB" sz="2000" b="1" dirty="0" smtClean="0">
                <a:latin typeface="Courier New Bold" panose="02070309020205020404"/>
              </a:rPr>
              <a:t>   j = </a:t>
            </a:r>
            <a:r>
              <a:rPr lang="en-GB" sz="2000" b="1" dirty="0" err="1" smtClean="0">
                <a:solidFill>
                  <a:schemeClr val="tx2">
                    <a:lumMod val="75000"/>
                  </a:schemeClr>
                </a:solidFill>
                <a:latin typeface="Courier New Bold" panose="02070309020205020404"/>
              </a:rPr>
              <a:t>get_global_id</a:t>
            </a:r>
            <a:r>
              <a:rPr lang="en-GB" sz="2000" b="1" dirty="0" smtClean="0">
                <a:latin typeface="Courier New Bold" panose="02070309020205020404"/>
              </a:rPr>
              <a:t>(1);</a:t>
            </a:r>
            <a:endParaRPr lang="en-GB" sz="2000" b="1" dirty="0" smtClean="0">
              <a:latin typeface="Courier New Bold" panose="02070309020205020404"/>
            </a:endParaRPr>
          </a:p>
          <a:p>
            <a:pPr marL="0" indent="0">
              <a:buNone/>
            </a:pPr>
            <a:r>
              <a:rPr lang="en-GB" sz="2000" b="1" dirty="0">
                <a:solidFill>
                  <a:schemeClr val="tx1">
                    <a:lumMod val="85000"/>
                  </a:schemeClr>
                </a:solidFill>
                <a:latin typeface="Courier New Bold" panose="02070309020205020404"/>
              </a:rPr>
              <a:t> </a:t>
            </a:r>
            <a:r>
              <a:rPr lang="en-GB" sz="2000" b="1" dirty="0" smtClean="0">
                <a:solidFill>
                  <a:schemeClr val="tx1">
                    <a:lumMod val="85000"/>
                  </a:schemeClr>
                </a:solidFill>
                <a:latin typeface="Courier New Bold" panose="02070309020205020404"/>
              </a:rPr>
              <a:t>   /</a:t>
            </a:r>
            <a:r>
              <a:rPr lang="en-GB" sz="2000" b="1" dirty="0">
                <a:solidFill>
                  <a:schemeClr val="tx1">
                    <a:lumMod val="85000"/>
                  </a:schemeClr>
                </a:solidFill>
                <a:latin typeface="Courier New Bold" panose="02070309020205020404"/>
              </a:rPr>
              <a:t>/ C(</a:t>
            </a:r>
            <a:r>
              <a:rPr lang="en-GB" sz="2000" b="1" dirty="0" err="1">
                <a:solidFill>
                  <a:schemeClr val="tx1">
                    <a:lumMod val="85000"/>
                  </a:schemeClr>
                </a:solidFill>
                <a:latin typeface="Courier New Bold" panose="02070309020205020404"/>
              </a:rPr>
              <a:t>i</a:t>
            </a:r>
            <a:r>
              <a:rPr lang="en-GB" sz="2000" b="1" dirty="0">
                <a:solidFill>
                  <a:schemeClr val="tx1">
                    <a:lumMod val="85000"/>
                  </a:schemeClr>
                </a:solidFill>
                <a:latin typeface="Courier New Bold" panose="02070309020205020404"/>
              </a:rPr>
              <a:t>, j) = sum(over k) A(</a:t>
            </a:r>
            <a:r>
              <a:rPr lang="en-GB" sz="2000" b="1" dirty="0" err="1">
                <a:solidFill>
                  <a:schemeClr val="tx1">
                    <a:lumMod val="85000"/>
                  </a:schemeClr>
                </a:solidFill>
                <a:latin typeface="Courier New Bold" panose="02070309020205020404"/>
              </a:rPr>
              <a:t>i,k</a:t>
            </a:r>
            <a:r>
              <a:rPr lang="en-GB" sz="2000" b="1" dirty="0">
                <a:solidFill>
                  <a:schemeClr val="tx1">
                    <a:lumMod val="85000"/>
                  </a:schemeClr>
                </a:solidFill>
                <a:latin typeface="Courier New Bold" panose="02070309020205020404"/>
              </a:rPr>
              <a:t>) * B(</a:t>
            </a:r>
            <a:r>
              <a:rPr lang="en-GB" sz="2000" b="1" dirty="0" err="1">
                <a:solidFill>
                  <a:schemeClr val="tx1">
                    <a:lumMod val="85000"/>
                  </a:schemeClr>
                </a:solidFill>
                <a:latin typeface="Courier New Bold" panose="02070309020205020404"/>
              </a:rPr>
              <a:t>k,j</a:t>
            </a:r>
            <a:r>
              <a:rPr lang="en-GB" sz="2000" b="1" dirty="0" smtClean="0">
                <a:solidFill>
                  <a:schemeClr val="tx1">
                    <a:lumMod val="85000"/>
                  </a:schemeClr>
                </a:solidFill>
                <a:latin typeface="Courier New Bold" panose="02070309020205020404"/>
              </a:rPr>
              <a:t>)</a:t>
            </a:r>
            <a:endParaRPr lang="en-GB" sz="2000" b="1" dirty="0" smtClean="0">
              <a:latin typeface="Courier New Bold" panose="02070309020205020404"/>
            </a:endParaRPr>
          </a:p>
          <a:p>
            <a:pPr marL="0" indent="0">
              <a:buNone/>
            </a:pPr>
            <a:r>
              <a:rPr lang="en-GB" sz="2000" b="1" dirty="0">
                <a:latin typeface="Courier New Bold" panose="02070309020205020404"/>
              </a:rPr>
              <a:t> </a:t>
            </a:r>
            <a:r>
              <a:rPr lang="en-GB" sz="2000" b="1" dirty="0" smtClean="0">
                <a:latin typeface="Courier New Bold" panose="02070309020205020404"/>
              </a:rPr>
              <a:t>   </a:t>
            </a:r>
            <a:r>
              <a:rPr lang="en-GB" sz="2000" b="1" dirty="0" smtClean="0">
                <a:solidFill>
                  <a:schemeClr val="accent1"/>
                </a:solidFill>
                <a:latin typeface="Courier New Bold" panose="02070309020205020404"/>
              </a:rPr>
              <a:t>for</a:t>
            </a:r>
            <a:r>
              <a:rPr lang="en-GB" sz="2000" b="1" dirty="0" smtClean="0">
                <a:latin typeface="Courier New Bold" panose="02070309020205020404"/>
              </a:rPr>
              <a:t> (k = 0; k &lt; </a:t>
            </a:r>
            <a:r>
              <a:rPr lang="en-GB" sz="2000" b="1" dirty="0" smtClean="0">
                <a:latin typeface="Courier New Bold" panose="02070309020205020404"/>
              </a:rPr>
              <a:t>N; </a:t>
            </a:r>
            <a:r>
              <a:rPr lang="en-GB" sz="2000" b="1" dirty="0" smtClean="0">
                <a:latin typeface="Courier New Bold" panose="02070309020205020404"/>
              </a:rPr>
              <a:t>k++) { </a:t>
            </a:r>
            <a:endParaRPr lang="en-GB" sz="2000" b="1" dirty="0" smtClean="0">
              <a:latin typeface="Courier New Bold" panose="02070309020205020404"/>
            </a:endParaRPr>
          </a:p>
          <a:p>
            <a:pPr marL="0" indent="0">
              <a:buNone/>
            </a:pPr>
            <a:r>
              <a:rPr lang="en-GB" sz="2000" b="1" dirty="0" smtClean="0">
                <a:latin typeface="Courier New Bold" panose="02070309020205020404"/>
              </a:rPr>
              <a:t>      C[</a:t>
            </a:r>
            <a:r>
              <a:rPr lang="en-GB" sz="2000" b="1" dirty="0" err="1" smtClean="0">
                <a:latin typeface="Courier New Bold" panose="02070309020205020404"/>
              </a:rPr>
              <a:t>i</a:t>
            </a:r>
            <a:r>
              <a:rPr lang="en-GB" sz="2000" b="1" dirty="0" smtClean="0">
                <a:latin typeface="Courier New Bold" panose="02070309020205020404"/>
              </a:rPr>
              <a:t>*</a:t>
            </a:r>
            <a:r>
              <a:rPr lang="en-GB" sz="2000" b="1" dirty="0" err="1" smtClean="0">
                <a:latin typeface="Courier New Bold" panose="02070309020205020404"/>
              </a:rPr>
              <a:t>N+</a:t>
            </a:r>
            <a:r>
              <a:rPr lang="en-GB" sz="2000" b="1" dirty="0" err="1" smtClean="0">
                <a:latin typeface="Courier New Bold" panose="02070309020205020404"/>
              </a:rPr>
              <a:t>j</a:t>
            </a:r>
            <a:r>
              <a:rPr lang="en-GB" sz="2000" b="1" dirty="0" smtClean="0">
                <a:latin typeface="Courier New Bold" panose="02070309020205020404"/>
              </a:rPr>
              <a:t>] += A[</a:t>
            </a:r>
            <a:r>
              <a:rPr lang="en-GB" sz="2000" b="1" dirty="0" err="1" smtClean="0">
                <a:latin typeface="Courier New Bold" panose="02070309020205020404"/>
              </a:rPr>
              <a:t>i</a:t>
            </a:r>
            <a:r>
              <a:rPr lang="en-GB" sz="2000" b="1" dirty="0" smtClean="0">
                <a:latin typeface="Courier New Bold" panose="02070309020205020404"/>
              </a:rPr>
              <a:t>*</a:t>
            </a:r>
            <a:r>
              <a:rPr lang="en-GB" sz="2000" b="1" dirty="0" err="1" smtClean="0">
                <a:latin typeface="Courier New Bold" panose="02070309020205020404"/>
              </a:rPr>
              <a:t>N+</a:t>
            </a:r>
            <a:r>
              <a:rPr lang="en-GB" sz="2000" b="1" dirty="0" err="1" smtClean="0">
                <a:latin typeface="Courier New Bold" panose="02070309020205020404"/>
              </a:rPr>
              <a:t>k</a:t>
            </a:r>
            <a:r>
              <a:rPr lang="en-GB" sz="2000" b="1" dirty="0" smtClean="0">
                <a:latin typeface="Courier New Bold" panose="02070309020205020404"/>
              </a:rPr>
              <a:t>] * B[k</a:t>
            </a:r>
            <a:r>
              <a:rPr lang="en-GB" sz="2000" b="1" dirty="0" smtClean="0">
                <a:latin typeface="Courier New Bold" panose="02070309020205020404"/>
              </a:rPr>
              <a:t>*</a:t>
            </a:r>
            <a:r>
              <a:rPr lang="en-GB" sz="2000" b="1" dirty="0" err="1" smtClean="0">
                <a:latin typeface="Courier New Bold" panose="02070309020205020404"/>
              </a:rPr>
              <a:t>N+</a:t>
            </a:r>
            <a:r>
              <a:rPr lang="en-GB" sz="2000" b="1" dirty="0" err="1" smtClean="0">
                <a:latin typeface="Courier New Bold" panose="02070309020205020404"/>
              </a:rPr>
              <a:t>j</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smtClean="0">
                <a:latin typeface="Courier New Bold" panose="02070309020205020404"/>
              </a:rPr>
              <a:t>    }</a:t>
            </a:r>
            <a:endParaRPr lang="en-GB" sz="2000" b="1" dirty="0" smtClean="0">
              <a:latin typeface="Courier New Bold" panose="02070309020205020404"/>
            </a:endParaRPr>
          </a:p>
          <a:p>
            <a:pPr marL="0" indent="0">
              <a:buNone/>
            </a:pPr>
            <a:r>
              <a:rPr lang="en-GB" sz="2000" b="1" dirty="0" smtClean="0">
                <a:latin typeface="Courier New Bold" panose="02070309020205020404"/>
              </a:rPr>
              <a:t>}</a:t>
            </a:r>
            <a:endParaRPr lang="en-GB" sz="2000" b="1" dirty="0">
              <a:latin typeface="Courier New Bold" panose="02070309020205020404"/>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a:t>
            </a:r>
            <a:endParaRPr lang="en-GB" sz="32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panose="02070309020205020404"/>
              </a:rPr>
              <a:t>__kernel </a:t>
            </a:r>
            <a:r>
              <a:rPr lang="en-GB" sz="2000" b="1" dirty="0">
                <a:solidFill>
                  <a:schemeClr val="accent2"/>
                </a:solidFill>
                <a:latin typeface="Courier New Bold" panose="02070309020205020404"/>
              </a:rPr>
              <a:t>void</a:t>
            </a:r>
            <a:r>
              <a:rPr lang="en-GB" sz="2000" b="1" dirty="0">
                <a:latin typeface="Courier New Bold" panose="02070309020205020404"/>
              </a:rPr>
              <a:t> </a:t>
            </a:r>
            <a:r>
              <a:rPr lang="en-GB" sz="2000" b="1" dirty="0" err="1" smtClean="0">
                <a:solidFill>
                  <a:schemeClr val="tx2">
                    <a:lumMod val="75000"/>
                  </a:schemeClr>
                </a:solidFill>
                <a:latin typeface="Courier New Bold" panose="02070309020205020404"/>
              </a:rPr>
              <a:t>mmul</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a:solidFill>
                  <a:schemeClr val="accent2"/>
                </a:solidFill>
                <a:latin typeface="Courier New Bold" panose="02070309020205020404"/>
              </a:rPr>
              <a:t> </a:t>
            </a:r>
            <a:r>
              <a:rPr lang="en-GB" sz="2000" b="1" dirty="0" smtClean="0">
                <a:solidFill>
                  <a:schemeClr val="accent2"/>
                </a:solidFill>
                <a:latin typeface="Courier New Bold" panose="02070309020205020404"/>
              </a:rPr>
              <a:t>  </a:t>
            </a:r>
            <a:r>
              <a:rPr lang="en-GB" sz="2000" b="1" dirty="0" err="1" smtClean="0">
                <a:solidFill>
                  <a:schemeClr val="accent2"/>
                </a:solidFill>
                <a:latin typeface="Courier New Bold" panose="02070309020205020404"/>
              </a:rPr>
              <a:t>const</a:t>
            </a:r>
            <a:r>
              <a:rPr lang="en-GB" sz="2000" b="1" dirty="0" smtClean="0">
                <a:solidFill>
                  <a:schemeClr val="accent2"/>
                </a:solidFill>
                <a:latin typeface="Courier New Bold" panose="02070309020205020404"/>
              </a:rPr>
              <a:t> </a:t>
            </a:r>
            <a:r>
              <a:rPr lang="en-GB" sz="2000" b="1" dirty="0" err="1">
                <a:solidFill>
                  <a:schemeClr val="accent2"/>
                </a:solidFill>
                <a:latin typeface="Courier New Bold" panose="02070309020205020404"/>
              </a:rPr>
              <a:t>int</a:t>
            </a:r>
            <a:r>
              <a:rPr lang="en-GB" sz="2000" b="1" dirty="0">
                <a:solidFill>
                  <a:schemeClr val="accent2"/>
                </a:solidFill>
                <a:latin typeface="Courier New Bold" panose="02070309020205020404"/>
              </a:rPr>
              <a:t> </a:t>
            </a:r>
            <a:r>
              <a:rPr lang="en-GB" sz="2000" b="1" dirty="0" smtClean="0">
                <a:latin typeface="Courier New Bold" panose="02070309020205020404"/>
              </a:rPr>
              <a:t>N,</a:t>
            </a:r>
            <a:endParaRPr lang="en-GB" sz="2000" b="1" dirty="0">
              <a:latin typeface="Courier New Bold" panose="02070309020205020404"/>
            </a:endParaRPr>
          </a:p>
          <a:p>
            <a:pPr marL="0" indent="0">
              <a:buNone/>
            </a:pPr>
            <a:r>
              <a:rPr lang="en-GB" sz="2000" b="1" dirty="0" smtClean="0">
                <a:solidFill>
                  <a:schemeClr val="accent4"/>
                </a:solidFill>
                <a:latin typeface="Courier New Bold" panose="02070309020205020404"/>
              </a:rPr>
              <a:t> </a:t>
            </a:r>
            <a:r>
              <a:rPr lang="en-GB" sz="2000" b="1" dirty="0" smtClean="0">
                <a:solidFill>
                  <a:schemeClr val="accent4"/>
                </a:solidFill>
                <a:latin typeface="Courier New Bold" panose="02070309020205020404"/>
              </a:rPr>
              <a:t>  __global </a:t>
            </a:r>
            <a:r>
              <a:rPr lang="en-GB" sz="2000" b="1" dirty="0">
                <a:solidFill>
                  <a:schemeClr val="accent2"/>
                </a:solidFill>
                <a:latin typeface="Courier New Bold" panose="02070309020205020404"/>
              </a:rPr>
              <a:t>float</a:t>
            </a:r>
            <a:r>
              <a:rPr lang="en-GB" sz="2000" b="1" dirty="0">
                <a:latin typeface="Courier New Bold" panose="02070309020205020404"/>
              </a:rPr>
              <a:t> *A</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a:solidFill>
                  <a:schemeClr val="accent3"/>
                </a:solidFill>
                <a:latin typeface="Courier New Bold" panose="02070309020205020404"/>
              </a:rPr>
              <a:t> </a:t>
            </a:r>
            <a:r>
              <a:rPr lang="en-GB" sz="2000" b="1" dirty="0" smtClean="0">
                <a:solidFill>
                  <a:schemeClr val="accent3"/>
                </a:solidFill>
                <a:latin typeface="Courier New Bold" panose="02070309020205020404"/>
              </a:rPr>
              <a:t>  </a:t>
            </a:r>
            <a:r>
              <a:rPr lang="en-GB" sz="2000" b="1" dirty="0" smtClean="0">
                <a:solidFill>
                  <a:schemeClr val="accent4"/>
                </a:solidFill>
                <a:latin typeface="Courier New Bold" panose="02070309020205020404"/>
              </a:rPr>
              <a:t>__</a:t>
            </a:r>
            <a:r>
              <a:rPr lang="en-GB" sz="2000" b="1" dirty="0">
                <a:solidFill>
                  <a:schemeClr val="accent4"/>
                </a:solidFill>
                <a:latin typeface="Courier New Bold" panose="02070309020205020404"/>
              </a:rPr>
              <a:t>global </a:t>
            </a:r>
            <a:r>
              <a:rPr lang="en-GB" sz="2000" b="1" dirty="0">
                <a:solidFill>
                  <a:schemeClr val="accent2"/>
                </a:solidFill>
                <a:latin typeface="Courier New Bold" panose="02070309020205020404"/>
              </a:rPr>
              <a:t>float</a:t>
            </a:r>
            <a:r>
              <a:rPr lang="en-GB" sz="2000" b="1" dirty="0">
                <a:latin typeface="Courier New Bold" panose="02070309020205020404"/>
              </a:rPr>
              <a:t> *B</a:t>
            </a:r>
            <a:r>
              <a:rPr lang="en-GB" sz="2000" b="1" dirty="0" smtClean="0">
                <a:latin typeface="Courier New Bold" panose="02070309020205020404"/>
              </a:rPr>
              <a:t>,</a:t>
            </a:r>
            <a:endParaRPr lang="en-GB" sz="2000" b="1" dirty="0" smtClean="0">
              <a:latin typeface="Courier New Bold" panose="02070309020205020404"/>
            </a:endParaRPr>
          </a:p>
          <a:p>
            <a:pPr marL="0" indent="0">
              <a:buNone/>
            </a:pPr>
            <a:r>
              <a:rPr lang="en-GB" sz="2000" b="1" dirty="0" smtClean="0">
                <a:solidFill>
                  <a:schemeClr val="accent4"/>
                </a:solidFill>
                <a:latin typeface="Courier New Bold" panose="02070309020205020404"/>
              </a:rPr>
              <a:t>   __</a:t>
            </a:r>
            <a:r>
              <a:rPr lang="en-GB" sz="2000" b="1" dirty="0">
                <a:solidFill>
                  <a:schemeClr val="accent4"/>
                </a:solidFill>
                <a:latin typeface="Courier New Bold" panose="02070309020205020404"/>
              </a:rPr>
              <a:t>global </a:t>
            </a:r>
            <a:r>
              <a:rPr lang="en-GB" sz="2000" b="1" dirty="0">
                <a:solidFill>
                  <a:schemeClr val="accent2"/>
                </a:solidFill>
                <a:latin typeface="Courier New Bold" panose="02070309020205020404"/>
              </a:rPr>
              <a:t>float</a:t>
            </a:r>
            <a:r>
              <a:rPr lang="en-GB" sz="2000" b="1" dirty="0">
                <a:latin typeface="Courier New Bold" panose="02070309020205020404"/>
              </a:rPr>
              <a:t> *C</a:t>
            </a:r>
            <a:r>
              <a:rPr lang="en-GB" sz="2000" b="1" dirty="0" smtClean="0">
                <a:latin typeface="Courier New Bold" panose="02070309020205020404"/>
              </a:rPr>
              <a:t>)</a:t>
            </a:r>
            <a:endParaRPr lang="en-GB" sz="2000" b="1" dirty="0">
              <a:latin typeface="Courier New Bold" panose="02070309020205020404"/>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 improved</a:t>
            </a:r>
            <a:endParaRPr lang="en-GB" sz="3200" dirty="0"/>
          </a:p>
        </p:txBody>
      </p:sp>
      <p:sp>
        <p:nvSpPr>
          <p:cNvPr id="4" name="Content Placeholder 2"/>
          <p:cNvSpPr txBox="1"/>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2000" b="1" dirty="0" smtClean="0">
                <a:latin typeface="Courier New Bold" panose="02070309020205020404"/>
              </a:rPr>
              <a:t>{</a:t>
            </a:r>
            <a:endParaRPr lang="en-GB" sz="2000" b="1" dirty="0" smtClean="0">
              <a:latin typeface="Courier New Bold" panose="02070309020205020404"/>
            </a:endParaRPr>
          </a:p>
          <a:p>
            <a:pPr marL="0" indent="0">
              <a:buFont typeface="Arial" panose="020B0604020202020204" pitchFamily="34" charset="0"/>
              <a:buNone/>
            </a:pPr>
            <a:r>
              <a:rPr lang="en-GB" sz="2000" b="1" dirty="0" smtClean="0">
                <a:latin typeface="Courier New Bold" panose="02070309020205020404"/>
              </a:rPr>
              <a:t>  </a:t>
            </a:r>
            <a:r>
              <a:rPr lang="en-GB" sz="2000" b="1" dirty="0" err="1" smtClean="0">
                <a:solidFill>
                  <a:schemeClr val="accent2"/>
                </a:solidFill>
                <a:latin typeface="Courier New Bold" panose="02070309020205020404"/>
              </a:rPr>
              <a:t>int</a:t>
            </a:r>
            <a:r>
              <a:rPr lang="en-GB" sz="2000" b="1" dirty="0" smtClean="0">
                <a:solidFill>
                  <a:schemeClr val="accent2"/>
                </a:solidFill>
                <a:latin typeface="Courier New Bold" panose="02070309020205020404"/>
              </a:rPr>
              <a:t> </a:t>
            </a:r>
            <a:r>
              <a:rPr lang="en-GB" sz="2000" b="1" dirty="0" smtClean="0">
                <a:latin typeface="Courier New Bold" panose="02070309020205020404"/>
              </a:rPr>
              <a:t>k;</a:t>
            </a:r>
            <a:endParaRPr lang="en-GB" sz="2000" b="1" dirty="0" smtClean="0">
              <a:latin typeface="Courier New Bold" panose="02070309020205020404"/>
            </a:endParaRPr>
          </a:p>
          <a:p>
            <a:pPr marL="0" indent="0">
              <a:buFont typeface="Arial" panose="020B0604020202020204" pitchFamily="34" charset="0"/>
              <a:buNone/>
            </a:pPr>
            <a:r>
              <a:rPr lang="en-GB" sz="2000" b="1" dirty="0" smtClean="0">
                <a:latin typeface="Courier New Bold" panose="02070309020205020404"/>
              </a:rPr>
              <a:t>  </a:t>
            </a:r>
            <a:r>
              <a:rPr lang="en-GB" sz="2000" b="1" dirty="0" err="1" smtClean="0">
                <a:solidFill>
                  <a:schemeClr val="accent2"/>
                </a:solidFill>
                <a:latin typeface="Courier New Bold" panose="02070309020205020404"/>
              </a:rPr>
              <a:t>int</a:t>
            </a:r>
            <a:r>
              <a:rPr lang="en-GB" sz="2000" b="1" dirty="0" smtClean="0">
                <a:solidFill>
                  <a:schemeClr val="accent2"/>
                </a:solidFill>
                <a:latin typeface="Courier New Bold" panose="02070309020205020404"/>
              </a:rPr>
              <a:t> </a:t>
            </a:r>
            <a:r>
              <a:rPr lang="en-GB" sz="2000" b="1" dirty="0" err="1" smtClean="0">
                <a:latin typeface="Courier New Bold" panose="02070309020205020404"/>
              </a:rPr>
              <a:t>i</a:t>
            </a:r>
            <a:r>
              <a:rPr lang="en-GB" sz="2000" b="1" dirty="0" smtClean="0">
                <a:latin typeface="Courier New Bold" panose="02070309020205020404"/>
              </a:rPr>
              <a:t> = </a:t>
            </a:r>
            <a:r>
              <a:rPr lang="en-GB" sz="2000" b="1" dirty="0" err="1" smtClean="0">
                <a:solidFill>
                  <a:schemeClr val="tx2">
                    <a:lumMod val="75000"/>
                  </a:schemeClr>
                </a:solidFill>
                <a:latin typeface="Courier New Bold" panose="02070309020205020404"/>
              </a:rPr>
              <a:t>get_global_id</a:t>
            </a:r>
            <a:r>
              <a:rPr lang="en-GB" sz="2000" b="1" dirty="0" smtClean="0">
                <a:latin typeface="Courier New Bold" panose="02070309020205020404"/>
              </a:rPr>
              <a:t>(0);</a:t>
            </a:r>
            <a:endParaRPr lang="en-GB" sz="2000" b="1" dirty="0" smtClean="0">
              <a:latin typeface="Courier New Bold" panose="02070309020205020404"/>
            </a:endParaRPr>
          </a:p>
          <a:p>
            <a:pPr marL="0" indent="0">
              <a:buFont typeface="Arial" panose="020B0604020202020204" pitchFamily="34" charset="0"/>
              <a:buNone/>
            </a:pPr>
            <a:r>
              <a:rPr lang="en-GB" sz="2000" b="1" dirty="0" smtClean="0">
                <a:latin typeface="Courier New Bold" panose="02070309020205020404"/>
              </a:rPr>
              <a:t>  </a:t>
            </a:r>
            <a:r>
              <a:rPr lang="en-GB" sz="2000" b="1" dirty="0" err="1" smtClean="0">
                <a:solidFill>
                  <a:schemeClr val="accent2"/>
                </a:solidFill>
                <a:latin typeface="Courier New Bold" panose="02070309020205020404"/>
              </a:rPr>
              <a:t>int</a:t>
            </a:r>
            <a:r>
              <a:rPr lang="en-GB" sz="2000" b="1" dirty="0" smtClean="0">
                <a:solidFill>
                  <a:schemeClr val="accent2"/>
                </a:solidFill>
                <a:latin typeface="Courier New Bold" panose="02070309020205020404"/>
              </a:rPr>
              <a:t> </a:t>
            </a:r>
            <a:r>
              <a:rPr lang="en-GB" sz="2000" b="1" dirty="0" smtClean="0">
                <a:latin typeface="Courier New Bold" panose="02070309020205020404"/>
              </a:rPr>
              <a:t>j = </a:t>
            </a:r>
            <a:r>
              <a:rPr lang="en-GB" sz="2000" b="1" dirty="0" err="1" smtClean="0">
                <a:solidFill>
                  <a:schemeClr val="tx2">
                    <a:lumMod val="75000"/>
                  </a:schemeClr>
                </a:solidFill>
                <a:latin typeface="Courier New Bold" panose="02070309020205020404"/>
              </a:rPr>
              <a:t>get_global_id</a:t>
            </a:r>
            <a:r>
              <a:rPr lang="en-GB" sz="2000" b="1" dirty="0" smtClean="0">
                <a:latin typeface="Courier New Bold" panose="02070309020205020404"/>
              </a:rPr>
              <a:t>(1);</a:t>
            </a:r>
            <a:endParaRPr lang="en-GB" sz="2000" b="1" dirty="0" smtClean="0">
              <a:latin typeface="Courier New Bold" panose="02070309020205020404"/>
            </a:endParaRPr>
          </a:p>
          <a:p>
            <a:pPr marL="0" indent="0">
              <a:buFont typeface="Arial" panose="020B0604020202020204" pitchFamily="34" charset="0"/>
              <a:buNone/>
            </a:pPr>
            <a:r>
              <a:rPr lang="en-GB" sz="2000" b="1" dirty="0">
                <a:latin typeface="Courier New Bold" panose="02070309020205020404"/>
              </a:rPr>
              <a:t> </a:t>
            </a:r>
            <a:r>
              <a:rPr lang="en-GB" sz="2000" b="1" dirty="0" smtClean="0">
                <a:latin typeface="Courier New Bold" panose="02070309020205020404"/>
              </a:rPr>
              <a:t> </a:t>
            </a:r>
            <a:r>
              <a:rPr lang="en-GB" sz="2000" b="1" dirty="0" smtClean="0">
                <a:solidFill>
                  <a:schemeClr val="accent2"/>
                </a:solidFill>
                <a:latin typeface="Courier New Bold" panose="02070309020205020404"/>
              </a:rPr>
              <a:t>float</a:t>
            </a:r>
            <a:r>
              <a:rPr lang="en-GB" sz="2000" b="1" dirty="0" smtClean="0">
                <a:latin typeface="Courier New Bold" panose="02070309020205020404"/>
              </a:rPr>
              <a:t> </a:t>
            </a:r>
            <a:r>
              <a:rPr lang="en-GB" sz="2000" b="1" dirty="0" err="1" smtClean="0">
                <a:latin typeface="Courier New Bold" panose="02070309020205020404"/>
              </a:rPr>
              <a:t>tmp</a:t>
            </a:r>
            <a:r>
              <a:rPr lang="en-GB" sz="2000" b="1" dirty="0" smtClean="0">
                <a:latin typeface="Courier New Bold" panose="02070309020205020404"/>
              </a:rPr>
              <a:t> = 0.0f;</a:t>
            </a:r>
            <a:endParaRPr lang="en-GB" sz="2000" b="1" dirty="0" smtClean="0">
              <a:latin typeface="Courier New Bold" panose="02070309020205020404"/>
            </a:endParaRPr>
          </a:p>
          <a:p>
            <a:pPr marL="0" indent="0">
              <a:buFont typeface="Arial" panose="020B0604020202020204" pitchFamily="34" charset="0"/>
              <a:buNone/>
            </a:pPr>
            <a:r>
              <a:rPr lang="en-GB" sz="2000" b="1" dirty="0" smtClean="0">
                <a:latin typeface="Courier New Bold" panose="02070309020205020404"/>
              </a:rPr>
              <a:t>  </a:t>
            </a:r>
            <a:r>
              <a:rPr lang="en-GB" sz="2000" b="1" dirty="0" smtClean="0">
                <a:solidFill>
                  <a:schemeClr val="accent1"/>
                </a:solidFill>
                <a:latin typeface="Courier New Bold" panose="02070309020205020404"/>
              </a:rPr>
              <a:t>for</a:t>
            </a:r>
            <a:r>
              <a:rPr lang="en-GB" sz="2000" b="1" dirty="0" smtClean="0">
                <a:latin typeface="Courier New Bold" panose="02070309020205020404"/>
              </a:rPr>
              <a:t> (k = 0; k &lt; </a:t>
            </a:r>
            <a:r>
              <a:rPr lang="en-GB" sz="2000" b="1" dirty="0" smtClean="0">
                <a:latin typeface="Courier New Bold" panose="02070309020205020404"/>
              </a:rPr>
              <a:t>N; </a:t>
            </a:r>
            <a:r>
              <a:rPr lang="en-GB" sz="2000" b="1" dirty="0" smtClean="0">
                <a:latin typeface="Courier New Bold" panose="02070309020205020404"/>
              </a:rPr>
              <a:t>k++) </a:t>
            </a:r>
            <a:endParaRPr lang="en-GB" sz="2000" b="1" dirty="0" smtClean="0">
              <a:latin typeface="Courier New Bold" panose="02070309020205020404"/>
            </a:endParaRPr>
          </a:p>
          <a:p>
            <a:pPr marL="0" indent="0">
              <a:buFont typeface="Arial" panose="020B0604020202020204" pitchFamily="34" charset="0"/>
              <a:buNone/>
            </a:pPr>
            <a:r>
              <a:rPr lang="en-GB" sz="2000" b="1" dirty="0" smtClean="0">
                <a:latin typeface="Courier New Bold" panose="02070309020205020404"/>
              </a:rPr>
              <a:t>   </a:t>
            </a:r>
            <a:r>
              <a:rPr lang="en-GB" sz="2000" b="1" dirty="0" err="1" smtClean="0">
                <a:latin typeface="Courier New Bold" panose="02070309020205020404"/>
              </a:rPr>
              <a:t>tmp</a:t>
            </a:r>
            <a:r>
              <a:rPr lang="en-GB" sz="2000" b="1" dirty="0" smtClean="0">
                <a:latin typeface="Courier New Bold" panose="02070309020205020404"/>
              </a:rPr>
              <a:t> += A[</a:t>
            </a:r>
            <a:r>
              <a:rPr lang="en-GB" sz="2000" b="1" dirty="0" err="1" smtClean="0">
                <a:latin typeface="Courier New Bold" panose="02070309020205020404"/>
              </a:rPr>
              <a:t>i</a:t>
            </a:r>
            <a:r>
              <a:rPr lang="en-GB" sz="2000" b="1" dirty="0" smtClean="0">
                <a:latin typeface="Courier New Bold" panose="02070309020205020404"/>
              </a:rPr>
              <a:t>*</a:t>
            </a:r>
            <a:r>
              <a:rPr lang="en-GB" sz="2000" b="1" dirty="0" err="1" smtClean="0">
                <a:latin typeface="Courier New Bold" panose="02070309020205020404"/>
              </a:rPr>
              <a:t>N+</a:t>
            </a:r>
            <a:r>
              <a:rPr lang="en-GB" sz="2000" b="1" dirty="0" err="1" smtClean="0">
                <a:latin typeface="Courier New Bold" panose="02070309020205020404"/>
              </a:rPr>
              <a:t>k</a:t>
            </a:r>
            <a:r>
              <a:rPr lang="en-GB" sz="2000" b="1" dirty="0" smtClean="0">
                <a:latin typeface="Courier New Bold" panose="02070309020205020404"/>
              </a:rPr>
              <a:t>]*B[k</a:t>
            </a:r>
            <a:r>
              <a:rPr lang="en-GB" sz="2000" b="1" dirty="0" smtClean="0">
                <a:latin typeface="Courier New Bold" panose="02070309020205020404"/>
              </a:rPr>
              <a:t>*</a:t>
            </a:r>
            <a:r>
              <a:rPr lang="en-GB" sz="2000" b="1" dirty="0" err="1" smtClean="0">
                <a:latin typeface="Courier New Bold" panose="02070309020205020404"/>
              </a:rPr>
              <a:t>N+</a:t>
            </a:r>
            <a:r>
              <a:rPr lang="en-GB" sz="2000" b="1" dirty="0" err="1" smtClean="0">
                <a:latin typeface="Courier New Bold" panose="02070309020205020404"/>
              </a:rPr>
              <a:t>j</a:t>
            </a:r>
            <a:r>
              <a:rPr lang="en-GB" sz="2000" b="1" dirty="0" smtClean="0">
                <a:latin typeface="Courier New Bold" panose="02070309020205020404"/>
              </a:rPr>
              <a:t>];</a:t>
            </a:r>
            <a:endParaRPr lang="en-GB" sz="2000" b="1" dirty="0" smtClean="0">
              <a:latin typeface="Courier New Bold" panose="02070309020205020404"/>
            </a:endParaRPr>
          </a:p>
          <a:p>
            <a:pPr marL="0" indent="0">
              <a:buFont typeface="Arial" panose="020B0604020202020204" pitchFamily="34" charset="0"/>
              <a:buNone/>
            </a:pPr>
            <a:r>
              <a:rPr lang="en-GB" sz="2000" b="1" dirty="0" smtClean="0">
                <a:latin typeface="Courier New Bold" panose="02070309020205020404"/>
              </a:rPr>
              <a:t>  }</a:t>
            </a:r>
            <a:endParaRPr lang="en-GB" sz="2000" b="1" dirty="0" smtClean="0">
              <a:latin typeface="Courier New Bold" panose="02070309020205020404"/>
            </a:endParaRPr>
          </a:p>
          <a:p>
            <a:pPr marL="0" indent="0">
              <a:buNone/>
            </a:pPr>
            <a:r>
              <a:rPr lang="en-GB" sz="2000" b="1" dirty="0" smtClean="0">
                <a:latin typeface="Courier New Bold" panose="02070309020205020404"/>
              </a:rPr>
              <a:t>  C[</a:t>
            </a:r>
            <a:r>
              <a:rPr lang="en-GB" sz="2000" b="1" dirty="0" err="1" smtClean="0">
                <a:latin typeface="Courier New Bold" panose="02070309020205020404"/>
              </a:rPr>
              <a:t>i</a:t>
            </a:r>
            <a:r>
              <a:rPr lang="en-GB" sz="2000" b="1" dirty="0" smtClean="0">
                <a:latin typeface="Courier New Bold" panose="02070309020205020404"/>
              </a:rPr>
              <a:t>*</a:t>
            </a:r>
            <a:r>
              <a:rPr lang="en-GB" sz="2000" b="1" dirty="0" err="1" smtClean="0">
                <a:latin typeface="Courier New Bold" panose="02070309020205020404"/>
              </a:rPr>
              <a:t>N+</a:t>
            </a:r>
            <a:r>
              <a:rPr lang="en-GB" sz="2000" b="1" dirty="0" err="1" smtClean="0">
                <a:latin typeface="Courier New Bold" panose="02070309020205020404"/>
              </a:rPr>
              <a:t>j</a:t>
            </a:r>
            <a:r>
              <a:rPr lang="en-GB" sz="2000" b="1" dirty="0">
                <a:latin typeface="Courier New Bold" panose="02070309020205020404"/>
              </a:rPr>
              <a:t>] </a:t>
            </a:r>
            <a:r>
              <a:rPr lang="en-GB" sz="2000" b="1" dirty="0" smtClean="0">
                <a:latin typeface="Courier New Bold" panose="02070309020205020404"/>
              </a:rPr>
              <a:t>+= </a:t>
            </a:r>
            <a:r>
              <a:rPr lang="en-GB" sz="2000" b="1" dirty="0" err="1" smtClean="0">
                <a:latin typeface="Courier New Bold" panose="02070309020205020404"/>
              </a:rPr>
              <a:t>tmp</a:t>
            </a:r>
            <a:r>
              <a:rPr lang="en-GB" sz="2000" b="1" dirty="0" smtClean="0">
                <a:latin typeface="Courier New Bold" panose="02070309020205020404"/>
              </a:rPr>
              <a:t>;</a:t>
            </a:r>
            <a:endParaRPr lang="en-GB" sz="2000" b="1" dirty="0" smtClean="0">
              <a:latin typeface="Courier New Bold" panose="02070309020205020404"/>
            </a:endParaRPr>
          </a:p>
          <a:p>
            <a:pPr marL="0" indent="0">
              <a:buFont typeface="Arial" panose="020B0604020202020204" pitchFamily="34" charset="0"/>
              <a:buNone/>
            </a:pPr>
            <a:r>
              <a:rPr lang="en-GB" sz="2000" b="1" dirty="0" smtClean="0">
                <a:latin typeface="Courier New Bold" panose="02070309020205020404"/>
              </a:rPr>
              <a:t>}</a:t>
            </a:r>
            <a:endParaRPr lang="en-GB" sz="2000" b="1" dirty="0">
              <a:latin typeface="Courier New Bold" panose="02070309020205020404"/>
            </a:endParaRP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t>
            </a:r>
            <a:r>
              <a:rPr lang="en-GB" dirty="0" smtClean="0">
                <a:solidFill>
                  <a:schemeClr val="accent1"/>
                </a:solidFill>
                <a:latin typeface="+mj-lt"/>
              </a:rPr>
              <a:t>and </a:t>
            </a:r>
            <a:r>
              <a:rPr lang="en-GB" dirty="0">
                <a:solidFill>
                  <a:schemeClr val="accent1"/>
                </a:solidFill>
                <a:latin typeface="+mj-lt"/>
              </a:rPr>
              <a:t>use a local scalar for intermediate C element values (a common optimization in Matrix Multiplication functions) </a:t>
            </a:r>
            <a:endParaRPr lang="en-GB" dirty="0">
              <a:solidFill>
                <a:schemeClr val="accent1"/>
              </a:solidFill>
              <a:latin typeface="+mj-lt"/>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9173"/>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579308"/>
            <a:ext cx="4429002" cy="276999"/>
          </a:xfrm>
          <a:prstGeom prst="rect">
            <a:avLst/>
          </a:prstGeom>
        </p:spPr>
        <p:txBody>
          <a:bodyPr wrap="square">
            <a:spAutoFit/>
          </a:bodyPr>
          <a:lstStyle/>
          <a:p>
            <a:endParaRPr lang="en-US" sz="1200" dirty="0">
              <a:solidFill>
                <a:schemeClr val="tx1"/>
              </a:solidFill>
            </a:endParaRPr>
          </a:p>
        </p:txBody>
      </p:sp>
      <p:sp>
        <p:nvSpPr>
          <p:cNvPr id="23" name="Rectangle 22"/>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panose="02070309020205020404"/>
              </a:rPr>
              <a:t>int</a:t>
            </a:r>
            <a:r>
              <a:rPr lang="en-US" sz="1100" b="1" dirty="0">
                <a:solidFill>
                  <a:schemeClr val="tx1"/>
                </a:solidFill>
                <a:latin typeface="Courier New Bold" panose="02070309020205020404"/>
              </a:rPr>
              <a:t> main(</a:t>
            </a:r>
            <a:r>
              <a:rPr lang="en-US" sz="1100" b="1" dirty="0" err="1">
                <a:solidFill>
                  <a:schemeClr val="tx1"/>
                </a:solidFill>
                <a:latin typeface="Courier New Bold" panose="02070309020205020404"/>
              </a:rPr>
              <a:t>int</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argc</a:t>
            </a:r>
            <a:r>
              <a:rPr lang="en-US" sz="1100" b="1" dirty="0">
                <a:solidFill>
                  <a:schemeClr val="tx1"/>
                </a:solidFill>
                <a:latin typeface="Courier New Bold" panose="02070309020205020404"/>
              </a:rPr>
              <a:t>, char *</a:t>
            </a:r>
            <a:r>
              <a:rPr lang="en-US" sz="1100" b="1" dirty="0" err="1">
                <a:solidFill>
                  <a:schemeClr val="tx1"/>
                </a:solidFill>
                <a:latin typeface="Courier New Bold" panose="02070309020205020404"/>
              </a:rPr>
              <a:t>argv</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std::vector&lt;float&gt; </a:t>
            </a:r>
            <a:r>
              <a:rPr lang="en-US" sz="1100" b="1" dirty="0" err="1" smtClean="0">
                <a:solidFill>
                  <a:schemeClr val="tx1"/>
                </a:solidFill>
                <a:latin typeface="Courier New Bold" panose="02070309020205020404"/>
              </a:rPr>
              <a:t>h_A</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matrices</a:t>
            </a:r>
            <a:endParaRPr lang="en-US" sz="1100" b="1" dirty="0">
              <a:solidFill>
                <a:schemeClr val="tx1"/>
              </a:solidFill>
              <a:latin typeface="Courier New Bold" panose="02070309020205020404"/>
            </a:endParaRPr>
          </a:p>
          <a:p>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int</a:t>
            </a:r>
            <a:r>
              <a:rPr lang="en-US" sz="1100" b="1" dirty="0" smtClean="0">
                <a:solidFill>
                  <a:schemeClr val="tx1"/>
                </a:solidFill>
                <a:latin typeface="Courier New Bold" panose="02070309020205020404"/>
              </a:rPr>
              <a:t> </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A[N][P]</a:t>
            </a:r>
            <a:r>
              <a:rPr lang="en-US" sz="1100" b="1" dirty="0" smtClean="0">
                <a:solidFill>
                  <a:schemeClr val="tx1"/>
                </a:solidFill>
                <a:latin typeface="Courier New Bold" panose="02070309020205020404"/>
              </a:rPr>
              <a:t>,B</a:t>
            </a:r>
            <a:r>
              <a:rPr lang="en-US" sz="1100" b="1" dirty="0">
                <a:solidFill>
                  <a:schemeClr val="tx1"/>
                </a:solidFill>
                <a:latin typeface="Courier New Bold" panose="02070309020205020404"/>
              </a:rPr>
              <a:t>[P][M]</a:t>
            </a:r>
            <a:r>
              <a:rPr lang="en-US" sz="1100" b="1" dirty="0" smtClean="0">
                <a:solidFill>
                  <a:schemeClr val="tx1"/>
                </a:solidFill>
                <a:latin typeface="Courier New Bold" panose="02070309020205020404"/>
              </a:rPr>
              <a:t>,C</a:t>
            </a:r>
            <a:r>
              <a:rPr lang="en-US" sz="1100" b="1" dirty="0">
                <a:solidFill>
                  <a:schemeClr val="tx1"/>
                </a:solidFill>
                <a:latin typeface="Courier New Bold" panose="02070309020205020404"/>
              </a:rPr>
              <a:t>[N][M]</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int</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i</a:t>
            </a:r>
            <a:r>
              <a:rPr lang="en-US" sz="1100" b="1" dirty="0" smtClean="0">
                <a:solidFill>
                  <a:schemeClr val="tx1"/>
                </a:solidFill>
                <a:latin typeface="Courier New Bold" panose="02070309020205020404"/>
              </a:rPr>
              <a:t>, err; </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int</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szA</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szB</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szC</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num</a:t>
            </a:r>
            <a:r>
              <a:rPr lang="en-US" sz="1100" b="1" dirty="0" smtClean="0">
                <a:solidFill>
                  <a:schemeClr val="tx1"/>
                </a:solidFill>
                <a:latin typeface="Courier New Bold" panose="02070309020205020404"/>
              </a:rPr>
              <a:t> elements </a:t>
            </a:r>
            <a:r>
              <a:rPr lang="en-US" sz="1100" b="1" dirty="0">
                <a:solidFill>
                  <a:schemeClr val="tx1"/>
                </a:solidFill>
                <a:latin typeface="Courier New Bold" panose="02070309020205020404"/>
              </a:rPr>
              <a:t>in each matrix</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double </a:t>
            </a:r>
            <a:r>
              <a:rPr lang="en-US" sz="1100" b="1" dirty="0" err="1" smtClean="0">
                <a:solidFill>
                  <a:schemeClr val="tx1"/>
                </a:solidFill>
                <a:latin typeface="Courier New Bold" panose="02070309020205020404"/>
              </a:rPr>
              <a:t>start_time</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run_time</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timing </a:t>
            </a:r>
            <a:r>
              <a:rPr lang="en-US" sz="1100" b="1" dirty="0" smtClean="0">
                <a:solidFill>
                  <a:schemeClr val="tx1"/>
                </a:solidFill>
                <a:latin typeface="Courier New Bold" panose="02070309020205020404"/>
              </a:rPr>
              <a:t>data</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cl::Program program;</a:t>
            </a:r>
            <a:endParaRPr lang="en-US" sz="1100" b="1" dirty="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 </a:t>
            </a:r>
            <a:r>
              <a:rPr lang="en-US" sz="1100" b="1" dirty="0" err="1" smtClean="0">
                <a:solidFill>
                  <a:schemeClr val="tx1"/>
                </a:solidFill>
                <a:latin typeface="Courier New Bold" panose="02070309020205020404"/>
              </a:rPr>
              <a:t>Pdim</a:t>
            </a:r>
            <a:r>
              <a:rPr lang="en-US" sz="1100" b="1" dirty="0" smtClean="0">
                <a:solidFill>
                  <a:schemeClr val="tx1"/>
                </a:solidFill>
                <a:latin typeface="Courier New Bold" panose="02070309020205020404"/>
              </a:rPr>
              <a:t> = </a:t>
            </a:r>
            <a:r>
              <a:rPr lang="en-US" sz="1100" b="1" dirty="0" err="1" smtClean="0">
                <a:solidFill>
                  <a:schemeClr val="tx1"/>
                </a:solidFill>
                <a:latin typeface="Courier New Bold" panose="02070309020205020404"/>
              </a:rPr>
              <a:t>Mdim</a:t>
            </a:r>
            <a:r>
              <a:rPr lang="en-US" sz="1100" b="1" dirty="0" smtClean="0">
                <a:solidFill>
                  <a:schemeClr val="tx1"/>
                </a:solidFill>
                <a:latin typeface="Courier New Bold" panose="02070309020205020404"/>
              </a:rPr>
              <a:t> = ORDER</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szA</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err="1" smtClean="0">
                <a:solidFill>
                  <a:schemeClr val="tx1"/>
                </a:solidFill>
                <a:latin typeface="Courier New Bold" panose="02070309020205020404"/>
              </a:rPr>
              <a:t>szB</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err="1" smtClean="0">
                <a:solidFill>
                  <a:schemeClr val="tx1"/>
                </a:solidFill>
                <a:latin typeface="Courier New Bold" panose="02070309020205020404"/>
              </a:rPr>
              <a:t>szC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h_A</a:t>
            </a:r>
            <a:r>
              <a:rPr lang="en-US" sz="1100" b="1" dirty="0" smtClean="0">
                <a:solidFill>
                  <a:schemeClr val="tx1"/>
                </a:solidFill>
                <a:latin typeface="Courier New Bold" panose="02070309020205020404"/>
              </a:rPr>
              <a:t>   = std::vector&lt;float&gt;(</a:t>
            </a:r>
            <a:r>
              <a:rPr lang="en-US" sz="1100" b="1" dirty="0" err="1" smtClean="0">
                <a:solidFill>
                  <a:schemeClr val="tx1"/>
                </a:solidFill>
                <a:latin typeface="Courier New Bold" panose="02070309020205020404"/>
              </a:rPr>
              <a:t>szA</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smtClean="0">
                <a:solidFill>
                  <a:schemeClr val="tx1"/>
                </a:solidFill>
                <a:latin typeface="Courier New Bold" panose="02070309020205020404"/>
              </a:rPr>
              <a:t>   = std::vector&lt;float&gt;(</a:t>
            </a:r>
            <a:r>
              <a:rPr lang="en-US" sz="1100" b="1" dirty="0" err="1" smtClean="0">
                <a:solidFill>
                  <a:schemeClr val="tx1"/>
                </a:solidFill>
                <a:latin typeface="Courier New Bold" panose="02070309020205020404"/>
              </a:rPr>
              <a:t>szB</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std::vector&lt;float&gt;(</a:t>
            </a:r>
            <a:r>
              <a:rPr lang="en-US" sz="1100" b="1" dirty="0" err="1" smtClean="0">
                <a:solidFill>
                  <a:schemeClr val="tx1"/>
                </a:solidFill>
                <a:latin typeface="Courier New Bold" panose="02070309020205020404"/>
              </a:rPr>
              <a:t>szC</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initmat</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h_A</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Compile for first kernel to setup program</a:t>
            </a:r>
            <a:endParaRPr lang="en-US"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program = cl::Program(</a:t>
            </a:r>
            <a:r>
              <a:rPr lang="en-GB" sz="1100" b="1" dirty="0" err="1" smtClean="0">
                <a:solidFill>
                  <a:schemeClr val="tx1"/>
                </a:solidFill>
                <a:latin typeface="Courier New Bold" panose="02070309020205020404"/>
              </a:rPr>
              <a:t>C_elem_KernelSource</a:t>
            </a:r>
            <a:r>
              <a:rPr lang="en-GB" sz="1100" b="1" dirty="0" smtClean="0">
                <a:solidFill>
                  <a:schemeClr val="tx1"/>
                </a:solidFill>
                <a:latin typeface="Courier New Bold" panose="02070309020205020404"/>
              </a:rPr>
              <a:t>, true);</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Context context(CL_DEVICE_TYPE_DEFAULT);  </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cl::</a:t>
            </a:r>
            <a:r>
              <a:rPr lang="en-GB" sz="1100" b="1" dirty="0" err="1" smtClean="0">
                <a:solidFill>
                  <a:schemeClr val="tx1"/>
                </a:solidFill>
                <a:latin typeface="Courier New Bold" panose="02070309020205020404"/>
              </a:rPr>
              <a:t>CommandQueue</a:t>
            </a:r>
            <a:r>
              <a:rPr lang="en-GB" sz="1100" b="1" dirty="0" smtClean="0">
                <a:solidFill>
                  <a:schemeClr val="tx1"/>
                </a:solidFill>
                <a:latin typeface="Courier New Bold" panose="02070309020205020404"/>
              </a:rPr>
              <a:t> queue(context);</a:t>
            </a:r>
            <a:endParaRPr lang="en-GB" sz="1100" b="1" dirty="0" smtClean="0">
              <a:solidFill>
                <a:schemeClr val="tx1"/>
              </a:solidFill>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err="1" smtClean="0">
                <a:latin typeface="Courier New Bold" panose="02070309020205020404"/>
              </a:rPr>
              <a:t>std</a:t>
            </a:r>
            <a:r>
              <a:rPr lang="en-GB" sz="1100" b="1" dirty="0" smtClean="0">
                <a:latin typeface="Courier New Bold" panose="02070309020205020404"/>
              </a:rPr>
              <a:t>::vector&lt;Device&gt; devices =</a:t>
            </a:r>
            <a:endParaRPr lang="en-GB" sz="1100" b="1" dirty="0" smtClean="0">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err="1" smtClean="0">
                <a:latin typeface="Courier New Bold" panose="02070309020205020404"/>
              </a:rPr>
              <a:t>context.getInfo</a:t>
            </a:r>
            <a:r>
              <a:rPr lang="en-GB" sz="1100" b="1" dirty="0" smtClean="0">
                <a:latin typeface="Courier New Bold" panose="02070309020205020404"/>
              </a:rPr>
              <a:t>&lt;CL_CONTEXT_DEVICES</a:t>
            </a:r>
            <a:r>
              <a:rPr lang="en-GB" sz="1100" b="1" dirty="0" smtClean="0">
                <a:solidFill>
                  <a:schemeClr val="tx1"/>
                </a:solidFill>
                <a:latin typeface="Courier New Bold" panose="02070309020205020404"/>
              </a:rPr>
              <a:t>&gt;();</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cl::Device </a:t>
            </a:r>
            <a:r>
              <a:rPr lang="en-GB" sz="1100" b="1" dirty="0" err="1" smtClean="0">
                <a:solidFill>
                  <a:schemeClr val="tx1"/>
                </a:solidFill>
                <a:latin typeface="Courier New Bold" panose="02070309020205020404"/>
              </a:rPr>
              <a:t>device</a:t>
            </a:r>
            <a:r>
              <a:rPr lang="en-GB" sz="1100" b="1" dirty="0" smtClean="0">
                <a:solidFill>
                  <a:schemeClr val="tx1"/>
                </a:solidFill>
                <a:latin typeface="Courier New Bold" panose="02070309020205020404"/>
              </a:rPr>
              <a:t> = devices[0]; </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std::string s =  </a:t>
            </a:r>
            <a:endParaRPr lang="en-GB" sz="1100" b="1" dirty="0" smtClean="0">
              <a:solidFill>
                <a:schemeClr val="tx1"/>
              </a:solidFill>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err="1" smtClean="0">
                <a:solidFill>
                  <a:schemeClr val="tx1"/>
                </a:solidFill>
                <a:latin typeface="Courier New Bold" panose="02070309020205020404"/>
              </a:rPr>
              <a:t>device.getInfo</a:t>
            </a:r>
            <a:r>
              <a:rPr lang="en-GB" sz="1100" b="1" dirty="0" smtClean="0">
                <a:latin typeface="Courier New Bold" panose="02070309020205020404"/>
              </a:rPr>
              <a:t>&lt;</a:t>
            </a:r>
            <a:r>
              <a:rPr lang="en-GB" sz="1100" b="1" dirty="0" smtClean="0">
                <a:solidFill>
                  <a:schemeClr val="tx1"/>
                </a:solidFill>
                <a:latin typeface="Courier New Bold" panose="02070309020205020404"/>
              </a:rPr>
              <a:t>CL_DEVICE_NAME&gt;();</a:t>
            </a:r>
            <a:endParaRPr lang="en-GB"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std::</a:t>
            </a:r>
            <a:r>
              <a:rPr lang="en-GB" sz="1100" b="1" dirty="0" err="1" smtClean="0">
                <a:solidFill>
                  <a:schemeClr val="tx1"/>
                </a:solidFill>
                <a:latin typeface="Courier New Bold" panose="02070309020205020404"/>
              </a:rPr>
              <a:t>cout</a:t>
            </a:r>
            <a:r>
              <a:rPr lang="en-GB" sz="1100" b="1" dirty="0" smtClean="0">
                <a:solidFill>
                  <a:schemeClr val="tx1"/>
                </a:solidFill>
                <a:latin typeface="Courier New Bold" panose="02070309020205020404"/>
              </a:rPr>
              <a:t> &lt;&lt; "\</a:t>
            </a:r>
            <a:r>
              <a:rPr lang="en-GB" sz="1100" b="1" dirty="0" err="1" smtClean="0">
                <a:solidFill>
                  <a:schemeClr val="tx1"/>
                </a:solidFill>
                <a:latin typeface="Courier New Bold" panose="02070309020205020404"/>
              </a:rPr>
              <a:t>nUsing</a:t>
            </a:r>
            <a:r>
              <a:rPr lang="en-GB" sz="1100" b="1" dirty="0" smtClean="0">
                <a:solidFill>
                  <a:schemeClr val="tx1"/>
                </a:solidFill>
                <a:latin typeface="Courier New Bold" panose="02070309020205020404"/>
              </a:rPr>
              <a:t> OpenCL Device ”</a:t>
            </a:r>
            <a:endParaRPr lang="en-GB" sz="1100" b="1" dirty="0" smtClean="0">
              <a:solidFill>
                <a:schemeClr val="tx1"/>
              </a:solidFill>
              <a:latin typeface="Courier New Bold" panose="02070309020205020404"/>
            </a:endParaRPr>
          </a:p>
          <a:p>
            <a:r>
              <a:rPr lang="en-GB" sz="1100" b="1" dirty="0">
                <a:latin typeface="Courier New Bold" panose="02070309020205020404"/>
              </a:rPr>
              <a:t> </a:t>
            </a:r>
            <a:r>
              <a:rPr lang="en-GB" sz="1100" b="1" dirty="0" smtClean="0">
                <a:latin typeface="Courier New Bold" panose="02070309020205020404"/>
              </a:rPr>
              <a:t>          </a:t>
            </a:r>
            <a:r>
              <a:rPr lang="en-GB" sz="1100" b="1" dirty="0" smtClean="0">
                <a:solidFill>
                  <a:schemeClr val="tx1"/>
                </a:solidFill>
                <a:latin typeface="Courier New Bold" panose="02070309020205020404"/>
              </a:rPr>
              <a:t> &lt;&lt; s &lt;&lt; "\n";</a:t>
            </a:r>
            <a:endParaRPr lang="en-US" sz="1100" b="1" dirty="0">
              <a:solidFill>
                <a:schemeClr val="tx1"/>
              </a:solidFill>
              <a:latin typeface="Courier New Bold" panose="02070309020205020404"/>
            </a:endParaRPr>
          </a:p>
        </p:txBody>
      </p:sp>
      <p:sp>
        <p:nvSpPr>
          <p:cNvPr id="6" name="Rectangle 5"/>
          <p:cNvSpPr/>
          <p:nvPr/>
        </p:nvSpPr>
        <p:spPr>
          <a:xfrm>
            <a:off x="4314307" y="1549235"/>
            <a:ext cx="4860032" cy="4662815"/>
          </a:xfrm>
          <a:prstGeom prst="rect">
            <a:avLst/>
          </a:prstGeom>
        </p:spPr>
        <p:txBody>
          <a:bodyPr wrap="square">
            <a:spAutoFit/>
          </a:bodyPr>
          <a:lstStyle/>
          <a:p>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Setup the buffers, initialize matrices</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and write them into global memory</a:t>
            </a:r>
            <a:endParaRPr lang="en-US" sz="1100" b="1" dirty="0">
              <a:solidFill>
                <a:schemeClr val="tx1"/>
              </a:solidFill>
              <a:latin typeface="Courier New Bold" panose="02070309020205020404"/>
            </a:endParaRPr>
          </a:p>
          <a:p>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initmat</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h_A</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h_B</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GB" sz="1100" b="1" dirty="0" smtClean="0">
                <a:solidFill>
                  <a:schemeClr val="tx1"/>
                </a:solidFill>
                <a:latin typeface="Courier New Bold" panose="02070309020205020404"/>
              </a:rPr>
              <a:t>cl::Buffer </a:t>
            </a:r>
            <a:r>
              <a:rPr lang="en-GB" sz="1100" b="1" dirty="0" err="1" smtClean="0">
                <a:solidFill>
                  <a:schemeClr val="tx1"/>
                </a:solidFill>
                <a:latin typeface="Courier New Bold" panose="02070309020205020404"/>
              </a:rPr>
              <a:t>d_a</a:t>
            </a:r>
            <a:r>
              <a:rPr lang="en-GB" sz="1100" b="1" dirty="0" smtClean="0">
                <a:solidFill>
                  <a:schemeClr val="tx1"/>
                </a:solidFill>
                <a:latin typeface="Courier New Bold" panose="02070309020205020404"/>
              </a:rPr>
              <a:t>(context, </a:t>
            </a:r>
            <a:r>
              <a:rPr lang="en-GB" sz="1100" b="1" dirty="0" err="1" smtClean="0">
                <a:latin typeface="Courier New Bold" panose="02070309020205020404"/>
              </a:rPr>
              <a:t>h</a:t>
            </a:r>
            <a:r>
              <a:rPr lang="en-GB" sz="1100" b="1" dirty="0" err="1" smtClean="0">
                <a:solidFill>
                  <a:schemeClr val="tx1"/>
                </a:solidFill>
                <a:latin typeface="Courier New Bold" panose="02070309020205020404"/>
              </a:rPr>
              <a:t>_A</a:t>
            </a:r>
            <a:r>
              <a:rPr lang="en-GB" sz="1100" b="1" dirty="0" err="1" smtClean="0">
                <a:latin typeface="Courier New Bold" panose="02070309020205020404"/>
              </a:rPr>
              <a:t>.begin</a:t>
            </a:r>
            <a:r>
              <a:rPr lang="en-GB" sz="1100" b="1" dirty="0" smtClean="0">
                <a:latin typeface="Courier New Bold" panose="02070309020205020404"/>
              </a:rPr>
              <a:t>()</a:t>
            </a:r>
            <a:r>
              <a:rPr lang="en-GB" sz="1100" b="1" dirty="0" smtClean="0">
                <a:solidFill>
                  <a:schemeClr val="tx1"/>
                </a:solidFill>
                <a:latin typeface="Courier New Bold" panose="02070309020205020404"/>
              </a:rPr>
              <a:t>,</a:t>
            </a:r>
            <a:r>
              <a:rPr lang="en-GB" sz="1100" b="1" dirty="0" err="1" smtClean="0">
                <a:solidFill>
                  <a:schemeClr val="tx1"/>
                </a:solidFill>
                <a:latin typeface="Courier New Bold" panose="02070309020205020404"/>
              </a:rPr>
              <a:t>h_A</a:t>
            </a:r>
            <a:r>
              <a:rPr lang="en-GB" sz="1100" b="1" dirty="0" err="1" smtClean="0">
                <a:latin typeface="Courier New Bold" panose="02070309020205020404"/>
              </a:rPr>
              <a:t>.end</a:t>
            </a:r>
            <a:r>
              <a:rPr lang="en-GB" sz="1100" b="1" dirty="0" smtClean="0">
                <a:latin typeface="Courier New Bold" panose="02070309020205020404"/>
              </a:rPr>
              <a:t>()</a:t>
            </a:r>
            <a:r>
              <a:rPr lang="en-GB" sz="1100" b="1" dirty="0" smtClean="0">
                <a:solidFill>
                  <a:schemeClr val="tx1"/>
                </a:solidFill>
                <a:latin typeface="Courier New Bold" panose="02070309020205020404"/>
              </a:rPr>
              <a:t>, </a:t>
            </a:r>
            <a:r>
              <a:rPr lang="en-GB" sz="1100" b="1" dirty="0" smtClean="0">
                <a:solidFill>
                  <a:schemeClr val="tx1"/>
                </a:solidFill>
                <a:latin typeface="Courier New Bold" panose="02070309020205020404"/>
              </a:rPr>
              <a:t>true);</a:t>
            </a:r>
            <a:endParaRPr lang="en-US" sz="1100" b="1" dirty="0" smtClean="0">
              <a:solidFill>
                <a:schemeClr val="tx1"/>
              </a:solidFill>
              <a:latin typeface="Courier New Bold" panose="02070309020205020404"/>
            </a:endParaRPr>
          </a:p>
          <a:p>
            <a:r>
              <a:rPr lang="en-GB" sz="1100" b="1" dirty="0" smtClean="0">
                <a:solidFill>
                  <a:schemeClr val="tx1"/>
                </a:solidFill>
                <a:latin typeface="Courier New Bold" panose="02070309020205020404"/>
              </a:rPr>
              <a:t>  cl::Buffer </a:t>
            </a:r>
            <a:r>
              <a:rPr lang="en-GB" sz="1100" b="1" dirty="0" err="1" smtClean="0">
                <a:solidFill>
                  <a:schemeClr val="tx1"/>
                </a:solidFill>
                <a:latin typeface="Courier New Bold" panose="02070309020205020404"/>
              </a:rPr>
              <a:t>d_b</a:t>
            </a:r>
            <a:r>
              <a:rPr lang="en-GB" sz="1100" b="1" dirty="0" smtClean="0">
                <a:solidFill>
                  <a:schemeClr val="tx1"/>
                </a:solidFill>
                <a:latin typeface="Courier New Bold" panose="02070309020205020404"/>
              </a:rPr>
              <a:t>(context</a:t>
            </a:r>
            <a:r>
              <a:rPr lang="en-GB" sz="1100" b="1" dirty="0" smtClean="0">
                <a:solidFill>
                  <a:schemeClr val="tx1"/>
                </a:solidFill>
                <a:latin typeface="Courier New Bold" panose="02070309020205020404"/>
              </a:rPr>
              <a:t>, </a:t>
            </a:r>
            <a:r>
              <a:rPr lang="en-GB" sz="1100" b="1" dirty="0" err="1" smtClean="0">
                <a:solidFill>
                  <a:schemeClr val="tx1"/>
                </a:solidFill>
                <a:latin typeface="Courier New Bold" panose="02070309020205020404"/>
              </a:rPr>
              <a:t>h_B</a:t>
            </a:r>
            <a:r>
              <a:rPr lang="en-GB" sz="1100" b="1" dirty="0" err="1" smtClean="0">
                <a:latin typeface="Courier New Bold" panose="02070309020205020404"/>
              </a:rPr>
              <a:t>.begin</a:t>
            </a:r>
            <a:r>
              <a:rPr lang="en-GB" sz="1100" b="1" dirty="0">
                <a:latin typeface="Courier New Bold" panose="02070309020205020404"/>
              </a:rPr>
              <a:t>(</a:t>
            </a:r>
            <a:r>
              <a:rPr lang="en-GB" sz="1100" b="1" dirty="0" smtClean="0">
                <a:latin typeface="Courier New Bold" panose="02070309020205020404"/>
              </a:rPr>
              <a:t>)</a:t>
            </a:r>
            <a:r>
              <a:rPr lang="en-GB" sz="1100" b="1" dirty="0">
                <a:latin typeface="Courier New Bold" panose="02070309020205020404"/>
              </a:rPr>
              <a:t>,</a:t>
            </a:r>
            <a:r>
              <a:rPr lang="en-GB" sz="1100" b="1" dirty="0" err="1" smtClean="0">
                <a:solidFill>
                  <a:schemeClr val="tx1"/>
                </a:solidFill>
                <a:latin typeface="Courier New Bold" panose="02070309020205020404"/>
              </a:rPr>
              <a:t>h_B.end</a:t>
            </a:r>
            <a:r>
              <a:rPr lang="en-GB" sz="1100" b="1" dirty="0" smtClean="0">
                <a:solidFill>
                  <a:schemeClr val="tx1"/>
                </a:solidFill>
                <a:latin typeface="Courier New Bold" panose="02070309020205020404"/>
              </a:rPr>
              <a:t>()</a:t>
            </a:r>
            <a:r>
              <a:rPr lang="en-GB" sz="1100" b="1" dirty="0" smtClean="0">
                <a:solidFill>
                  <a:schemeClr val="tx1"/>
                </a:solidFill>
                <a:latin typeface="Courier New Bold" panose="02070309020205020404"/>
              </a:rPr>
              <a:t>, true);</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cl::Buffer </a:t>
            </a:r>
            <a:r>
              <a:rPr lang="en-US" sz="1100" b="1" dirty="0" err="1" smtClean="0">
                <a:solidFill>
                  <a:schemeClr val="tx1"/>
                </a:solidFill>
                <a:latin typeface="Courier New Bold" panose="02070309020205020404"/>
              </a:rPr>
              <a:t>d_c</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cl::Buffer</a:t>
            </a:r>
            <a:r>
              <a:rPr lang="en-US" sz="1100" b="1" dirty="0" smtClean="0">
                <a:solidFill>
                  <a:schemeClr val="tx1"/>
                </a:solidFill>
                <a:latin typeface="Courier New Bold" panose="02070309020205020404"/>
              </a:rPr>
              <a:t>(context, </a:t>
            </a:r>
            <a:endParaRPr lang="en-US" sz="1100" b="1" dirty="0" smtClean="0">
              <a:solidFill>
                <a:schemeClr val="tx1"/>
              </a:solidFill>
              <a:latin typeface="Courier New Bold" panose="02070309020205020404"/>
            </a:endParaRPr>
          </a:p>
          <a:p>
            <a:r>
              <a:rPr lang="en-US" sz="1100" b="1" dirty="0">
                <a:latin typeface="Courier New Bold" panose="02070309020205020404"/>
              </a:rPr>
              <a:t> </a:t>
            </a:r>
            <a:r>
              <a:rPr lang="en-US" sz="1100" b="1" dirty="0" smtClean="0">
                <a:latin typeface="Courier New Bold" panose="02070309020205020404"/>
              </a:rPr>
              <a:t>                             </a:t>
            </a:r>
            <a:r>
              <a:rPr lang="en-US" sz="1100" b="1" dirty="0" smtClean="0">
                <a:solidFill>
                  <a:schemeClr val="tx1"/>
                </a:solidFill>
                <a:latin typeface="Courier New Bold" panose="02070309020205020404"/>
              </a:rPr>
              <a:t>CL_MEM_WRITE_ONLY,</a:t>
            </a:r>
            <a:endParaRPr lang="en-US" sz="1100" b="1" dirty="0" smtClean="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sizeof</a:t>
            </a:r>
            <a:r>
              <a:rPr lang="en-US" sz="1100" b="1" dirty="0">
                <a:solidFill>
                  <a:schemeClr val="tx1"/>
                </a:solidFill>
                <a:latin typeface="Courier New Bold" panose="02070309020205020404"/>
              </a:rPr>
              <a:t>(float</a:t>
            </a:r>
            <a:r>
              <a:rPr lang="en-US" sz="1100" b="1" dirty="0" smtClean="0">
                <a:solidFill>
                  <a:schemeClr val="tx1"/>
                </a:solidFill>
                <a:latin typeface="Courier New Bold" panose="02070309020205020404"/>
              </a:rPr>
              <a:t>) * </a:t>
            </a:r>
            <a:r>
              <a:rPr lang="en-US" sz="1100" b="1" dirty="0" err="1" smtClean="0">
                <a:solidFill>
                  <a:schemeClr val="tx1"/>
                </a:solidFill>
                <a:latin typeface="Courier New Bold" panose="02070309020205020404"/>
              </a:rPr>
              <a:t>szC</a:t>
            </a:r>
            <a:r>
              <a:rPr lang="en-US" sz="1100" b="1" dirty="0" smtClean="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endParaRPr lang="en-US" sz="1100" b="1" dirty="0" smtClean="0">
              <a:solidFill>
                <a:schemeClr val="tx1"/>
              </a:solidFill>
              <a:latin typeface="Courier New Bold" panose="02070309020205020404"/>
            </a:endParaRPr>
          </a:p>
          <a:p>
            <a:endParaRPr lang="en-US" sz="1100" b="1" dirty="0" smtClean="0">
              <a:solidFill>
                <a:schemeClr val="tx1"/>
              </a:solidFill>
              <a:latin typeface="Courier New Bold" panose="02070309020205020404"/>
            </a:endParaRPr>
          </a:p>
          <a:p>
            <a:r>
              <a:rPr lang="da-DK" sz="1100" b="1" dirty="0" smtClean="0">
                <a:solidFill>
                  <a:schemeClr val="tx1"/>
                </a:solidFill>
                <a:latin typeface="Courier New Bold" panose="02070309020205020404"/>
              </a:rPr>
              <a:t>  </a:t>
            </a:r>
            <a:r>
              <a:rPr lang="da-DK" sz="1100" b="1" dirty="0" smtClean="0">
                <a:solidFill>
                  <a:schemeClr val="tx1"/>
                </a:solidFill>
                <a:latin typeface="Courier New Bold" panose="02070309020205020404"/>
              </a:rPr>
              <a:t>cl</a:t>
            </a:r>
            <a:r>
              <a:rPr lang="da-DK" sz="1100" b="1" dirty="0" smtClean="0">
                <a:solidFill>
                  <a:schemeClr val="tx1"/>
                </a:solidFill>
                <a:latin typeface="Courier New Bold" panose="02070309020205020404"/>
              </a:rPr>
              <a:t>::</a:t>
            </a:r>
            <a:r>
              <a:rPr lang="da-DK" sz="1100" b="1" dirty="0" err="1" smtClean="0">
                <a:solidFill>
                  <a:schemeClr val="tx1"/>
                </a:solidFill>
                <a:latin typeface="Courier New Bold" panose="02070309020205020404"/>
              </a:rPr>
              <a:t>make_kernel</a:t>
            </a:r>
            <a:r>
              <a:rPr lang="da-DK" sz="1100" b="1" dirty="0" smtClean="0">
                <a:solidFill>
                  <a:schemeClr val="tx1"/>
                </a:solidFill>
                <a:latin typeface="Courier New Bold" panose="02070309020205020404"/>
              </a:rPr>
              <a:t>&lt;int, int, int,</a:t>
            </a:r>
            <a:endParaRPr lang="da-DK" sz="1100" b="1" dirty="0" smtClean="0">
              <a:solidFill>
                <a:schemeClr val="tx1"/>
              </a:solidFill>
              <a:latin typeface="Courier New Bold" panose="02070309020205020404"/>
            </a:endParaRPr>
          </a:p>
          <a:p>
            <a:r>
              <a:rPr lang="da-DK" sz="1100" b="1" dirty="0">
                <a:latin typeface="Courier New Bold" panose="02070309020205020404"/>
              </a:rPr>
              <a:t> </a:t>
            </a:r>
            <a:r>
              <a:rPr lang="da-DK" sz="1100" b="1" dirty="0" smtClean="0">
                <a:latin typeface="Courier New Bold" panose="02070309020205020404"/>
              </a:rPr>
              <a:t>                  </a:t>
            </a:r>
            <a:r>
              <a:rPr lang="da-DK" sz="1100" b="1" dirty="0" smtClean="0">
                <a:solidFill>
                  <a:schemeClr val="tx1"/>
                </a:solidFill>
                <a:latin typeface="Courier New Bold" panose="02070309020205020404"/>
              </a:rPr>
              <a:t>cl::Buffer, cl::Buffer, cl::Buffer&gt; </a:t>
            </a:r>
            <a:endParaRPr lang="da-DK" sz="1100" b="1" dirty="0" smtClean="0">
              <a:solidFill>
                <a:schemeClr val="tx1"/>
              </a:solidFill>
              <a:latin typeface="Courier New Bold" panose="02070309020205020404"/>
            </a:endParaRPr>
          </a:p>
          <a:p>
            <a:r>
              <a:rPr lang="da-DK" sz="1100" b="1" dirty="0">
                <a:latin typeface="Courier New Bold" panose="02070309020205020404"/>
              </a:rPr>
              <a:t> </a:t>
            </a:r>
            <a:r>
              <a:rPr lang="da-DK" sz="1100" b="1" dirty="0" smtClean="0">
                <a:latin typeface="Courier New Bold" panose="02070309020205020404"/>
              </a:rPr>
              <a:t>                  </a:t>
            </a:r>
            <a:r>
              <a:rPr lang="da-DK" sz="1100" b="1" dirty="0" smtClean="0">
                <a:latin typeface="Courier New Bold" panose="02070309020205020404"/>
              </a:rPr>
              <a:t>naive</a:t>
            </a:r>
            <a:r>
              <a:rPr lang="da-DK" sz="1100" b="1" dirty="0" smtClean="0">
                <a:solidFill>
                  <a:schemeClr val="tx1"/>
                </a:solidFill>
                <a:latin typeface="Courier New Bold" panose="02070309020205020404"/>
              </a:rPr>
              <a:t>(</a:t>
            </a:r>
            <a:r>
              <a:rPr lang="da-DK" sz="1100" b="1" dirty="0" smtClean="0">
                <a:solidFill>
                  <a:schemeClr val="tx1"/>
                </a:solidFill>
                <a:latin typeface="Courier New Bold" panose="02070309020205020404"/>
              </a:rPr>
              <a:t>program, "mmul");</a:t>
            </a:r>
            <a:endParaRPr lang="da-DK"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zero_mat</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start_time</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wtime</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smtClean="0">
              <a:solidFill>
                <a:schemeClr val="tx1"/>
              </a:solidFill>
              <a:latin typeface="Courier New Bold" panose="02070309020205020404"/>
            </a:endParaRPr>
          </a:p>
          <a:p>
            <a:r>
              <a:rPr lang="en-US" sz="1100" b="1" dirty="0" smtClean="0">
                <a:latin typeface="Courier New Bold" panose="02070309020205020404"/>
              </a:rPr>
              <a:t>  naive</a:t>
            </a:r>
            <a:r>
              <a:rPr lang="en-US" sz="1100" b="1" dirty="0" smtClean="0">
                <a:solidFill>
                  <a:schemeClr val="tx1"/>
                </a:solidFill>
                <a:latin typeface="Courier New Bold" panose="02070309020205020404"/>
              </a:rPr>
              <a:t>(cl::</a:t>
            </a:r>
            <a:r>
              <a:rPr lang="en-US" sz="1100" b="1" dirty="0" err="1" smtClean="0">
                <a:solidFill>
                  <a:schemeClr val="tx1"/>
                </a:solidFill>
                <a:latin typeface="Courier New Bold" panose="02070309020205020404"/>
              </a:rPr>
              <a:t>EnqueueArgs</a:t>
            </a:r>
            <a:r>
              <a:rPr lang="en-US" sz="1100" b="1" dirty="0" smtClean="0">
                <a:solidFill>
                  <a:schemeClr val="tx1"/>
                </a:solidFill>
                <a:latin typeface="Courier New Bold" panose="02070309020205020404"/>
              </a:rPr>
              <a:t>(</a:t>
            </a:r>
            <a:r>
              <a:rPr lang="de-DE" sz="1100" b="1" dirty="0" err="1">
                <a:latin typeface="Courier New Bold" panose="02070309020205020404"/>
              </a:rPr>
              <a:t>queue</a:t>
            </a:r>
            <a:r>
              <a:rPr lang="de-DE" sz="1100" b="1" dirty="0" smtClean="0">
                <a:latin typeface="Courier New Bold" panose="02070309020205020404"/>
              </a:rPr>
              <a:t>,</a:t>
            </a:r>
            <a:endParaRPr lang="de-DE" sz="1100" b="1" dirty="0" smtClean="0">
              <a:latin typeface="Courier New Bold" panose="02070309020205020404"/>
            </a:endParaRPr>
          </a:p>
          <a:p>
            <a:r>
              <a:rPr lang="de-DE" sz="1100" b="1" dirty="0" smtClean="0">
                <a:latin typeface="Courier New Bold" panose="02070309020205020404"/>
              </a:rPr>
              <a:t>                        cl</a:t>
            </a:r>
            <a:r>
              <a:rPr lang="de-DE" sz="1100" b="1" dirty="0">
                <a:latin typeface="Courier New Bold" panose="02070309020205020404"/>
              </a:rPr>
              <a:t>::</a:t>
            </a:r>
            <a:r>
              <a:rPr lang="de-DE" sz="1100" b="1" dirty="0" err="1">
                <a:latin typeface="Courier New Bold" panose="02070309020205020404"/>
              </a:rPr>
              <a:t>NDRange</a:t>
            </a:r>
            <a:r>
              <a:rPr lang="de-DE" sz="1100" b="1" dirty="0">
                <a:latin typeface="Courier New Bold" panose="02070309020205020404"/>
              </a:rPr>
              <a:t>(</a:t>
            </a:r>
            <a:r>
              <a:rPr lang="de-DE" sz="1100" b="1" dirty="0" err="1">
                <a:latin typeface="Courier New Bold" panose="02070309020205020404"/>
              </a:rPr>
              <a:t>Ndim</a:t>
            </a:r>
            <a:r>
              <a:rPr lang="de-DE" sz="1100" b="1" dirty="0">
                <a:latin typeface="Courier New Bold" panose="02070309020205020404"/>
              </a:rPr>
              <a:t>, </a:t>
            </a:r>
            <a:r>
              <a:rPr lang="de-DE" sz="1100" b="1" dirty="0" err="1">
                <a:latin typeface="Courier New Bold" panose="02070309020205020404"/>
              </a:rPr>
              <a:t>Mdim</a:t>
            </a:r>
            <a:r>
              <a:rPr lang="de-DE" sz="1100" b="1" dirty="0">
                <a:latin typeface="Courier New Bold" panose="02070309020205020404"/>
              </a:rPr>
              <a:t>)),</a:t>
            </a:r>
            <a:endParaRPr lang="de-DE" sz="1100" b="1" dirty="0">
              <a:latin typeface="Courier New Bold" panose="02070309020205020404"/>
            </a:endParaRPr>
          </a:p>
          <a:p>
            <a:r>
              <a:rPr lang="de-DE" sz="1100" b="1" dirty="0">
                <a:latin typeface="Courier New Bold" panose="02070309020205020404"/>
              </a:rPr>
              <a:t>        </a:t>
            </a:r>
            <a:r>
              <a:rPr lang="de-DE" sz="1100" b="1" dirty="0" err="1" smtClean="0">
                <a:latin typeface="Courier New Bold" panose="02070309020205020404"/>
              </a:rPr>
              <a:t>Ndim</a:t>
            </a:r>
            <a:r>
              <a:rPr lang="de-DE" sz="1100" b="1" dirty="0">
                <a:latin typeface="Courier New Bold" panose="02070309020205020404"/>
              </a:rPr>
              <a:t>, </a:t>
            </a:r>
            <a:r>
              <a:rPr lang="de-DE" sz="1100" b="1" dirty="0" err="1">
                <a:latin typeface="Courier New Bold" panose="02070309020205020404"/>
              </a:rPr>
              <a:t>Mdim</a:t>
            </a:r>
            <a:r>
              <a:rPr lang="de-DE" sz="1100" b="1" dirty="0">
                <a:latin typeface="Courier New Bold" panose="02070309020205020404"/>
              </a:rPr>
              <a:t>, </a:t>
            </a:r>
            <a:r>
              <a:rPr lang="de-DE" sz="1100" b="1" dirty="0" err="1">
                <a:latin typeface="Courier New Bold" panose="02070309020205020404"/>
              </a:rPr>
              <a:t>Pdim</a:t>
            </a:r>
            <a:r>
              <a:rPr lang="de-DE" sz="1100" b="1" dirty="0">
                <a:latin typeface="Courier New Bold" panose="02070309020205020404"/>
              </a:rPr>
              <a:t>, </a:t>
            </a:r>
            <a:r>
              <a:rPr lang="de-DE" sz="1100" b="1" dirty="0" err="1">
                <a:latin typeface="Courier New Bold" panose="02070309020205020404"/>
              </a:rPr>
              <a:t>d_a</a:t>
            </a:r>
            <a:r>
              <a:rPr lang="de-DE" sz="1100" b="1" dirty="0">
                <a:latin typeface="Courier New Bold" panose="02070309020205020404"/>
              </a:rPr>
              <a:t>, </a:t>
            </a:r>
            <a:r>
              <a:rPr lang="de-DE" sz="1100" b="1" dirty="0" err="1">
                <a:latin typeface="Courier New Bold" panose="02070309020205020404"/>
              </a:rPr>
              <a:t>d_b</a:t>
            </a:r>
            <a:r>
              <a:rPr lang="de-DE" sz="1100" b="1" dirty="0">
                <a:latin typeface="Courier New Bold" panose="02070309020205020404"/>
              </a:rPr>
              <a:t>, </a:t>
            </a:r>
            <a:r>
              <a:rPr lang="de-DE" sz="1100" b="1" dirty="0" err="1">
                <a:latin typeface="Courier New Bold" panose="02070309020205020404"/>
              </a:rPr>
              <a:t>d_c</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GB" sz="1100" b="1" dirty="0" smtClean="0">
                <a:solidFill>
                  <a:schemeClr val="tx1"/>
                </a:solidFill>
                <a:latin typeface="Courier New Bold" panose="02070309020205020404"/>
              </a:rPr>
              <a:t>  cl::copy(queue, </a:t>
            </a:r>
            <a:r>
              <a:rPr lang="en-GB" sz="1100" b="1" dirty="0" err="1" smtClean="0">
                <a:solidFill>
                  <a:schemeClr val="tx1"/>
                </a:solidFill>
                <a:latin typeface="Courier New Bold" panose="02070309020205020404"/>
              </a:rPr>
              <a:t>d_c</a:t>
            </a:r>
            <a:r>
              <a:rPr lang="en-GB" sz="1100" b="1" dirty="0" smtClean="0">
                <a:solidFill>
                  <a:schemeClr val="tx1"/>
                </a:solidFill>
                <a:latin typeface="Courier New Bold" panose="02070309020205020404"/>
              </a:rPr>
              <a:t>, </a:t>
            </a:r>
            <a:r>
              <a:rPr lang="en-GB" sz="1100" b="1" dirty="0" err="1" smtClean="0">
                <a:solidFill>
                  <a:schemeClr val="tx1"/>
                </a:solidFill>
                <a:latin typeface="Courier New Bold" panose="02070309020205020404"/>
              </a:rPr>
              <a:t>h_C.begin</a:t>
            </a:r>
            <a:r>
              <a:rPr lang="en-GB" sz="1100" b="1" dirty="0" smtClean="0">
                <a:solidFill>
                  <a:schemeClr val="tx1"/>
                </a:solidFill>
                <a:latin typeface="Courier New Bold" panose="02070309020205020404"/>
              </a:rPr>
              <a:t>()</a:t>
            </a:r>
            <a:r>
              <a:rPr lang="en-GB" sz="1100" b="1" dirty="0" smtClean="0">
                <a:solidFill>
                  <a:schemeClr val="tx1"/>
                </a:solidFill>
                <a:latin typeface="Courier New Bold" panose="02070309020205020404"/>
              </a:rPr>
              <a:t>, </a:t>
            </a:r>
            <a:r>
              <a:rPr lang="en-GB" sz="1100" b="1" dirty="0" err="1" smtClean="0">
                <a:solidFill>
                  <a:schemeClr val="tx1"/>
                </a:solidFill>
                <a:latin typeface="Courier New Bold" panose="02070309020205020404"/>
              </a:rPr>
              <a:t>h_C.end</a:t>
            </a:r>
            <a:r>
              <a:rPr lang="en-GB" sz="1100" b="1" dirty="0" smtClean="0">
                <a:solidFill>
                  <a:schemeClr val="tx1"/>
                </a:solidFill>
                <a:latin typeface="Courier New Bold" panose="02070309020205020404"/>
              </a:rPr>
              <a:t>()</a:t>
            </a:r>
            <a:r>
              <a:rPr lang="en-GB" sz="1100" b="1" dirty="0" smtClean="0">
                <a:solidFill>
                  <a:schemeClr val="tx1"/>
                </a:solidFill>
                <a:latin typeface="Courier New Bold" panose="02070309020205020404"/>
              </a:rPr>
              <a:t>);</a:t>
            </a:r>
            <a:endParaRPr lang="en-GB" sz="1100" b="1" dirty="0" smtClean="0">
              <a:solidFill>
                <a:schemeClr val="tx1"/>
              </a:solidFill>
              <a:latin typeface="Courier New Bold" panose="02070309020205020404"/>
            </a:endParaRPr>
          </a:p>
          <a:p>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a:t>
            </a:r>
            <a:r>
              <a:rPr lang="en-US" sz="1100" b="1" dirty="0" err="1" smtClean="0">
                <a:solidFill>
                  <a:schemeClr val="tx1"/>
                </a:solidFill>
                <a:latin typeface="Courier New Bold" panose="02070309020205020404"/>
              </a:rPr>
              <a:t>run_time</a:t>
            </a:r>
            <a:r>
              <a:rPr lang="en-US" sz="1100" b="1" dirty="0" smtClean="0">
                <a:solidFill>
                  <a:schemeClr val="tx1"/>
                </a:solidFill>
                <a:latin typeface="Courier New Bold" panose="02070309020205020404"/>
              </a:rPr>
              <a:t>  </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wtime</a:t>
            </a:r>
            <a:r>
              <a:rPr lang="en-US" sz="1100" b="1" dirty="0">
                <a:solidFill>
                  <a:schemeClr val="tx1"/>
                </a:solidFill>
                <a:latin typeface="Courier New Bold" panose="02070309020205020404"/>
              </a:rPr>
              <a:t>() - </a:t>
            </a:r>
            <a:r>
              <a:rPr lang="en-US" sz="1100" b="1" dirty="0" err="1">
                <a:solidFill>
                  <a:schemeClr val="tx1"/>
                </a:solidFill>
                <a:latin typeface="Courier New Bold" panose="02070309020205020404"/>
              </a:rPr>
              <a:t>start_time</a:t>
            </a:r>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a:p>
            <a:r>
              <a:rPr lang="en-US" sz="1100" b="1" dirty="0">
                <a:solidFill>
                  <a:schemeClr val="tx1"/>
                </a:solidFill>
                <a:latin typeface="Courier New Bold" panose="02070309020205020404"/>
              </a:rPr>
              <a:t> </a:t>
            </a:r>
            <a:r>
              <a:rPr lang="en-US" sz="1100" b="1" dirty="0" smtClean="0">
                <a:solidFill>
                  <a:schemeClr val="tx1"/>
                </a:solidFill>
                <a:latin typeface="Courier New Bold" panose="02070309020205020404"/>
              </a:rPr>
              <a:t> results</a:t>
            </a:r>
            <a:r>
              <a:rPr lang="en-US" sz="1100" b="1" dirty="0">
                <a:solidFill>
                  <a:schemeClr val="tx1"/>
                </a:solidFill>
                <a:latin typeface="Courier New Bold" panose="02070309020205020404"/>
              </a:rPr>
              <a:t>(</a:t>
            </a:r>
            <a:r>
              <a:rPr lang="en-US" sz="1100" b="1" dirty="0" err="1">
                <a:solidFill>
                  <a:schemeClr val="tx1"/>
                </a:solidFill>
                <a:latin typeface="Courier New Bold" panose="02070309020205020404"/>
              </a:rPr>
              <a:t>Mdim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Ndim</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Pdim</a:t>
            </a:r>
            <a:r>
              <a:rPr lang="en-US" sz="1100" b="1" dirty="0">
                <a:solidFill>
                  <a:schemeClr val="tx1"/>
                </a:solidFill>
                <a:latin typeface="Courier New Bold" panose="02070309020205020404"/>
              </a:rPr>
              <a:t>, </a:t>
            </a:r>
            <a:r>
              <a:rPr lang="en-US" sz="1100" b="1" dirty="0" err="1" smtClean="0">
                <a:solidFill>
                  <a:schemeClr val="tx1"/>
                </a:solidFill>
                <a:latin typeface="Courier New Bold" panose="02070309020205020404"/>
              </a:rPr>
              <a:t>h_C</a:t>
            </a:r>
            <a:r>
              <a:rPr lang="en-US" sz="1100" b="1" dirty="0">
                <a:solidFill>
                  <a:schemeClr val="tx1"/>
                </a:solidFill>
                <a:latin typeface="Courier New Bold" panose="02070309020205020404"/>
              </a:rPr>
              <a:t>, </a:t>
            </a:r>
            <a:r>
              <a:rPr lang="en-US" sz="1100" b="1" dirty="0" err="1">
                <a:solidFill>
                  <a:schemeClr val="tx1"/>
                </a:solidFill>
                <a:latin typeface="Courier New Bold" panose="02070309020205020404"/>
              </a:rPr>
              <a:t>run_time</a:t>
            </a:r>
            <a:r>
              <a:rPr lang="en-US" sz="1100" b="1" dirty="0">
                <a:solidFill>
                  <a:schemeClr val="tx1"/>
                </a:solidFill>
                <a:latin typeface="Courier New Bold" panose="02070309020205020404"/>
              </a:rPr>
              <a:t>)</a:t>
            </a:r>
            <a:r>
              <a:rPr lang="en-US" sz="1100" b="1" dirty="0" smtClean="0">
                <a:solidFill>
                  <a:schemeClr val="tx1"/>
                </a:solidFill>
                <a:latin typeface="Courier New Bold" panose="02070309020205020404"/>
              </a:rPr>
              <a:t>;</a:t>
            </a:r>
            <a:endParaRPr lang="en-US" sz="1100" b="1" dirty="0" smtClean="0">
              <a:solidFill>
                <a:schemeClr val="tx1"/>
              </a:solidFill>
              <a:latin typeface="Courier New Bold" panose="02070309020205020404"/>
            </a:endParaRPr>
          </a:p>
          <a:p>
            <a:r>
              <a:rPr lang="en-US" sz="1100" b="1" dirty="0">
                <a:solidFill>
                  <a:schemeClr val="tx1"/>
                </a:solidFill>
                <a:latin typeface="Courier New Bold" panose="02070309020205020404"/>
              </a:rPr>
              <a:t>}</a:t>
            </a:r>
            <a:endParaRPr lang="en-US" sz="1100" b="1" dirty="0">
              <a:solidFill>
                <a:schemeClr val="tx1"/>
              </a:solidFill>
              <a:latin typeface="Courier New Bold" panose="02070309020205020404"/>
            </a:endParaRP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Declare and initialize data</a:t>
            </a:r>
            <a:endParaRPr lang="en-US" sz="2000" dirty="0">
              <a:solidFill>
                <a:schemeClr val="tx1"/>
              </a:solidFill>
              <a:latin typeface="+mj-lt"/>
            </a:endParaRPr>
          </a:p>
        </p:txBody>
      </p:sp>
      <p:sp>
        <p:nvSpPr>
          <p:cNvPr id="11" name="Rectangle 10"/>
          <p:cNvSpPr/>
          <p:nvPr/>
        </p:nvSpPr>
        <p:spPr>
          <a:xfrm>
            <a:off x="139037" y="4293095"/>
            <a:ext cx="4288947" cy="187220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the platform and build program</a:t>
            </a:r>
            <a:endParaRPr lang="en-US" sz="2000" dirty="0">
              <a:solidFill>
                <a:schemeClr val="tx1"/>
              </a:solidFill>
              <a:latin typeface="+mj-lt"/>
            </a:endParaRPr>
          </a:p>
        </p:txBody>
      </p:sp>
      <p:sp>
        <p:nvSpPr>
          <p:cNvPr id="13" name="Rectangle 12"/>
          <p:cNvSpPr/>
          <p:nvPr/>
        </p:nvSpPr>
        <p:spPr>
          <a:xfrm>
            <a:off x="4427984" y="1010325"/>
            <a:ext cx="4538086" cy="227465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038399" y="1591653"/>
            <a:ext cx="2943699"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buffers and write A and B matrices to the device memory</a:t>
            </a:r>
            <a:endParaRPr lang="en-US" sz="2000" dirty="0">
              <a:solidFill>
                <a:schemeClr val="tx1"/>
              </a:solidFill>
              <a:latin typeface="+mj-lt"/>
            </a:endParaRPr>
          </a:p>
        </p:txBody>
      </p:sp>
      <p:sp>
        <p:nvSpPr>
          <p:cNvPr id="15" name="Rectangle 14"/>
          <p:cNvSpPr/>
          <p:nvPr/>
        </p:nvSpPr>
        <p:spPr>
          <a:xfrm>
            <a:off x="4427984" y="3284984"/>
            <a:ext cx="4538086" cy="102598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27984" y="4293096"/>
            <a:ext cx="4538086" cy="1872209"/>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664477" y="3622828"/>
            <a:ext cx="3795241" cy="400110"/>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Create the kernel </a:t>
            </a:r>
            <a:r>
              <a:rPr lang="en-US" sz="2000" dirty="0" err="1" smtClean="0">
                <a:solidFill>
                  <a:schemeClr val="tx1"/>
                </a:solidFill>
                <a:latin typeface="+mj-lt"/>
              </a:rPr>
              <a:t>functor</a:t>
            </a:r>
            <a:endParaRPr lang="en-US" sz="2000" dirty="0">
              <a:solidFill>
                <a:schemeClr val="tx1"/>
              </a:solidFill>
              <a:latin typeface="+mj-lt"/>
            </a:endParaRPr>
          </a:p>
        </p:txBody>
      </p:sp>
      <p:sp>
        <p:nvSpPr>
          <p:cNvPr id="18" name="TextBox 17"/>
          <p:cNvSpPr txBox="1"/>
          <p:nvPr/>
        </p:nvSpPr>
        <p:spPr>
          <a:xfrm>
            <a:off x="5292078" y="4809347"/>
            <a:ext cx="2436339" cy="707886"/>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Run the kernel and collect results</a:t>
            </a:r>
            <a:endParaRPr lang="en-US" sz="2000" dirty="0">
              <a:solidFill>
                <a:schemeClr val="tx1"/>
              </a:solidFill>
              <a:latin typeface="+mj-lt"/>
            </a:endParaRP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smtClean="0">
                <a:solidFill>
                  <a:schemeClr val="accent1"/>
                </a:solidFill>
                <a:latin typeface="+mj-lt"/>
              </a:rPr>
              <a:t>Note: To use the default context/queue/device, skip this section and remove the references to context, queue and device.</a:t>
            </a:r>
            <a:endParaRPr lang="en-US" sz="1600" b="1" dirty="0">
              <a:solidFill>
                <a:schemeClr val="accent1"/>
              </a:solidFill>
              <a:latin typeface="+mj-lt"/>
            </a:endParaRP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cPr/>
                </a:tc>
              </a:tr>
              <a:tr h="185420">
                <a:tc vMerge="1">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smtClean="0"/>
              <a:t>Device is Tesla® M2090 GPU from NVIDIA® with a max of 16 compute units, 512 PEs</a:t>
            </a:r>
            <a:endParaRPr lang="en-GB" dirty="0" smtClean="0"/>
          </a:p>
          <a:p>
            <a:r>
              <a:rPr lang="en-GB" dirty="0" smtClean="0"/>
              <a:t>Device is Intel® Xeon® CPU, E5649 @ 2.53GHz</a:t>
            </a:r>
            <a:endParaRPr lang="en-GB" dirty="0"/>
          </a:p>
        </p:txBody>
      </p:sp>
      <p:sp>
        <p:nvSpPr>
          <p:cNvPr id="7" name="Content Placeholder 7"/>
          <p:cNvSpPr txBox="1"/>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endParaRPr lang="en-GB" dirty="0">
              <a:solidFill>
                <a:schemeClr val="accent1"/>
              </a:solidFill>
            </a:endParaRPr>
          </a:p>
          <a:p>
            <a:endParaRPr lang="en-GB" dirty="0">
              <a:solidFill>
                <a:schemeClr val="accent1"/>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a:t>
            </a:r>
            <a:r>
              <a:rPr lang="en-GB" sz="3600" dirty="0"/>
              <a:t>6</a:t>
            </a:r>
            <a:r>
              <a:rPr lang="en-GB" sz="3600" dirty="0" smtClean="0"/>
              <a:t>: Matrix Multiplication</a:t>
            </a:r>
            <a:endParaRPr lang="en-GB" sz="3600" dirty="0"/>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endParaRPr lang="en-GB" dirty="0">
              <a:solidFill>
                <a:schemeClr val="accent2"/>
              </a:solidFill>
            </a:endParaRPr>
          </a:p>
          <a:p>
            <a:pPr lvl="1">
              <a:lnSpc>
                <a:spcPct val="110000"/>
              </a:lnSpc>
            </a:pPr>
            <a:r>
              <a:rPr lang="en-GB" dirty="0"/>
              <a:t>To write your first complete OpenCL </a:t>
            </a:r>
            <a:r>
              <a:rPr lang="en-GB" dirty="0" smtClean="0"/>
              <a:t>kernel “</a:t>
            </a:r>
            <a:r>
              <a:rPr lang="en-GB" dirty="0"/>
              <a:t>from scratch”</a:t>
            </a:r>
            <a:endParaRPr lang="en-GB" dirty="0"/>
          </a:p>
          <a:p>
            <a:pPr lvl="1">
              <a:lnSpc>
                <a:spcPct val="110000"/>
              </a:lnSpc>
            </a:pPr>
            <a:r>
              <a:rPr lang="en-GB" dirty="0"/>
              <a:t>To multiply a pair of matrices</a:t>
            </a:r>
            <a:endParaRPr lang="en-GB" dirty="0"/>
          </a:p>
          <a:p>
            <a:pPr>
              <a:lnSpc>
                <a:spcPct val="110000"/>
              </a:lnSpc>
            </a:pPr>
            <a:r>
              <a:rPr lang="en-GB" dirty="0" smtClean="0">
                <a:solidFill>
                  <a:schemeClr val="accent2"/>
                </a:solidFill>
              </a:rPr>
              <a:t>Procedure</a:t>
            </a:r>
            <a:r>
              <a:rPr lang="en-GB" dirty="0">
                <a:solidFill>
                  <a:schemeClr val="accent2"/>
                </a:solidFill>
              </a:rPr>
              <a:t>: </a:t>
            </a:r>
            <a:endParaRPr lang="en-GB" dirty="0">
              <a:solidFill>
                <a:schemeClr val="accent2"/>
              </a:solidFill>
            </a:endParaRPr>
          </a:p>
          <a:p>
            <a:pPr lvl="1">
              <a:lnSpc>
                <a:spcPct val="110000"/>
              </a:lnSpc>
            </a:pPr>
            <a:r>
              <a:rPr lang="en-GB" dirty="0"/>
              <a:t>Start with the </a:t>
            </a:r>
            <a:r>
              <a:rPr lang="en-GB" dirty="0" smtClean="0"/>
              <a:t>provided matrix </a:t>
            </a:r>
            <a:r>
              <a:rPr lang="en-GB" dirty="0"/>
              <a:t>multiplication OpenCL host </a:t>
            </a:r>
            <a:r>
              <a:rPr lang="en-GB" dirty="0" smtClean="0"/>
              <a:t>program </a:t>
            </a:r>
            <a:r>
              <a:rPr lang="en-GB" dirty="0"/>
              <a:t>including the function to generate matrices and test results</a:t>
            </a:r>
            <a:endParaRPr lang="en-GB" dirty="0"/>
          </a:p>
          <a:p>
            <a:pPr lvl="1">
              <a:lnSpc>
                <a:spcPct val="110000"/>
              </a:lnSpc>
            </a:pPr>
            <a:r>
              <a:rPr lang="en-GB" dirty="0"/>
              <a:t>Create a kernel to do the multiplication</a:t>
            </a:r>
            <a:endParaRPr lang="en-GB" dirty="0"/>
          </a:p>
          <a:p>
            <a:pPr lvl="1">
              <a:lnSpc>
                <a:spcPct val="110000"/>
              </a:lnSpc>
            </a:pPr>
            <a:r>
              <a:rPr lang="en-GB" dirty="0"/>
              <a:t>Modify the </a:t>
            </a:r>
            <a:r>
              <a:rPr lang="en-GB" dirty="0" smtClean="0"/>
              <a:t>provided OpenCL host </a:t>
            </a:r>
            <a:r>
              <a:rPr lang="en-GB" dirty="0"/>
              <a:t>program to </a:t>
            </a:r>
            <a:r>
              <a:rPr lang="en-GB" dirty="0" smtClean="0"/>
              <a:t>use your </a:t>
            </a:r>
            <a:r>
              <a:rPr lang="en-GB" dirty="0"/>
              <a:t>kernel</a:t>
            </a:r>
            <a:endParaRPr lang="en-GB" dirty="0"/>
          </a:p>
          <a:p>
            <a:pPr lvl="1">
              <a:lnSpc>
                <a:spcPct val="110000"/>
              </a:lnSpc>
            </a:pPr>
            <a:r>
              <a:rPr lang="en-GB" dirty="0"/>
              <a:t>Verify the results</a:t>
            </a:r>
            <a:endParaRPr lang="en-GB" dirty="0"/>
          </a:p>
          <a:p>
            <a:pPr>
              <a:lnSpc>
                <a:spcPct val="110000"/>
              </a:lnSpc>
            </a:pPr>
            <a:r>
              <a:rPr lang="en-GB" dirty="0" smtClean="0">
                <a:solidFill>
                  <a:schemeClr val="accent2"/>
                </a:solidFill>
              </a:rPr>
              <a:t>Expected </a:t>
            </a:r>
            <a:r>
              <a:rPr lang="en-GB" dirty="0">
                <a:solidFill>
                  <a:schemeClr val="accent2"/>
                </a:solidFill>
              </a:rPr>
              <a:t>output:</a:t>
            </a:r>
            <a:endParaRPr lang="en-GB" dirty="0">
              <a:solidFill>
                <a:schemeClr val="accent2"/>
              </a:solidFill>
            </a:endParaRPr>
          </a:p>
          <a:p>
            <a:pPr lvl="1">
              <a:lnSpc>
                <a:spcPct val="110000"/>
              </a:lnSpc>
            </a:pPr>
            <a:r>
              <a:rPr lang="en-GB" dirty="0"/>
              <a:t>A message to standard output verifying that the chain of vector additions produced the correct result</a:t>
            </a:r>
            <a:endParaRPr lang="en-GB" dirty="0"/>
          </a:p>
          <a:p>
            <a:pPr lvl="1">
              <a:lnSpc>
                <a:spcPct val="110000"/>
              </a:lnSpc>
            </a:pPr>
            <a:r>
              <a:rPr lang="en-GB" dirty="0"/>
              <a:t>Report the runtime and the MFLOPS</a:t>
            </a:r>
            <a:endParaRPr lang="en-GB"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6</a:t>
            </a:r>
            <a:endParaRPr lang="en-GB" dirty="0">
              <a:solidFill>
                <a:schemeClr val="tx1"/>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79512" y="836712"/>
            <a:ext cx="8784976" cy="3024336"/>
          </a:xfrm>
        </p:spPr>
        <p:txBody>
          <a:bodyPr>
            <a:noAutofit/>
          </a:bodyPr>
          <a:lstStyle/>
          <a:p>
            <a:r>
              <a:rPr lang="en-GB" sz="2400" dirty="0" smtClean="0"/>
              <a:t>MM cost determined by FLOPS and memory movement:</a:t>
            </a:r>
            <a:endParaRPr lang="en-GB" sz="2400" dirty="0" smtClean="0"/>
          </a:p>
          <a:p>
            <a:pPr lvl="1"/>
            <a:r>
              <a:rPr lang="en-GB" sz="2400" dirty="0" smtClean="0"/>
              <a:t>2*n</a:t>
            </a:r>
            <a:r>
              <a:rPr lang="en-GB" sz="2400" baseline="30000" dirty="0" smtClean="0"/>
              <a:t>3</a:t>
            </a:r>
            <a:r>
              <a:rPr lang="en-GB" sz="2400" dirty="0" smtClean="0"/>
              <a:t> = O(n</a:t>
            </a:r>
            <a:r>
              <a:rPr lang="en-GB" sz="2400" baseline="30000" dirty="0" smtClean="0"/>
              <a:t>3</a:t>
            </a:r>
            <a:r>
              <a:rPr lang="en-GB" sz="2400" dirty="0" smtClean="0"/>
              <a:t>) FLOPS</a:t>
            </a:r>
            <a:endParaRPr lang="en-GB" sz="2400" dirty="0"/>
          </a:p>
          <a:p>
            <a:pPr lvl="1"/>
            <a:r>
              <a:rPr lang="en-GB" sz="2400" dirty="0" smtClean="0"/>
              <a:t>Operates on 3*n</a:t>
            </a:r>
            <a:r>
              <a:rPr lang="en-GB" sz="2400" baseline="30000" dirty="0" smtClean="0"/>
              <a:t>2</a:t>
            </a:r>
            <a:r>
              <a:rPr lang="en-GB" sz="2400" dirty="0" smtClean="0"/>
              <a:t> = O(n</a:t>
            </a:r>
            <a:r>
              <a:rPr lang="en-GB" sz="2400" baseline="30000" dirty="0" smtClean="0"/>
              <a:t>2</a:t>
            </a:r>
            <a:r>
              <a:rPr lang="en-GB" sz="2400" dirty="0" smtClean="0"/>
              <a:t>) numbers</a:t>
            </a:r>
            <a:endParaRPr lang="en-GB" sz="2400" dirty="0" smtClean="0"/>
          </a:p>
          <a:p>
            <a:r>
              <a:rPr lang="en-GB" sz="2400" dirty="0" smtClean="0"/>
              <a:t>To optimize matrix multiplication, we must ensure that for every memory access we execute as many FLOPS as possible.</a:t>
            </a:r>
            <a:endParaRPr lang="en-GB" sz="2400" dirty="0" smtClean="0"/>
          </a:p>
          <a:p>
            <a:r>
              <a:rPr lang="en-GB" sz="2400" dirty="0" smtClean="0"/>
              <a:t>Outer product algorithms are faster, but for pedagogical reasons, let’s stick to the simple dot-product algorithm.</a:t>
            </a:r>
            <a:endParaRPr lang="en-GB" sz="2400" dirty="0" smtClean="0"/>
          </a:p>
          <a:p>
            <a:endParaRPr lang="en-GB" sz="2400" dirty="0"/>
          </a:p>
          <a:p>
            <a:endParaRPr lang="en-GB" sz="2400" dirty="0" smtClean="0"/>
          </a:p>
          <a:p>
            <a:endParaRPr lang="en-GB" sz="2400" dirty="0" smtClean="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fontAlgn="auto">
              <a:spcBef>
                <a:spcPts val="0"/>
              </a:spcBef>
              <a:spcAft>
                <a:spcPts val="0"/>
              </a:spcAft>
              <a:buFont typeface="Arial" panose="020B0604020202020204" pitchFamily="34" charset="0"/>
              <a:buChar char="•"/>
            </a:pPr>
            <a:r>
              <a:rPr lang="en-GB" dirty="0">
                <a:solidFill>
                  <a:prstClr val="black"/>
                </a:solidFill>
                <a:latin typeface="Trebuchet MS" panose="020B0603020202020204"/>
                <a:ea typeface="+mn-ea"/>
              </a:rPr>
              <a:t>We will work with work-item/work-group sizes and the memory model to optimize matrix multiplication</a:t>
            </a:r>
            <a:endParaRPr lang="en-GB" dirty="0">
              <a:solidFill>
                <a:prstClr val="black"/>
              </a:solidFill>
              <a:latin typeface="Trebuchet MS" panose="020B0603020202020204"/>
              <a:ea typeface="+mn-ea"/>
            </a:endParaRPr>
          </a:p>
          <a:p>
            <a:pPr fontAlgn="auto">
              <a:spcBef>
                <a:spcPts val="0"/>
              </a:spcBef>
              <a:spcAft>
                <a:spcPts val="0"/>
              </a:spcAft>
            </a:pPr>
            <a:endParaRPr lang="en-GB" dirty="0">
              <a:solidFill>
                <a:prstClr val="black"/>
              </a:solidFill>
              <a:latin typeface="Trebuchet MS" panose="020B0603020202020204"/>
              <a:ea typeface="+mn-ea"/>
            </a:endParaRPr>
          </a:p>
        </p:txBody>
      </p:sp>
      <p:sp>
        <p:nvSpPr>
          <p:cNvPr id="8" name="Rectangle 5"/>
          <p:cNvSpPr>
            <a:spLocks noChangeArrowheads="1"/>
          </p:cNvSpPr>
          <p:nvPr/>
        </p:nvSpPr>
        <p:spPr bwMode="auto">
          <a:xfrm>
            <a:off x="3442006" y="4299331"/>
            <a:ext cx="1150938"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ln>
          <a:effectLst/>
        </p:spPr>
        <p:txBody>
          <a:bodyPr>
            <a:spAutoFit/>
          </a:bodyPr>
          <a:lstStyle/>
          <a:p>
            <a:pPr eaLnBrk="0" hangingPunct="0">
              <a:spcBef>
                <a:spcPct val="50000"/>
              </a:spcBef>
            </a:pPr>
            <a:r>
              <a:rPr lang="en-US" b="1" dirty="0" smtClean="0">
                <a:solidFill>
                  <a:prstClr val="black"/>
                </a:solidFill>
                <a:latin typeface="Arial" panose="020B0604020202020204" pitchFamily="34" charset="0"/>
                <a:ea typeface="MS PGothic"/>
                <a:cs typeface="Arial" panose="020B0604020202020204"/>
                <a:sym typeface="Myriad Set Text" charset="0"/>
              </a:rPr>
              <a:t>=</a:t>
            </a:r>
            <a:endParaRPr lang="en-US" b="1" dirty="0" smtClean="0">
              <a:solidFill>
                <a:prstClr val="black"/>
              </a:solidFill>
              <a:latin typeface="Arial" panose="020B0604020202020204" pitchFamily="34" charset="0"/>
              <a:ea typeface="MS PGothic"/>
              <a:cs typeface="Arial" panose="020B0604020202020204"/>
              <a:sym typeface="Myriad Set Text" charset="0"/>
            </a:endParaRPr>
          </a:p>
        </p:txBody>
      </p:sp>
      <p:sp>
        <p:nvSpPr>
          <p:cNvPr id="11" name="Text Box 8"/>
          <p:cNvSpPr txBox="1">
            <a:spLocks noChangeArrowheads="1"/>
          </p:cNvSpPr>
          <p:nvPr/>
        </p:nvSpPr>
        <p:spPr bwMode="auto">
          <a:xfrm>
            <a:off x="4657247" y="4641873"/>
            <a:ext cx="163512" cy="461665"/>
          </a:xfrm>
          <a:prstGeom prst="rect">
            <a:avLst/>
          </a:prstGeom>
          <a:noFill/>
          <a:ln w="12700">
            <a:noFill/>
            <a:miter lim="800000"/>
          </a:ln>
          <a:effectLst/>
        </p:spPr>
        <p:txBody>
          <a:bodyPr>
            <a:spAutoFit/>
          </a:bodyPr>
          <a:lstStyle/>
          <a:p>
            <a:pPr eaLnBrk="0" hangingPunct="0">
              <a:spcBef>
                <a:spcPct val="50000"/>
              </a:spcBef>
            </a:pPr>
            <a:r>
              <a:rPr lang="en-US" b="1" dirty="0" smtClean="0">
                <a:solidFill>
                  <a:prstClr val="black"/>
                </a:solidFill>
                <a:latin typeface="Arial" panose="020B0604020202020204" pitchFamily="34" charset="0"/>
                <a:ea typeface="MS PGothic"/>
                <a:cs typeface="Arial" panose="020B0604020202020204"/>
                <a:sym typeface="Myriad Set Text" charset="0"/>
              </a:rPr>
              <a:t>x</a:t>
            </a:r>
            <a:endParaRPr lang="en-US" b="1" dirty="0" smtClean="0">
              <a:solidFill>
                <a:prstClr val="black"/>
              </a:solidFill>
              <a:latin typeface="Arial" panose="020B0604020202020204" pitchFamily="34" charset="0"/>
              <a:ea typeface="MS PGothic"/>
              <a:cs typeface="Arial" panose="020B0604020202020204"/>
              <a:sym typeface="Myriad Set Text" charset="0"/>
            </a:endParaRPr>
          </a:p>
        </p:txBody>
      </p:sp>
      <p:sp>
        <p:nvSpPr>
          <p:cNvPr id="13" name="Rectangle 10"/>
          <p:cNvSpPr>
            <a:spLocks noChangeArrowheads="1"/>
          </p:cNvSpPr>
          <p:nvPr/>
        </p:nvSpPr>
        <p:spPr bwMode="auto">
          <a:xfrm>
            <a:off x="3442006" y="4743831"/>
            <a:ext cx="1150938" cy="1270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5" name="Text Box 12"/>
          <p:cNvSpPr txBox="1">
            <a:spLocks noChangeArrowheads="1"/>
          </p:cNvSpPr>
          <p:nvPr/>
        </p:nvSpPr>
        <p:spPr bwMode="auto">
          <a:xfrm>
            <a:off x="3510298" y="4426345"/>
            <a:ext cx="676275" cy="307777"/>
          </a:xfrm>
          <a:prstGeom prst="rect">
            <a:avLst/>
          </a:prstGeom>
          <a:noFill/>
          <a:ln w="12700">
            <a:noFill/>
            <a:miter lim="800000"/>
          </a:ln>
          <a:effectLst/>
        </p:spPr>
        <p:txBody>
          <a:bodyPr>
            <a:spAutoFit/>
          </a:bodyPr>
          <a:lstStyle/>
          <a:p>
            <a:pPr eaLnBrk="0" hangingPunct="0">
              <a:spcBef>
                <a:spcPct val="50000"/>
              </a:spcBef>
            </a:pPr>
            <a:r>
              <a:rPr lang="en-US" sz="1400" smtClean="0">
                <a:solidFill>
                  <a:prstClr val="black"/>
                </a:solidFill>
                <a:latin typeface="Trebuchet MS" panose="020B0603020202020204"/>
                <a:ea typeface="MS PGothic"/>
                <a:cs typeface="Arial" panose="020B0604020202020204"/>
                <a:sym typeface="Myriad Set Text" charset="0"/>
              </a:rPr>
              <a:t>A(i,:)</a:t>
            </a:r>
            <a:endParaRPr lang="en-US" sz="1400" smtClean="0">
              <a:solidFill>
                <a:prstClr val="black"/>
              </a:solidFill>
              <a:latin typeface="Trebuchet MS" panose="020B0603020202020204"/>
              <a:ea typeface="MS PGothic"/>
              <a:cs typeface="Arial" panose="020B0604020202020204"/>
              <a:sym typeface="Myriad Set Text" charset="0"/>
            </a:endParaRPr>
          </a:p>
        </p:txBody>
      </p:sp>
      <p:sp>
        <p:nvSpPr>
          <p:cNvPr id="16" name="Rectangle 13"/>
          <p:cNvSpPr>
            <a:spLocks noChangeArrowheads="1"/>
          </p:cNvSpPr>
          <p:nvPr/>
        </p:nvSpPr>
        <p:spPr bwMode="auto">
          <a:xfrm>
            <a:off x="4991409" y="4299331"/>
            <a:ext cx="1152525"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7" name="Rectangle 14"/>
          <p:cNvSpPr>
            <a:spLocks noChangeArrowheads="1"/>
          </p:cNvSpPr>
          <p:nvPr/>
        </p:nvSpPr>
        <p:spPr bwMode="auto">
          <a:xfrm>
            <a:off x="5220006" y="4299331"/>
            <a:ext cx="134938" cy="10795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18" name="Text Box 15"/>
          <p:cNvSpPr txBox="1">
            <a:spLocks noChangeArrowheads="1"/>
          </p:cNvSpPr>
          <p:nvPr/>
        </p:nvSpPr>
        <p:spPr bwMode="auto">
          <a:xfrm>
            <a:off x="5405744" y="4680345"/>
            <a:ext cx="677862" cy="307777"/>
          </a:xfrm>
          <a:prstGeom prst="rect">
            <a:avLst/>
          </a:prstGeom>
          <a:noFill/>
          <a:ln w="12700">
            <a:noFill/>
            <a:miter lim="800000"/>
          </a:ln>
          <a:effectLst/>
        </p:spPr>
        <p:txBody>
          <a:bodyPr>
            <a:spAutoFit/>
          </a:bodyPr>
          <a:lstStyle/>
          <a:p>
            <a:pPr eaLnBrk="0" hangingPunct="0">
              <a:spcBef>
                <a:spcPct val="50000"/>
              </a:spcBef>
            </a:pPr>
            <a:r>
              <a:rPr lang="en-US" sz="1400" smtClean="0">
                <a:solidFill>
                  <a:prstClr val="black"/>
                </a:solidFill>
                <a:latin typeface="Trebuchet MS" panose="020B0603020202020204"/>
                <a:ea typeface="MS PGothic"/>
                <a:cs typeface="Arial" panose="020B0604020202020204"/>
                <a:sym typeface="Myriad Set Text" charset="0"/>
              </a:rPr>
              <a:t>B(:,j)</a:t>
            </a:r>
            <a:endParaRPr lang="en-US" sz="1400" smtClean="0">
              <a:solidFill>
                <a:prstClr val="black"/>
              </a:solidFill>
              <a:latin typeface="Trebuchet MS" panose="020B0603020202020204"/>
              <a:ea typeface="MS PGothic"/>
              <a:cs typeface="Arial" panose="020B0604020202020204"/>
              <a:sym typeface="Myriad Set Text" charset="0"/>
            </a:endParaRP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0" name="Rectangle 17"/>
          <p:cNvSpPr>
            <a:spLocks noChangeArrowheads="1"/>
          </p:cNvSpPr>
          <p:nvPr/>
        </p:nvSpPr>
        <p:spPr bwMode="auto">
          <a:xfrm>
            <a:off x="1869342" y="4743831"/>
            <a:ext cx="134938" cy="127000"/>
          </a:xfrm>
          <a:prstGeom prst="rect">
            <a:avLst/>
          </a:prstGeom>
          <a:solidFill>
            <a:srgbClr val="FC0128"/>
          </a:solidFill>
          <a:ln w="12700">
            <a:solidFill>
              <a:srgbClr val="000000"/>
            </a:solidFill>
            <a:miter lim="800000"/>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panose="020B0604020202020204" pitchFamily="34" charset="0"/>
              <a:ea typeface="MS PGothic"/>
              <a:cs typeface="Arial" panose="020B0604020202020204"/>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ln>
          <a:effectLst/>
        </p:spPr>
        <p:txBody>
          <a:bodyPr>
            <a:spAutoFit/>
          </a:bodyPr>
          <a:lstStyle/>
          <a:p>
            <a:pPr eaLnBrk="0" hangingPunct="0">
              <a:spcBef>
                <a:spcPct val="50000"/>
              </a:spcBef>
            </a:pPr>
            <a:r>
              <a:rPr lang="en-US" sz="1400" dirty="0" smtClean="0">
                <a:solidFill>
                  <a:prstClr val="black"/>
                </a:solidFill>
                <a:latin typeface="Trebuchet MS" panose="020B0603020202020204"/>
                <a:ea typeface="MS PGothic"/>
                <a:cs typeface="Arial" panose="020B0604020202020204"/>
                <a:sym typeface="Myriad Set Text" charset="0"/>
              </a:rPr>
              <a:t>C(</a:t>
            </a:r>
            <a:r>
              <a:rPr lang="en-US" sz="1400" dirty="0" err="1" smtClean="0">
                <a:solidFill>
                  <a:prstClr val="black"/>
                </a:solidFill>
                <a:latin typeface="Trebuchet MS" panose="020B0603020202020204"/>
                <a:ea typeface="MS PGothic"/>
                <a:cs typeface="Arial" panose="020B0604020202020204"/>
                <a:sym typeface="Myriad Set Text" charset="0"/>
              </a:rPr>
              <a:t>i,j</a:t>
            </a:r>
            <a:r>
              <a:rPr lang="en-US" sz="1400" dirty="0" smtClean="0">
                <a:solidFill>
                  <a:prstClr val="black"/>
                </a:solidFill>
                <a:latin typeface="Trebuchet MS" panose="020B0603020202020204"/>
                <a:ea typeface="MS PGothic"/>
                <a:cs typeface="Arial" panose="020B0604020202020204"/>
                <a:sym typeface="Myriad Set Text" charset="0"/>
              </a:rPr>
              <a:t>)</a:t>
            </a:r>
            <a:endParaRPr lang="en-US" sz="1400" dirty="0" smtClean="0">
              <a:solidFill>
                <a:prstClr val="black"/>
              </a:solidFill>
              <a:latin typeface="Trebuchet MS" panose="020B0603020202020204"/>
              <a:ea typeface="MS PGothic"/>
              <a:cs typeface="Arial" panose="020B0604020202020204"/>
              <a:sym typeface="Myriad Set Text" charset="0"/>
            </a:endParaRP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a:lnSpc>
                <a:spcPct val="99000"/>
              </a:lnSpc>
            </a:pPr>
            <a:r>
              <a:rPr lang="en-US" sz="2000" dirty="0" smtClean="0">
                <a:solidFill>
                  <a:prstClr val="black"/>
                </a:solidFill>
                <a:latin typeface="Trebuchet MS" panose="020B0603020202020204"/>
                <a:ea typeface="ヒラギノ角ゴ ProN W3" panose="020B0300000000000000" charset="-128"/>
                <a:cs typeface="Arial" panose="020B0604020202020204"/>
                <a:sym typeface="Myriad Set Text" charset="0"/>
              </a:rPr>
              <a:t>Dot product of a row of A and a column of B for each element of C</a:t>
            </a:r>
            <a:endParaRPr lang="en-US" sz="2000" dirty="0">
              <a:solidFill>
                <a:prstClr val="black"/>
              </a:solidFill>
              <a:latin typeface="Trebuchet MS" panose="020B0603020202020204"/>
              <a:ea typeface="ヒラギノ角ゴ ProN W3" panose="020B0300000000000000" charset="-128"/>
              <a:cs typeface="Arial" panose="020B0604020202020204"/>
              <a:sym typeface="Myriad Set Text"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122130</Words>
  <Application>WPS 文字</Application>
  <PresentationFormat>On-screen Show (4:3)</PresentationFormat>
  <Paragraphs>5174</Paragraphs>
  <Slides>275</Slides>
  <Notes>15</Notes>
  <HiddenSlides>0</HiddenSlides>
  <MMClips>0</MMClips>
  <ScaleCrop>false</ScaleCrop>
  <HeadingPairs>
    <vt:vector size="6" baseType="variant">
      <vt:variant>
        <vt:lpstr>已用的字体</vt:lpstr>
      </vt:variant>
      <vt:variant>
        <vt:i4>33</vt:i4>
      </vt:variant>
      <vt:variant>
        <vt:lpstr>主题</vt:lpstr>
      </vt:variant>
      <vt:variant>
        <vt:i4>2</vt:i4>
      </vt:variant>
      <vt:variant>
        <vt:lpstr>幻灯片标题</vt:lpstr>
      </vt:variant>
      <vt:variant>
        <vt:i4>275</vt:i4>
      </vt:variant>
    </vt:vector>
  </HeadingPairs>
  <TitlesOfParts>
    <vt:vector size="310" baseType="lpstr">
      <vt:lpstr>Arial</vt:lpstr>
      <vt:lpstr>宋体</vt:lpstr>
      <vt:lpstr>Wingdings</vt:lpstr>
      <vt:lpstr>Courier New Bold</vt:lpstr>
      <vt:lpstr>Arial Narrow</vt:lpstr>
      <vt:lpstr>MS PGothic</vt:lpstr>
      <vt:lpstr>苹方-简</vt:lpstr>
      <vt:lpstr>Trebuchet MS</vt:lpstr>
      <vt:lpstr>Tahoma</vt:lpstr>
      <vt:lpstr>Myriad Set TextItalic</vt:lpstr>
      <vt:lpstr>Myriad Set Bold</vt:lpstr>
      <vt:lpstr>Myriad Set Text</vt:lpstr>
      <vt:lpstr>Myriad Set Semibold</vt:lpstr>
      <vt:lpstr>ヒラギノ角ゴ ProN W3</vt:lpstr>
      <vt:lpstr>Monaco</vt:lpstr>
      <vt:lpstr>Courier New Bold</vt:lpstr>
      <vt:lpstr>Arial</vt:lpstr>
      <vt:lpstr>Arial Black</vt:lpstr>
      <vt:lpstr>Letter Gothic Std</vt:lpstr>
      <vt:lpstr>Thonburi</vt:lpstr>
      <vt:lpstr>Courier</vt:lpstr>
      <vt:lpstr>MS PGothic</vt:lpstr>
      <vt:lpstr>Times</vt:lpstr>
      <vt:lpstr>Trebuchet MS</vt:lpstr>
      <vt:lpstr>Courier New</vt:lpstr>
      <vt:lpstr>Menlo</vt:lpstr>
      <vt:lpstr>Menlo Regular</vt:lpstr>
      <vt:lpstr>微软雅黑</vt:lpstr>
      <vt:lpstr>汉仪旗黑</vt:lpstr>
      <vt:lpstr>宋体</vt:lpstr>
      <vt:lpstr>Arial Unicode MS</vt:lpstr>
      <vt:lpstr>汉仪书宋二KW</vt:lpstr>
      <vt:lpstr>Calibri</vt:lpstr>
      <vt:lpstr>KITE_OpenCL_Code</vt:lpstr>
      <vt:lpstr>KITE_OpenCL</vt:lpstr>
      <vt:lpstr>Hands On OpenCL</vt:lpstr>
      <vt:lpstr>Agenda</vt:lpstr>
      <vt:lpstr>Course materials</vt:lpstr>
      <vt:lpstr>Setting up Opencl platforms</vt:lpstr>
      <vt:lpstr>Some notes on setting up OpenCL</vt:lpstr>
      <vt:lpstr>Many platforms!</vt:lpstr>
      <vt:lpstr>Running OSX?</vt:lpstr>
      <vt:lpstr>Setting up with AMD GPU</vt:lpstr>
      <vt:lpstr>Setting up with AMD CPU</vt:lpstr>
      <vt:lpstr>Setting up with AMD APU</vt:lpstr>
      <vt:lpstr>Setting up with Intel CPU</vt:lpstr>
      <vt:lpstr>Setting up with Intel GPU</vt:lpstr>
      <vt:lpstr>Setting up with Intel® Xeon Phi™</vt:lpstr>
      <vt:lpstr>Setting up with NVIDIA GPUs</vt:lpstr>
      <vt:lpstr>Installing pyopencl</vt:lpstr>
      <vt:lpstr>C/C++ linking (gcc/g++)</vt:lpstr>
      <vt:lpstr>An overview of OpenCL</vt:lpstr>
      <vt:lpstr>It’s a Heterogeneous world</vt:lpstr>
      <vt:lpstr>Microprocessor trends</vt:lpstr>
      <vt:lpstr>Industry Standards for Programming Heterogeneous Platforms</vt:lpstr>
      <vt:lpstr>The origins of OpenCL</vt:lpstr>
      <vt:lpstr>OpenCL Working Group within Khronos</vt:lpstr>
      <vt:lpstr>OpenCL Timeline</vt:lpstr>
      <vt:lpstr>OpenCL Timeline</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Context and Command-Queues</vt:lpstr>
      <vt:lpstr>Execution model (kernels)</vt:lpstr>
      <vt:lpstr>Building Program Objects</vt:lpstr>
      <vt:lpstr>Example: vector addition</vt:lpstr>
      <vt:lpstr>Vector Addition - Kernel</vt:lpstr>
      <vt:lpstr>Vector Addition – Host</vt:lpstr>
      <vt:lpstr>The basic platform and runtime APIs in OpenCL (using C)</vt:lpstr>
      <vt:lpstr>1. Define the platform</vt:lpstr>
      <vt:lpstr>Command-Queues</vt:lpstr>
      <vt:lpstr>Command-Queue execution details</vt:lpstr>
      <vt:lpstr>2. Create and Build the program</vt:lpstr>
      <vt:lpstr>Error messages</vt:lpstr>
      <vt:lpstr>3. Setup Memory Objects</vt:lpstr>
      <vt:lpstr>What do we put in device memory?</vt:lpstr>
      <vt:lpstr>Creating and manipulating buffers</vt:lpstr>
      <vt:lpstr>Conventions for naming buffers</vt:lpstr>
      <vt:lpstr>Creating and manipulating buffers</vt:lpstr>
      <vt:lpstr>4. Define the kernel</vt:lpstr>
      <vt:lpstr>5. Enqueue commands</vt:lpstr>
      <vt:lpstr>5. Enqueue commands</vt:lpstr>
      <vt:lpstr>Vector Addition – Host Program</vt:lpstr>
      <vt:lpstr>Vector Addition – Host Program</vt:lpstr>
      <vt:lpstr>Exercise 2: Running the Vadd kernel</vt:lpstr>
      <vt:lpstr>Overview of OpenCL APIs</vt:lpstr>
      <vt:lpstr>Host programs can be “ugly”</vt:lpstr>
      <vt:lpstr>The C++ Interface</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演示文稿</vt:lpstr>
      <vt:lpstr>Exercise 3: Running the Vadd kernel (C++ / Python)</vt:lpstr>
      <vt:lpstr>Exercise 4: Chaining vector add kernels (C++ / Python)</vt:lpstr>
      <vt:lpstr>A host view of Working with kernels</vt:lpstr>
      <vt:lpstr>Working with Kernels (C++)</vt:lpstr>
      <vt:lpstr>Create a kernel</vt:lpstr>
      <vt:lpstr>Create a kernel (advanced)</vt:lpstr>
      <vt:lpstr>Associate with args and enqueue kernel</vt:lpstr>
      <vt:lpstr>Working with Kernels (Python)</vt:lpstr>
      <vt:lpstr>Working with Kernels (Python)</vt:lpstr>
      <vt:lpstr>Working with Kernels (Python)</vt:lpstr>
      <vt:lpstr>Exercise 5: The D = A + B + C problem</vt:lpstr>
      <vt:lpstr>We have now covered the basic platform runtime APIs in OpenCL</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sequential code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6: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Optimizing matrix multiplication</vt:lpstr>
      <vt:lpstr>An N-dimension domain of work-items</vt:lpstr>
      <vt:lpstr>Matrix multiplication: One work item per row of C</vt:lpstr>
      <vt:lpstr>Matrix multiplication host program (C++ API)</vt:lpstr>
      <vt:lpstr>Matrix multiplication performance</vt:lpstr>
      <vt:lpstr>Optimizing matrix multiplication</vt:lpstr>
      <vt:lpstr>Matrix multiplication: (Row of A in private memory)</vt:lpstr>
      <vt:lpstr>Matrix multiplication performance</vt:lpstr>
      <vt:lpstr>Why using too much private memory can be a good thing</vt:lpstr>
      <vt:lpstr>Exercise 7: using private memory</vt:lpstr>
      <vt:lpstr>Optimizing matrix multiplication</vt:lpstr>
      <vt:lpstr>Matrix multiplication: B column shared between work-items</vt:lpstr>
      <vt:lpstr>Matrix multiplication host program (C++ API)</vt:lpstr>
      <vt:lpstr>Matrix multiplication performance</vt:lpstr>
      <vt:lpstr>Making matrix multiplication really fast</vt:lpstr>
      <vt:lpstr>Matrix multiplication performance</vt:lpstr>
      <vt:lpstr>Exercise 8: using local memory</vt:lpstr>
      <vt:lpstr>Synchronization in OpenCL</vt:lpstr>
      <vt:lpstr>Consider N-dimensional domain of work-items</vt:lpstr>
      <vt:lpstr>Work-Item Synchronization</vt:lpstr>
      <vt:lpstr>Where might we need synchronization?</vt:lpstr>
      <vt:lpstr>Simple parallel reduction</vt:lpstr>
      <vt:lpstr>A simple program that uses a reduction</vt:lpstr>
      <vt:lpstr>Numerical integration source code</vt:lpstr>
      <vt:lpstr>Exercise 9: The Pi program</vt:lpstr>
      <vt:lpstr>Heterogeneous computing with OpenCL</vt:lpstr>
      <vt:lpstr>Running on the CPU and GPU</vt:lpstr>
      <vt:lpstr>Running on the CPU and GPU</vt:lpstr>
      <vt:lpstr>Exercise 10: Heterogeneous Computing</vt:lpstr>
      <vt:lpstr>Enabling Portable Performance via OpenCL</vt:lpstr>
      <vt:lpstr>Portable performance in OpenCL</vt:lpstr>
      <vt:lpstr>Optimization issues</vt:lpstr>
      <vt:lpstr>Memory layout is critical to performance</vt:lpstr>
      <vt:lpstr>Other optimisation tips</vt:lpstr>
      <vt:lpstr>Portable performance in OpenCL</vt:lpstr>
      <vt:lpstr>Advice for performance portability</vt:lpstr>
      <vt:lpstr>Advice for performance portability</vt:lpstr>
      <vt:lpstr>Timing microbenchmarks (C)</vt:lpstr>
      <vt:lpstr>Advice for performance portability</vt:lpstr>
      <vt:lpstr>Tuning Knobs some general issues to think about</vt:lpstr>
      <vt:lpstr>Auto tuning</vt:lpstr>
      <vt:lpstr>Auto tuning example - Flamingo</vt:lpstr>
      <vt:lpstr>Auto tuning - Example</vt:lpstr>
      <vt:lpstr>Exercise 11: Optimize matrix multiplication</vt:lpstr>
      <vt:lpstr>Optimizing OpenCL performance</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Profiling from the command line</vt:lpstr>
      <vt:lpstr>AMD® CodeXL</vt:lpstr>
      <vt:lpstr>CodeXL</vt:lpstr>
      <vt:lpstr>CodeXL</vt:lpstr>
      <vt:lpstr>CodeXL</vt:lpstr>
      <vt:lpstr>Exercise 12: Profiling OpenCL programs</vt:lpstr>
      <vt:lpstr>Debugging OpenCL</vt:lpstr>
      <vt:lpstr>Debugging OpenCL</vt:lpstr>
      <vt:lpstr>Debugging OpenCL 1.1</vt:lpstr>
      <vt:lpstr>Debugging OpenCL – more tips</vt:lpstr>
      <vt:lpstr>Debugging OpenCL - GDB</vt:lpstr>
      <vt:lpstr>Debugging OpenCL - GDB</vt:lpstr>
      <vt:lpstr>Using GDB with AMD®</vt:lpstr>
      <vt:lpstr>Using GDB with Intel®</vt:lpstr>
      <vt:lpstr>Debugging OpenCL – Using GDB</vt:lpstr>
      <vt:lpstr>Oclgrind</vt:lpstr>
      <vt:lpstr>GPUVerify</vt:lpstr>
      <vt:lpstr>Other debugging tools</vt:lpstr>
      <vt:lpstr>Porting CUDA to OpenCL</vt:lpstr>
      <vt:lpstr>Introduction to OpenCL</vt:lpstr>
      <vt:lpstr>Memory Hierarchy Terminology</vt:lpstr>
      <vt:lpstr>Allocating and copying memory</vt:lpstr>
      <vt:lpstr>Allocating and copying memory</vt:lpstr>
      <vt:lpstr>Declaring dynamic local/shared memory</vt:lpstr>
      <vt:lpstr>Declaring dynamic local/shared memory</vt:lpstr>
      <vt:lpstr>Dividing up the work</vt:lpstr>
      <vt:lpstr>Enqueue a kernel (C)</vt:lpstr>
      <vt:lpstr>Enqueue a kernel (C++)</vt:lpstr>
      <vt:lpstr>Indexing work</vt:lpstr>
      <vt:lpstr>Differences in kernels</vt:lpstr>
      <vt:lpstr>Host code</vt:lpstr>
      <vt:lpstr>Thread Synchronization</vt:lpstr>
      <vt:lpstr>Translation from CUDA to OpenCL</vt:lpstr>
      <vt:lpstr>More information</vt:lpstr>
      <vt:lpstr>Exercise 13: Porting CUDA to OpenCL</vt:lpstr>
      <vt:lpstr>Some Concluding remarks</vt:lpstr>
      <vt:lpstr>Conclusion</vt:lpstr>
      <vt:lpstr>Other important related trends</vt:lpstr>
      <vt:lpstr>Resources: https://www.khronos.org/opencl/</vt:lpstr>
      <vt:lpstr>Other OpenCL resources</vt:lpstr>
      <vt:lpstr>Other OpenCL resources</vt:lpstr>
      <vt:lpstr>Versions of opencl</vt:lpstr>
      <vt:lpstr>OpenCL 1.0</vt:lpstr>
      <vt:lpstr>OpenCL 1.1</vt:lpstr>
      <vt:lpstr>OpenCL 1.2</vt:lpstr>
      <vt:lpstr>OpenCL 2.0</vt:lpstr>
      <vt:lpstr>Vector operations within kernels</vt:lpstr>
      <vt:lpstr>Before we continue...</vt:lpstr>
      <vt:lpstr>Vector operations</vt:lpstr>
      <vt:lpstr>Vector intrinsics challenges</vt:lpstr>
      <vt:lpstr>Vector Types</vt:lpstr>
      <vt:lpstr>Vector Operations</vt:lpstr>
      <vt:lpstr>Using vector operations</vt:lpstr>
      <vt:lpstr>Vector instructions example</vt:lpstr>
      <vt:lpstr>Exercise A: The vectorized Pi program</vt:lpstr>
      <vt:lpstr>The OpenCL event model</vt:lpstr>
      <vt:lpstr>OpenCL Events</vt:lpstr>
      <vt:lpstr>Generating and consuming events</vt:lpstr>
      <vt:lpstr>Event: basic event usage</vt:lpstr>
      <vt:lpstr>OpenCL synchronization: queues &amp; events</vt:lpstr>
      <vt:lpstr>Why Events? Won’t a barrier do?</vt:lpstr>
      <vt:lpstr>Barriers between queues: clEnqueueBarrier doesn’t work</vt:lpstr>
      <vt:lpstr>Barriers between queues: this works!</vt:lpstr>
      <vt:lpstr>Host generated events influencing execution of commands: User events</vt:lpstr>
      <vt:lpstr>Command generated events influencing execution of host code</vt:lpstr>
      <vt:lpstr>Profiling with Events</vt:lpstr>
      <vt:lpstr>Using the Profiling interface</vt:lpstr>
      <vt:lpstr>cl_profiling_info values</vt:lpstr>
      <vt:lpstr>Profiling Examples</vt:lpstr>
      <vt:lpstr>Events inside Kernels … Async. copy</vt:lpstr>
      <vt:lpstr>Events and the C++ interface (for profiling)</vt:lpstr>
      <vt:lpstr>Pinned memory</vt:lpstr>
      <vt:lpstr>Pinned Memory</vt:lpstr>
      <vt:lpstr>Pinned Memory</vt:lpstr>
      <vt:lpstr>Malloc Recap</vt:lpstr>
      <vt:lpstr>PowerPoint 演示文稿</vt:lpstr>
      <vt:lpstr>Malloc Recap</vt:lpstr>
      <vt:lpstr>Malloc Recap</vt:lpstr>
      <vt:lpstr>Malloc Recap</vt:lpstr>
      <vt:lpstr>Malloc Recap</vt:lpstr>
      <vt:lpstr>PowerPoint 演示文稿</vt:lpstr>
      <vt:lpstr>PowerPoint 演示文稿</vt:lpstr>
      <vt:lpstr>Using Pinned Memory</vt:lpstr>
      <vt:lpstr>Caveats</vt:lpstr>
      <vt:lpstr>C++ for C Programmers</vt:lpstr>
      <vt:lpstr>C++ for C programmers</vt:lpstr>
      <vt:lpstr>Comments, includes, and variable definitions</vt:lpstr>
      <vt:lpstr>Namespaces</vt:lpstr>
      <vt:lpstr>References in C++ …  a safer way to do pointers</vt:lpstr>
      <vt:lpstr>New/Delete Memory allocation</vt:lpstr>
      <vt:lpstr>Overloading</vt:lpstr>
      <vt:lpstr>Classes (and structs)</vt:lpstr>
      <vt:lpstr>More information about constructors</vt:lpstr>
      <vt:lpstr>Classes (and structs) continued</vt:lpstr>
      <vt:lpstr>Classes (and structs) continued</vt:lpstr>
      <vt:lpstr>Function objects</vt:lpstr>
      <vt:lpstr>Template functions</vt:lpstr>
      <vt:lpstr>Template classes</vt:lpstr>
      <vt:lpstr>C++11 defines a function template</vt:lpstr>
      <vt:lpstr>C++ function template: example 1</vt:lpstr>
      <vt:lpstr>C++ function template: example 2</vt:lpstr>
      <vt:lpstr>Python for C programmers</vt:lpstr>
      <vt:lpstr>Python 101</vt:lpstr>
      <vt:lpstr>Comments, variables and includes</vt:lpstr>
      <vt:lpstr>Conditionals</vt:lpstr>
      <vt:lpstr>Loops</vt:lpstr>
      <vt:lpstr>Functions and classes</vt:lpstr>
      <vt:lpstr>More about classes</vt:lpstr>
      <vt:lpstr>Python has functional programming elements</vt:lpstr>
      <vt:lpstr>Python has functional programming elements</vt:lpstr>
      <vt:lpstr>Further information: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WPS_1215500187</cp:lastModifiedBy>
  <cp:revision>1017</cp:revision>
  <dcterms:created xsi:type="dcterms:W3CDTF">2023-07-02T00:31:38Z</dcterms:created>
  <dcterms:modified xsi:type="dcterms:W3CDTF">2023-07-02T00:31:38Z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0236810C09DBE0286AC5A064C9D6FB69_43</vt:lpwstr>
  </property>
  <property fmtid="{D5CDD505-2E9C-101B-9397-08002B2CF9AE}" pid="3" name="KSOProductBuildVer">
    <vt:lpwstr>2052-5.4.0.7910</vt:lpwstr>
  </property>
</Properties>
</file>